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7" r:id="rId2"/>
    <p:sldId id="318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9" r:id="rId11"/>
    <p:sldId id="330" r:id="rId12"/>
    <p:sldId id="331" r:id="rId13"/>
    <p:sldId id="332" r:id="rId14"/>
    <p:sldId id="333" r:id="rId15"/>
    <p:sldId id="334" r:id="rId16"/>
    <p:sldId id="316" r:id="rId17"/>
  </p:sldIdLst>
  <p:sldSz cx="9144000" cy="5143500" type="screen16x9"/>
  <p:notesSz cx="6735763" cy="9866313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245"/>
    <a:srgbClr val="2B2B2D"/>
    <a:srgbClr val="007600"/>
    <a:srgbClr val="A8D379"/>
    <a:srgbClr val="00D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57794" autoAdjust="0"/>
  </p:normalViewPr>
  <p:slideViewPr>
    <p:cSldViewPr>
      <p:cViewPr varScale="1">
        <p:scale>
          <a:sx n="69" d="100"/>
          <a:sy n="69" d="100"/>
        </p:scale>
        <p:origin x="2208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69621-F577-424E-B345-6822970EC21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79449-09EB-43F5-A947-DE6F8ACC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91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294C9C-CFBE-4945-884E-6FCB3E07763A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noProof="0" smtClean="0"/>
              <a:t>Click to edit Master text styles</a:t>
            </a:r>
          </a:p>
          <a:p>
            <a:pPr lvl="1"/>
            <a:r>
              <a:rPr lang="et-EE" noProof="0" smtClean="0"/>
              <a:t>Second level</a:t>
            </a:r>
          </a:p>
          <a:p>
            <a:pPr lvl="2"/>
            <a:r>
              <a:rPr lang="et-EE" noProof="0" smtClean="0"/>
              <a:t>Third level</a:t>
            </a:r>
          </a:p>
          <a:p>
            <a:pPr lvl="3"/>
            <a:r>
              <a:rPr lang="et-EE" noProof="0" smtClean="0"/>
              <a:t>Fourth level</a:t>
            </a:r>
          </a:p>
          <a:p>
            <a:pPr lvl="4"/>
            <a:r>
              <a:rPr lang="et-E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485146-E4BD-8241-9EF6-13451D3B8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40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DEB0-00AC-5D45-B99A-9A03A87462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9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DEB0-00AC-5D45-B99A-9A03A87462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91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DEB0-00AC-5D45-B99A-9A03A87462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23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DEB0-00AC-5D45-B99A-9A03A87462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03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5146-E4BD-8241-9EF6-13451D3B8B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18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5146-E4BD-8241-9EF6-13451D3B8BA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77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5146-E4BD-8241-9EF6-13451D3B8B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96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5146-E4BD-8241-9EF6-13451D3B8B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0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DEB0-00AC-5D45-B99A-9A03A87462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5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5146-E4BD-8241-9EF6-13451D3B8B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4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DEB0-00AC-5D45-B99A-9A03A87462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9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DEB0-00AC-5D45-B99A-9A03A87462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59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DEB0-00AC-5D45-B99A-9A03A87462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7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DEB0-00AC-5D45-B99A-9A03A87462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DEB0-00AC-5D45-B99A-9A03A87462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89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DEB0-00AC-5D45-B99A-9A03A87462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- EUROOPA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843558"/>
            <a:ext cx="5544616" cy="1102519"/>
          </a:xfr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4800">
                <a:solidFill>
                  <a:srgbClr val="66B245"/>
                </a:solidFill>
                <a:latin typeface="DaxPro-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139702"/>
            <a:ext cx="4896544" cy="72008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2000" baseline="0">
                <a:solidFill>
                  <a:srgbClr val="2B2B2D"/>
                </a:solidFill>
                <a:latin typeface="DaxPro-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9502"/>
            <a:ext cx="1673870" cy="3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3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843559"/>
            <a:ext cx="4246240" cy="648072"/>
          </a:xfr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4800">
                <a:solidFill>
                  <a:srgbClr val="66B245"/>
                </a:solidFill>
                <a:latin typeface="DaxPro-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707654"/>
            <a:ext cx="4896544" cy="1368152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800" b="0" i="0" baseline="0">
                <a:solidFill>
                  <a:srgbClr val="2B2B2D"/>
                </a:solidFill>
                <a:latin typeface="Dax Pro Medium" charset="0"/>
                <a:ea typeface="Dax Pro Medium" charset="0"/>
                <a:cs typeface="Dax Pro Medium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475656" y="3291829"/>
            <a:ext cx="5040313" cy="1465028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latin typeface="DaxPro" charset="0"/>
                <a:ea typeface="DaxPro" charset="0"/>
                <a:cs typeface="DaxPro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9502"/>
            <a:ext cx="1673870" cy="3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4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- MAAILM"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475656" y="843558"/>
            <a:ext cx="6192688" cy="1102519"/>
          </a:xfrm>
        </p:spPr>
        <p:txBody>
          <a:bodyPr anchor="t">
            <a:noAutofit/>
          </a:bodyPr>
          <a:lstStyle>
            <a:lvl1pPr algn="ctr">
              <a:lnSpc>
                <a:spcPts val="4500"/>
              </a:lnSpc>
              <a:defRPr sz="4800">
                <a:solidFill>
                  <a:srgbClr val="66B245"/>
                </a:solidFill>
                <a:latin typeface="DaxPro-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75656" y="2139702"/>
            <a:ext cx="6192688" cy="72008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2000" baseline="0">
                <a:solidFill>
                  <a:srgbClr val="2B2B2D"/>
                </a:solidFill>
                <a:latin typeface="DaxPro-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1476375" y="3508375"/>
            <a:ext cx="2951163" cy="12477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B2B2D"/>
                </a:solidFill>
                <a:latin typeface="DaxPro-Medium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515966"/>
            <a:ext cx="1673870" cy="3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4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USLAID - 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66B245"/>
                </a:solidFill>
                <a:latin typeface="DaxPro-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66B245"/>
              </a:buClr>
              <a:buFont typeface="Arial" charset="0"/>
              <a:buChar char="•"/>
              <a:defRPr>
                <a:solidFill>
                  <a:srgbClr val="2B2B2D"/>
                </a:solidFill>
                <a:latin typeface="DaxPro-Medium" pitchFamily="34" charset="0"/>
              </a:defRPr>
            </a:lvl1pPr>
            <a:lvl2pPr marL="914400" indent="-457200">
              <a:buClr>
                <a:srgbClr val="66B245"/>
              </a:buClr>
              <a:buFont typeface="Arial" panose="020B0604020202020204" pitchFamily="34" charset="0"/>
              <a:buChar char="•"/>
              <a:defRPr>
                <a:solidFill>
                  <a:srgbClr val="2B2B2D"/>
                </a:solidFill>
                <a:latin typeface="DaxPro-Medium" pitchFamily="34" charset="0"/>
              </a:defRPr>
            </a:lvl2pPr>
            <a:lvl3pPr marL="1257300" indent="-342900">
              <a:buClr>
                <a:srgbClr val="66B245"/>
              </a:buClr>
              <a:buFont typeface="Arial" panose="020B0604020202020204" pitchFamily="34" charset="0"/>
              <a:buChar char="•"/>
              <a:defRPr>
                <a:solidFill>
                  <a:srgbClr val="2B2B2D"/>
                </a:solidFill>
                <a:latin typeface="DaxPro-Medium" pitchFamily="34" charset="0"/>
              </a:defRPr>
            </a:lvl3pPr>
            <a:lvl4pPr marL="1714500" indent="-342900">
              <a:buClr>
                <a:srgbClr val="66B245"/>
              </a:buClr>
              <a:buFont typeface="Arial" panose="020B0604020202020204" pitchFamily="34" charset="0"/>
              <a:buChar char="•"/>
              <a:defRPr>
                <a:solidFill>
                  <a:srgbClr val="2B2B2D"/>
                </a:solidFill>
                <a:latin typeface="DaxPro-Medium" pitchFamily="34" charset="0"/>
              </a:defRPr>
            </a:lvl4pPr>
            <a:lvl5pPr marL="2171700" indent="-342900">
              <a:buClr>
                <a:srgbClr val="66B245"/>
              </a:buClr>
              <a:buFont typeface="Arial" panose="020B0604020202020204" pitchFamily="34" charset="0"/>
              <a:buChar char="•"/>
              <a:defRPr>
                <a:solidFill>
                  <a:srgbClr val="2B2B2D"/>
                </a:solidFill>
                <a:latin typeface="DaxPro-Medium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33913"/>
            <a:ext cx="6159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32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- 50/50 Pilt par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753" y="1419622"/>
            <a:ext cx="4038600" cy="2448273"/>
          </a:xfrm>
        </p:spPr>
        <p:txBody>
          <a:bodyPr/>
          <a:lstStyle>
            <a:lvl1pPr marL="0" indent="0">
              <a:buNone/>
              <a:defRPr sz="2800">
                <a:solidFill>
                  <a:srgbClr val="2B2B2D"/>
                </a:solidFill>
                <a:latin typeface="DaxPro-Medium" pitchFamily="34" charset="0"/>
              </a:defRPr>
            </a:lvl1pPr>
            <a:lvl2pPr marL="457200" indent="0">
              <a:buNone/>
              <a:defRPr sz="2400">
                <a:solidFill>
                  <a:srgbClr val="2B2B2D"/>
                </a:solidFill>
                <a:latin typeface="DaxPro-Medium" pitchFamily="34" charset="0"/>
              </a:defRPr>
            </a:lvl2pPr>
            <a:lvl3pPr marL="914400" indent="0">
              <a:buNone/>
              <a:defRPr sz="2000">
                <a:solidFill>
                  <a:srgbClr val="2B2B2D"/>
                </a:solidFill>
                <a:latin typeface="DaxPro-Medium" pitchFamily="34" charset="0"/>
              </a:defRPr>
            </a:lvl3pPr>
            <a:lvl4pPr marL="1371600" indent="0">
              <a:buNone/>
              <a:defRPr sz="1800">
                <a:solidFill>
                  <a:srgbClr val="2B2B2D"/>
                </a:solidFill>
                <a:latin typeface="DaxPro-Medium" pitchFamily="34" charset="0"/>
              </a:defRPr>
            </a:lvl4pPr>
            <a:lvl5pPr marL="1828800" indent="0">
              <a:buNone/>
              <a:defRPr sz="1800">
                <a:solidFill>
                  <a:srgbClr val="2B2B2D"/>
                </a:solidFill>
                <a:latin typeface="DaxPro-Medium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514350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  <a:latin typeface="DaxPro-Medium" pitchFamily="34" charset="0"/>
              </a:defRPr>
            </a:lvl1pPr>
            <a:lvl2pPr marL="457200" indent="0">
              <a:buNone/>
              <a:defRPr sz="2400">
                <a:solidFill>
                  <a:srgbClr val="2B2B2D"/>
                </a:solidFill>
                <a:latin typeface="DaxPro-Medium" pitchFamily="34" charset="0"/>
              </a:defRPr>
            </a:lvl2pPr>
            <a:lvl3pPr marL="914400" indent="0">
              <a:buNone/>
              <a:defRPr sz="2000">
                <a:solidFill>
                  <a:srgbClr val="2B2B2D"/>
                </a:solidFill>
                <a:latin typeface="DaxPro-Medium" pitchFamily="34" charset="0"/>
              </a:defRPr>
            </a:lvl3pPr>
            <a:lvl4pPr marL="1371600" indent="0">
              <a:buNone/>
              <a:defRPr sz="1800">
                <a:solidFill>
                  <a:srgbClr val="2B2B2D"/>
                </a:solidFill>
                <a:latin typeface="DaxPro-Medium" pitchFamily="34" charset="0"/>
              </a:defRPr>
            </a:lvl4pPr>
            <a:lvl5pPr marL="1828800" indent="0">
              <a:buNone/>
              <a:defRPr sz="1800">
                <a:solidFill>
                  <a:srgbClr val="2B2B2D"/>
                </a:solidFill>
                <a:latin typeface="DaxPro-Medium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33913"/>
            <a:ext cx="6159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80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- 50/50 Pilt vasak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4495800" cy="514350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  <a:latin typeface="DaxPro-Medium" pitchFamily="34" charset="0"/>
              </a:defRPr>
            </a:lvl1pPr>
            <a:lvl2pPr marL="457200" indent="0">
              <a:buNone/>
              <a:defRPr sz="2400">
                <a:solidFill>
                  <a:srgbClr val="2B2B2D"/>
                </a:solidFill>
                <a:latin typeface="DaxPro-Medium" pitchFamily="34" charset="0"/>
              </a:defRPr>
            </a:lvl2pPr>
            <a:lvl3pPr marL="914400" indent="0">
              <a:buNone/>
              <a:defRPr sz="2000">
                <a:solidFill>
                  <a:srgbClr val="2B2B2D"/>
                </a:solidFill>
                <a:latin typeface="DaxPro-Medium" pitchFamily="34" charset="0"/>
              </a:defRPr>
            </a:lvl3pPr>
            <a:lvl4pPr marL="1371600" indent="0">
              <a:buNone/>
              <a:defRPr sz="1800">
                <a:solidFill>
                  <a:srgbClr val="2B2B2D"/>
                </a:solidFill>
                <a:latin typeface="DaxPro-Medium" pitchFamily="34" charset="0"/>
              </a:defRPr>
            </a:lvl4pPr>
            <a:lvl5pPr marL="1828800" indent="0">
              <a:buNone/>
              <a:defRPr sz="1800">
                <a:solidFill>
                  <a:srgbClr val="2B2B2D"/>
                </a:solidFill>
                <a:latin typeface="DaxPro-Medium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1275606"/>
            <a:ext cx="4038600" cy="2448273"/>
          </a:xfrm>
        </p:spPr>
        <p:txBody>
          <a:bodyPr/>
          <a:lstStyle>
            <a:lvl1pPr marL="0" indent="0">
              <a:buNone/>
              <a:defRPr sz="2800">
                <a:solidFill>
                  <a:srgbClr val="2B2B2D"/>
                </a:solidFill>
                <a:latin typeface="DaxPro-Medium" pitchFamily="34" charset="0"/>
              </a:defRPr>
            </a:lvl1pPr>
            <a:lvl2pPr marL="457200" indent="0">
              <a:buNone/>
              <a:defRPr sz="2400">
                <a:solidFill>
                  <a:srgbClr val="2B2B2D"/>
                </a:solidFill>
                <a:latin typeface="DaxPro-Medium" pitchFamily="34" charset="0"/>
              </a:defRPr>
            </a:lvl2pPr>
            <a:lvl3pPr marL="914400" indent="0">
              <a:buNone/>
              <a:defRPr sz="2000">
                <a:solidFill>
                  <a:srgbClr val="2B2B2D"/>
                </a:solidFill>
                <a:latin typeface="DaxPro-Medium" pitchFamily="34" charset="0"/>
              </a:defRPr>
            </a:lvl3pPr>
            <a:lvl4pPr marL="1371600" indent="0">
              <a:buNone/>
              <a:defRPr sz="1800">
                <a:solidFill>
                  <a:srgbClr val="2B2B2D"/>
                </a:solidFill>
                <a:latin typeface="DaxPro-Medium" pitchFamily="34" charset="0"/>
              </a:defRPr>
            </a:lvl4pPr>
            <a:lvl5pPr marL="1828800" indent="0">
              <a:buNone/>
              <a:defRPr sz="1800">
                <a:solidFill>
                  <a:srgbClr val="2B2B2D"/>
                </a:solidFill>
                <a:latin typeface="DaxPro-Medium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33913"/>
            <a:ext cx="6159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7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- 50/50 Pealkiri vasak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753" y="1347614"/>
            <a:ext cx="4038600" cy="2520281"/>
          </a:xfrm>
        </p:spPr>
        <p:txBody>
          <a:bodyPr anchor="ctr">
            <a:noAutofit/>
          </a:bodyPr>
          <a:lstStyle>
            <a:lvl1pPr marL="0" indent="0">
              <a:buNone/>
              <a:defRPr sz="4800">
                <a:solidFill>
                  <a:srgbClr val="66B245"/>
                </a:solidFill>
                <a:latin typeface="DaxPro-Bold" pitchFamily="34" charset="0"/>
              </a:defRPr>
            </a:lvl1pPr>
            <a:lvl2pPr marL="457200" indent="0">
              <a:buNone/>
              <a:defRPr sz="4800">
                <a:solidFill>
                  <a:srgbClr val="2B2B2D"/>
                </a:solidFill>
                <a:latin typeface="DaxPro-Medium" pitchFamily="34" charset="0"/>
              </a:defRPr>
            </a:lvl2pPr>
            <a:lvl3pPr marL="914400" indent="0">
              <a:buNone/>
              <a:defRPr sz="4800">
                <a:solidFill>
                  <a:srgbClr val="2B2B2D"/>
                </a:solidFill>
                <a:latin typeface="DaxPro-Medium" pitchFamily="34" charset="0"/>
              </a:defRPr>
            </a:lvl3pPr>
            <a:lvl4pPr marL="1371600" indent="0">
              <a:buNone/>
              <a:defRPr sz="4800">
                <a:solidFill>
                  <a:srgbClr val="2B2B2D"/>
                </a:solidFill>
                <a:latin typeface="DaxPro-Medium" pitchFamily="34" charset="0"/>
              </a:defRPr>
            </a:lvl4pPr>
            <a:lvl5pPr marL="1828800" indent="0">
              <a:buNone/>
              <a:defRPr sz="4800">
                <a:solidFill>
                  <a:srgbClr val="2B2B2D"/>
                </a:solidFill>
                <a:latin typeface="DaxPro-Medium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514350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  <a:latin typeface="DaxPro-Medium" pitchFamily="34" charset="0"/>
              </a:defRPr>
            </a:lvl1pPr>
            <a:lvl2pPr marL="457200" indent="0">
              <a:buNone/>
              <a:defRPr sz="2400">
                <a:solidFill>
                  <a:srgbClr val="2B2B2D"/>
                </a:solidFill>
                <a:latin typeface="DaxPro-Medium" pitchFamily="34" charset="0"/>
              </a:defRPr>
            </a:lvl2pPr>
            <a:lvl3pPr marL="914400" indent="0">
              <a:buNone/>
              <a:defRPr sz="2000">
                <a:solidFill>
                  <a:srgbClr val="2B2B2D"/>
                </a:solidFill>
                <a:latin typeface="DaxPro-Medium" pitchFamily="34" charset="0"/>
              </a:defRPr>
            </a:lvl3pPr>
            <a:lvl4pPr marL="1371600" indent="0">
              <a:buNone/>
              <a:defRPr sz="1800">
                <a:solidFill>
                  <a:srgbClr val="2B2B2D"/>
                </a:solidFill>
                <a:latin typeface="DaxPro-Medium" pitchFamily="34" charset="0"/>
              </a:defRPr>
            </a:lvl4pPr>
            <a:lvl5pPr marL="1828800" indent="0">
              <a:buNone/>
              <a:defRPr sz="1800">
                <a:solidFill>
                  <a:srgbClr val="2B2B2D"/>
                </a:solidFill>
                <a:latin typeface="DaxPro-Medium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33913"/>
            <a:ext cx="6159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09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50/50 Pilt-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0"/>
          <p:cNvSpPr>
            <a:spLocks noGrp="1"/>
          </p:cNvSpPr>
          <p:nvPr>
            <p:ph sz="quarter" idx="11"/>
          </p:nvPr>
        </p:nvSpPr>
        <p:spPr>
          <a:xfrm>
            <a:off x="7434" y="0"/>
            <a:ext cx="4572000" cy="5143500"/>
          </a:xfrm>
        </p:spPr>
        <p:txBody>
          <a:bodyPr/>
          <a:lstStyle>
            <a:lvl1pPr marL="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1pPr>
            <a:lvl2pPr marL="4572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2pPr>
            <a:lvl3pPr marL="9144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3pPr>
            <a:lvl4pPr marL="13716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4pPr>
            <a:lvl5pPr marL="18288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 marL="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1pPr>
            <a:lvl2pPr marL="4572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2pPr>
            <a:lvl3pPr marL="9144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3pPr>
            <a:lvl4pPr marL="13716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4pPr>
            <a:lvl5pPr marL="18288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33913"/>
            <a:ext cx="6159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65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100% Pilt pea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>
                    <a:lumMod val="85000"/>
                  </a:schemeClr>
                </a:solidFill>
                <a:latin typeface="DaxPro" charset="0"/>
                <a:ea typeface="DaxPro" charset="0"/>
                <a:cs typeface="DaxPro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1"/>
          </p:nvPr>
        </p:nvSpPr>
        <p:spPr>
          <a:xfrm>
            <a:off x="539552" y="3291830"/>
            <a:ext cx="7992888" cy="1428427"/>
          </a:xfrm>
        </p:spPr>
        <p:txBody>
          <a:bodyPr/>
          <a:lstStyle>
            <a:lvl1pPr marL="0" indent="0">
              <a:buNone/>
              <a:defRPr b="1" i="0" baseline="0">
                <a:solidFill>
                  <a:srgbClr val="66B245"/>
                </a:solidFill>
                <a:latin typeface="Dax Pro" charset="0"/>
                <a:ea typeface="Dax Pro" charset="0"/>
                <a:cs typeface="Dax Pro" charset="0"/>
              </a:defRPr>
            </a:lvl1pPr>
            <a:lvl2pPr marL="4572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2pPr>
            <a:lvl3pPr marL="9144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3pPr>
            <a:lvl4pPr marL="13716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4pPr>
            <a:lvl5pPr marL="18288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21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- Pealkiri valgel taus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0"/>
          <p:cNvSpPr>
            <a:spLocks noGrp="1"/>
          </p:cNvSpPr>
          <p:nvPr>
            <p:ph sz="quarter" idx="11"/>
          </p:nvPr>
        </p:nvSpPr>
        <p:spPr>
          <a:xfrm>
            <a:off x="539552" y="1707654"/>
            <a:ext cx="7992888" cy="1428427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rgbClr val="66B245"/>
                </a:solidFill>
                <a:latin typeface="Dax Pro" charset="0"/>
                <a:ea typeface="Dax Pro" charset="0"/>
                <a:cs typeface="Dax Pro" charset="0"/>
              </a:defRPr>
            </a:lvl1pPr>
            <a:lvl2pPr marL="4572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2pPr>
            <a:lvl3pPr marL="9144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3pPr>
            <a:lvl4pPr marL="13716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4pPr>
            <a:lvl5pPr marL="1828800" indent="0">
              <a:buNone/>
              <a:defRPr>
                <a:solidFill>
                  <a:srgbClr val="2B2B2D"/>
                </a:solidFill>
                <a:latin typeface="DaxPro" charset="0"/>
                <a:ea typeface="DaxPro" charset="0"/>
                <a:cs typeface="DaxPr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00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t-EE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t-EE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AE0457-72AC-0744-803E-63B48003F1E7}" type="datetimeFigureOut">
              <a:rPr lang="et-EE"/>
              <a:pPr>
                <a:defRPr/>
              </a:pPr>
              <a:t>2.10.2017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313C35-5CF3-3143-AA13-3C757199507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275605"/>
            <a:ext cx="5616624" cy="1125953"/>
          </a:xfrm>
        </p:spPr>
        <p:txBody>
          <a:bodyPr/>
          <a:lstStyle/>
          <a:p>
            <a:r>
              <a:rPr lang="en-GB" sz="4400" b="1" dirty="0" smtClean="0">
                <a:ea typeface="Dax Pro" charset="0"/>
                <a:cs typeface="Dax Pro" charset="0"/>
              </a:rPr>
              <a:t>Situation Review of</a:t>
            </a:r>
            <a:r>
              <a:rPr lang="en-GB" sz="4400" b="1" baseline="0" dirty="0" smtClean="0">
                <a:ea typeface="Dax Pro" charset="0"/>
                <a:cs typeface="Dax Pro" charset="0"/>
              </a:rPr>
              <a:t> the</a:t>
            </a:r>
            <a:r>
              <a:rPr lang="en-GB" sz="4400" b="1" dirty="0" smtClean="0">
                <a:ea typeface="Dax Pro" charset="0"/>
                <a:cs typeface="Dax Pro" charset="0"/>
              </a:rPr>
              <a:t> EaP region 2017</a:t>
            </a:r>
            <a:endParaRPr lang="en-GB" sz="4400" b="1" dirty="0">
              <a:ea typeface="Dax Pro" charset="0"/>
              <a:cs typeface="Dax Pro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571749"/>
            <a:ext cx="5256584" cy="864097"/>
          </a:xfrm>
        </p:spPr>
        <p:txBody>
          <a:bodyPr anchor="t">
            <a:normAutofit/>
          </a:bodyPr>
          <a:lstStyle/>
          <a:p>
            <a:pPr>
              <a:lnSpc>
                <a:spcPts val="2500"/>
              </a:lnSpc>
            </a:pPr>
            <a:r>
              <a:rPr lang="en-GB" sz="2800" dirty="0" smtClean="0">
                <a:latin typeface="DaxPro" charset="0"/>
                <a:ea typeface="DaxPro" charset="0"/>
                <a:cs typeface="DaxPro" charset="0"/>
              </a:rPr>
              <a:t>Cyber Security and </a:t>
            </a:r>
            <a:r>
              <a:rPr lang="en-GB" sz="2800" b="1" dirty="0" smtClean="0">
                <a:latin typeface="DaxPro" charset="0"/>
                <a:ea typeface="DaxPro" charset="0"/>
                <a:cs typeface="DaxPro" charset="0"/>
              </a:rPr>
              <a:t>e-Democracy</a:t>
            </a:r>
            <a:endParaRPr lang="en-GB" sz="2800" b="1" dirty="0">
              <a:latin typeface="DaxPro" charset="0"/>
              <a:ea typeface="DaxPro" charset="0"/>
              <a:cs typeface="Dax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3632" y="3847356"/>
            <a:ext cx="4392488" cy="129614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lnSpc>
                <a:spcPts val="1500"/>
              </a:lnSpc>
            </a:pPr>
            <a:endParaRPr lang="en-US" sz="1400" dirty="0" smtClean="0">
              <a:latin typeface="+mj-lt"/>
              <a:ea typeface="DaxPro" charset="0"/>
              <a:cs typeface="Dax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456" y="3427452"/>
            <a:ext cx="3168352" cy="129614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rgbClr val="66B245"/>
                </a:solidFill>
                <a:latin typeface="DaxPro" charset="0"/>
                <a:ea typeface="DaxPro" charset="0"/>
                <a:cs typeface="DaxPro" charset="0"/>
              </a:rPr>
              <a:t>Kristina Reinsalu</a:t>
            </a:r>
            <a:r>
              <a:rPr lang="et-EE" b="1" dirty="0" smtClean="0">
                <a:solidFill>
                  <a:srgbClr val="66B245"/>
                </a:solidFill>
                <a:latin typeface="DaxPro" charset="0"/>
                <a:ea typeface="DaxPro" charset="0"/>
                <a:cs typeface="DaxPro" charset="0"/>
              </a:rPr>
              <a:t>, PhD</a:t>
            </a:r>
            <a:endParaRPr lang="en-US" b="1" dirty="0" smtClean="0">
              <a:solidFill>
                <a:srgbClr val="66B245"/>
              </a:solidFill>
              <a:latin typeface="DaxPro" charset="0"/>
              <a:ea typeface="DaxPro" charset="0"/>
              <a:cs typeface="DaxPro" charset="0"/>
            </a:endParaRPr>
          </a:p>
          <a:p>
            <a:pPr>
              <a:lnSpc>
                <a:spcPts val="1500"/>
              </a:lnSpc>
            </a:pPr>
            <a:r>
              <a:rPr lang="en-US" sz="1400" dirty="0" smtClean="0">
                <a:latin typeface="DaxPro" charset="0"/>
                <a:ea typeface="DaxPro" charset="0"/>
                <a:cs typeface="DaxPro" charset="0"/>
              </a:rPr>
              <a:t>e-Democracy Programme Director</a:t>
            </a:r>
          </a:p>
          <a:p>
            <a:pPr>
              <a:lnSpc>
                <a:spcPts val="1500"/>
              </a:lnSpc>
            </a:pPr>
            <a:r>
              <a:rPr lang="en-US" sz="1400" dirty="0" smtClean="0">
                <a:latin typeface="DaxPro" charset="0"/>
                <a:ea typeface="DaxPro" charset="0"/>
                <a:cs typeface="DaxPro" charset="0"/>
              </a:rPr>
              <a:t>e-Governance Academy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6"/>
            <a:ext cx="831892" cy="831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5486"/>
            <a:ext cx="192496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2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t-EE" sz="4400" b="1" dirty="0" smtClean="0">
                <a:ea typeface="Dax Pro" charset="0"/>
                <a:cs typeface="Dax Pro" charset="0"/>
              </a:rPr>
              <a:t>Institutions </a:t>
            </a:r>
          </a:p>
          <a:p>
            <a:pPr>
              <a:spcBef>
                <a:spcPts val="0"/>
              </a:spcBef>
            </a:pPr>
            <a:r>
              <a:rPr lang="et-EE" sz="4400" b="1" dirty="0" smtClean="0">
                <a:ea typeface="Dax Pro" charset="0"/>
                <a:cs typeface="Dax Pro" charset="0"/>
              </a:rPr>
              <a:t>and </a:t>
            </a:r>
          </a:p>
          <a:p>
            <a:pPr>
              <a:spcBef>
                <a:spcPts val="0"/>
              </a:spcBef>
            </a:pPr>
            <a:r>
              <a:rPr lang="et-EE" sz="4400" b="1" dirty="0" smtClean="0">
                <a:ea typeface="Dax Pro" charset="0"/>
                <a:cs typeface="Dax Pro" charset="0"/>
              </a:rPr>
              <a:t>actors</a:t>
            </a:r>
            <a:endParaRPr lang="en-US" sz="4400" b="1" dirty="0">
              <a:ea typeface="Dax Pro" charset="0"/>
              <a:cs typeface="Dax Pro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r="1587"/>
          <a:stretch/>
        </p:blipFill>
        <p:spPr>
          <a:xfrm>
            <a:off x="4211960" y="411510"/>
            <a:ext cx="4608513" cy="4392488"/>
          </a:xfrm>
        </p:spPr>
      </p:pic>
    </p:spTree>
    <p:extLst>
      <p:ext uri="{BB962C8B-B14F-4D97-AF65-F5344CB8AC3E}">
        <p14:creationId xmlns:p14="http://schemas.microsoft.com/office/powerpoint/2010/main" val="23673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562572"/>
            <a:ext cx="9150696" cy="4673474"/>
          </a:xfrm>
        </p:spPr>
        <p:txBody>
          <a:bodyPr>
            <a:normAutofit/>
          </a:bodyPr>
          <a:lstStyle/>
          <a:p>
            <a:r>
              <a:rPr lang="et-EE" sz="28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Fragmented coordination, unclear </a:t>
            </a:r>
            <a:r>
              <a:rPr lang="en-GB" sz="28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division of tasks between </a:t>
            </a:r>
            <a:r>
              <a:rPr lang="et-EE" sz="28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different actors/institutions</a:t>
            </a:r>
          </a:p>
          <a:p>
            <a:r>
              <a:rPr lang="et-EE" sz="28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No responsibility for coordinating civic (e)participation</a:t>
            </a:r>
          </a:p>
          <a:p>
            <a:r>
              <a:rPr lang="et-EE" sz="28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T</a:t>
            </a:r>
            <a:r>
              <a:rPr lang="en-GB" sz="28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he area of advocacy </a:t>
            </a:r>
            <a:r>
              <a:rPr lang="en-GB" sz="2800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is </a:t>
            </a:r>
            <a:r>
              <a:rPr lang="en-GB" sz="28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in </a:t>
            </a:r>
            <a:r>
              <a:rPr lang="et-EE" sz="28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early </a:t>
            </a:r>
            <a:r>
              <a:rPr lang="et-EE" sz="2800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stages </a:t>
            </a:r>
            <a:r>
              <a:rPr lang="et-EE" sz="28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of </a:t>
            </a:r>
            <a:r>
              <a:rPr lang="en-GB" sz="2800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development</a:t>
            </a:r>
            <a:endParaRPr lang="et-EE" sz="2800" dirty="0" smtClean="0">
              <a:solidFill>
                <a:schemeClr val="tx1"/>
              </a:solidFill>
              <a:latin typeface="DaxPro" charset="0"/>
              <a:ea typeface="DaxPro" charset="0"/>
              <a:cs typeface="DaxPro" charset="0"/>
            </a:endParaRPr>
          </a:p>
          <a:p>
            <a:r>
              <a:rPr lang="et-EE" sz="2800" dirty="0" smtClean="0">
                <a:solidFill>
                  <a:srgbClr val="66B245"/>
                </a:solidFill>
                <a:latin typeface="DaxPro" charset="0"/>
                <a:ea typeface="DaxPro" charset="0"/>
                <a:cs typeface="DaxPro" charset="0"/>
              </a:rPr>
              <a:t>It is beneficial to bring e-government issues under subordination of higher executive levels</a:t>
            </a:r>
          </a:p>
          <a:p>
            <a:r>
              <a:rPr lang="et-EE" sz="2800" dirty="0" smtClean="0">
                <a:solidFill>
                  <a:srgbClr val="66B245"/>
                </a:solidFill>
                <a:latin typeface="DaxPro" charset="0"/>
                <a:ea typeface="DaxPro" charset="0"/>
                <a:cs typeface="DaxPro" charset="0"/>
              </a:rPr>
              <a:t>Successful cooperation experience with civil soviety whithin framework of the e-democracy coalition</a:t>
            </a:r>
          </a:p>
          <a:p>
            <a:endParaRPr lang="et-EE" sz="2800" dirty="0" smtClean="0">
              <a:solidFill>
                <a:schemeClr val="bg2"/>
              </a:solidFill>
              <a:latin typeface="DaxPro" charset="0"/>
              <a:ea typeface="DaxPro" charset="0"/>
              <a:cs typeface="DaxPro" charset="0"/>
            </a:endParaRPr>
          </a:p>
          <a:p>
            <a:endParaRPr lang="et-EE" sz="4000" dirty="0">
              <a:solidFill>
                <a:schemeClr val="bg2"/>
              </a:solidFill>
              <a:latin typeface="+mn-lt"/>
            </a:endParaRPr>
          </a:p>
          <a:p>
            <a:pPr marL="0" indent="0">
              <a:buNone/>
            </a:pPr>
            <a:endParaRPr lang="et-EE" sz="4500" dirty="0">
              <a:solidFill>
                <a:schemeClr val="tx1"/>
              </a:solidFill>
              <a:latin typeface="+mn-lt"/>
            </a:endParaRPr>
          </a:p>
          <a:p>
            <a:endParaRPr lang="et-EE" sz="3800" dirty="0"/>
          </a:p>
          <a:p>
            <a:pPr marL="800100" lvl="2" indent="0">
              <a:buNone/>
            </a:pPr>
            <a:endParaRPr lang="et-EE" sz="2000" dirty="0"/>
          </a:p>
          <a:p>
            <a:endParaRPr lang="et-EE" sz="2800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>
                <a:ea typeface="Dax Pro" charset="0"/>
                <a:cs typeface="Dax Pro" charset="0"/>
              </a:rPr>
              <a:t>e</a:t>
            </a:r>
            <a:r>
              <a:rPr lang="et-EE" b="1" dirty="0" err="1" smtClean="0">
                <a:ea typeface="Dax Pro" charset="0"/>
                <a:cs typeface="Dax Pro" charset="0"/>
              </a:rPr>
              <a:t>-Democracy</a:t>
            </a:r>
            <a:r>
              <a:rPr lang="et-EE" b="1" dirty="0" smtClean="0">
                <a:ea typeface="Dax Pro" charset="0"/>
                <a:cs typeface="Dax Pro" charset="0"/>
              </a:rPr>
              <a:t> </a:t>
            </a:r>
            <a:r>
              <a:rPr lang="et-EE" b="1" dirty="0" err="1" smtClean="0">
                <a:ea typeface="Dax Pro" charset="0"/>
                <a:cs typeface="Dax Pro" charset="0"/>
              </a:rPr>
              <a:t>Showcases</a:t>
            </a:r>
            <a:endParaRPr lang="en-US" b="1" dirty="0">
              <a:ea typeface="Dax Pro" charset="0"/>
              <a:cs typeface="Dax 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b="8504"/>
          <a:stretch/>
        </p:blipFill>
        <p:spPr>
          <a:xfrm>
            <a:off x="0" y="1489004"/>
            <a:ext cx="8960559" cy="309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356"/>
            <a:ext cx="8229600" cy="857250"/>
          </a:xfrm>
        </p:spPr>
        <p:txBody>
          <a:bodyPr>
            <a:noAutofit/>
          </a:bodyPr>
          <a:lstStyle/>
          <a:p>
            <a:r>
              <a:rPr lang="et-EE" sz="4400" b="1" dirty="0" smtClean="0"/>
              <a:t>Conclusions</a:t>
            </a:r>
            <a:r>
              <a:rPr lang="et-EE" sz="4400" b="1" dirty="0"/>
              <a:t/>
            </a:r>
            <a:br>
              <a:rPr lang="et-EE" sz="4400" b="1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3944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2800" dirty="0" err="1">
                <a:latin typeface="DaxPro" panose="020B0504030101020102" pitchFamily="34" charset="0"/>
                <a:ea typeface="DaxPro" charset="0"/>
                <a:cs typeface="DaxPro" charset="0"/>
              </a:rPr>
              <a:t>OGP´s</a:t>
            </a:r>
            <a:r>
              <a:rPr lang="et-EE" sz="2800" dirty="0">
                <a:latin typeface="DaxPro" panose="020B0504030101020102" pitchFamily="34" charset="0"/>
                <a:ea typeface="DaxPro" charset="0"/>
                <a:cs typeface="DaxPro" charset="0"/>
              </a:rPr>
              <a:t> </a:t>
            </a:r>
            <a:r>
              <a:rPr lang="et-EE" sz="2800" dirty="0" err="1">
                <a:latin typeface="DaxPro" panose="020B0504030101020102" pitchFamily="34" charset="0"/>
                <a:ea typeface="DaxPro" charset="0"/>
                <a:cs typeface="DaxPro" charset="0"/>
              </a:rPr>
              <a:t>role</a:t>
            </a:r>
            <a:r>
              <a:rPr lang="et-EE" sz="2800" dirty="0">
                <a:latin typeface="DaxPro" panose="020B0504030101020102" pitchFamily="34" charset="0"/>
                <a:ea typeface="DaxPro" charset="0"/>
                <a:cs typeface="DaxPro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2800" dirty="0" err="1">
                <a:latin typeface="DaxPro" panose="020B0504030101020102" pitchFamily="34" charset="0"/>
                <a:ea typeface="DaxPro" charset="0"/>
                <a:cs typeface="DaxPro" charset="0"/>
              </a:rPr>
              <a:t>Multi-stakeholders</a:t>
            </a:r>
            <a:r>
              <a:rPr lang="et-EE" sz="2800" dirty="0">
                <a:latin typeface="DaxPro" panose="020B0504030101020102" pitchFamily="34" charset="0"/>
                <a:ea typeface="DaxPro" charset="0"/>
                <a:cs typeface="DaxPro" charset="0"/>
              </a:rPr>
              <a:t> </a:t>
            </a:r>
            <a:r>
              <a:rPr lang="et-EE" sz="2800" dirty="0" err="1">
                <a:latin typeface="DaxPro" panose="020B0504030101020102" pitchFamily="34" charset="0"/>
                <a:ea typeface="DaxPro" charset="0"/>
                <a:cs typeface="DaxPro" charset="0"/>
              </a:rPr>
              <a:t>partnerships</a:t>
            </a:r>
            <a:r>
              <a:rPr lang="et-EE" sz="2800" dirty="0">
                <a:latin typeface="DaxPro" panose="020B0504030101020102" pitchFamily="34" charset="0"/>
                <a:ea typeface="DaxPro" charset="0"/>
                <a:cs typeface="DaxPro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2800" dirty="0">
                <a:latin typeface="DaxPro" panose="020B0504030101020102" pitchFamily="34" charset="0"/>
                <a:ea typeface="DaxPro" charset="0"/>
                <a:cs typeface="DaxPro" charset="0"/>
              </a:rPr>
              <a:t>Low level of e-democracy literacy and lack of awareness of the benefits of e-democracy </a:t>
            </a:r>
            <a:r>
              <a:rPr lang="et-EE" sz="2800" dirty="0" smtClean="0">
                <a:latin typeface="DaxPro" panose="020B0504030101020102" pitchFamily="34" charset="0"/>
                <a:ea typeface="DaxPro" charset="0"/>
                <a:cs typeface="DaxPro" charset="0"/>
              </a:rPr>
              <a:t>tools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chemeClr val="tx1"/>
                </a:solidFill>
                <a:latin typeface="DaxPro" panose="020B0504030101020102" pitchFamily="34" charset="0"/>
              </a:rPr>
              <a:t>L</a:t>
            </a:r>
            <a:r>
              <a:rPr lang="en-GB" sz="2800" dirty="0" err="1" smtClean="0">
                <a:solidFill>
                  <a:schemeClr val="tx1"/>
                </a:solidFill>
                <a:latin typeface="DaxPro" panose="020B0504030101020102" pitchFamily="34" charset="0"/>
              </a:rPr>
              <a:t>ack</a:t>
            </a:r>
            <a:r>
              <a:rPr lang="en-GB" sz="2800" dirty="0" smtClean="0">
                <a:solidFill>
                  <a:schemeClr val="tx1"/>
                </a:solidFill>
                <a:latin typeface="DaxPro" panose="020B0504030101020102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DaxPro" panose="020B0504030101020102" pitchFamily="34" charset="0"/>
              </a:rPr>
              <a:t>of comprehensive national surveys in regards to </a:t>
            </a:r>
            <a:r>
              <a:rPr lang="en-GB" sz="2800" dirty="0" err="1">
                <a:solidFill>
                  <a:schemeClr val="tx1"/>
                </a:solidFill>
                <a:latin typeface="DaxPro" panose="020B0504030101020102" pitchFamily="34" charset="0"/>
              </a:rPr>
              <a:t>e-governance</a:t>
            </a:r>
            <a:r>
              <a:rPr lang="en-GB" sz="2800" dirty="0">
                <a:solidFill>
                  <a:schemeClr val="tx1"/>
                </a:solidFill>
                <a:latin typeface="DaxPro" panose="020B0504030101020102" pitchFamily="34" charset="0"/>
              </a:rPr>
              <a:t> development and e-readiness</a:t>
            </a:r>
            <a:endParaRPr lang="et-EE" sz="2800" dirty="0">
              <a:latin typeface="DaxPro" panose="020B0504030101020102" pitchFamily="34" charset="0"/>
              <a:ea typeface="DaxPro" charset="0"/>
              <a:cs typeface="DaxPro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2800" dirty="0">
                <a:latin typeface="DaxPro" panose="020B0504030101020102" pitchFamily="34" charset="0"/>
                <a:ea typeface="DaxPro" charset="0"/>
                <a:cs typeface="DaxPro" charset="0"/>
              </a:rPr>
              <a:t>L</a:t>
            </a:r>
            <a:r>
              <a:rPr lang="en-GB" sz="2800" dirty="0" err="1">
                <a:latin typeface="DaxPro" panose="020B0504030101020102" pitchFamily="34" charset="0"/>
                <a:ea typeface="DaxPro" charset="0"/>
                <a:cs typeface="DaxPro" charset="0"/>
              </a:rPr>
              <a:t>ocal</a:t>
            </a:r>
            <a:r>
              <a:rPr lang="en-GB" sz="2800" dirty="0">
                <a:latin typeface="DaxPro" panose="020B0504030101020102" pitchFamily="34" charset="0"/>
                <a:ea typeface="DaxPro" charset="0"/>
                <a:cs typeface="DaxPro" charset="0"/>
              </a:rPr>
              <a:t> level activism boost</a:t>
            </a:r>
            <a:r>
              <a:rPr lang="et-EE" sz="2800" dirty="0">
                <a:latin typeface="DaxPro" panose="020B0504030101020102" pitchFamily="34" charset="0"/>
                <a:ea typeface="DaxPro" charset="0"/>
                <a:cs typeface="DaxPro" charset="0"/>
              </a:rPr>
              <a:t>s</a:t>
            </a:r>
            <a:r>
              <a:rPr lang="en-GB" sz="2800" dirty="0">
                <a:latin typeface="DaxPro" panose="020B0504030101020102" pitchFamily="34" charset="0"/>
                <a:ea typeface="DaxPro" charset="0"/>
                <a:cs typeface="DaxPro" charset="0"/>
              </a:rPr>
              <a:t> general </a:t>
            </a:r>
            <a:r>
              <a:rPr lang="en-GB" sz="2800" dirty="0" smtClean="0">
                <a:latin typeface="DaxPro" panose="020B0504030101020102" pitchFamily="34" charset="0"/>
                <a:ea typeface="DaxPro" charset="0"/>
                <a:cs typeface="DaxPro" charset="0"/>
              </a:rPr>
              <a:t>e-activism</a:t>
            </a:r>
            <a:endParaRPr lang="et-EE" sz="2800" dirty="0">
              <a:latin typeface="DaxPro" panose="020B0504030101020102" pitchFamily="34" charset="0"/>
              <a:ea typeface="DaxPro" charset="0"/>
              <a:cs typeface="DaxPro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2800" dirty="0" err="1">
                <a:latin typeface="DaxPro" panose="020B0504030101020102" pitchFamily="34" charset="0"/>
                <a:ea typeface="DaxPro" charset="0"/>
                <a:cs typeface="DaxPro" charset="0"/>
              </a:rPr>
              <a:t>Importance</a:t>
            </a:r>
            <a:r>
              <a:rPr lang="et-EE" sz="2800" dirty="0">
                <a:latin typeface="DaxPro" panose="020B0504030101020102" pitchFamily="34" charset="0"/>
                <a:ea typeface="DaxPro" charset="0"/>
                <a:cs typeface="DaxPro" charset="0"/>
              </a:rPr>
              <a:t> of </a:t>
            </a:r>
            <a:r>
              <a:rPr lang="en-GB" sz="2800" dirty="0" smtClean="0">
                <a:latin typeface="DaxPro" panose="020B0504030101020102" pitchFamily="34" charset="0"/>
                <a:ea typeface="DaxPro" charset="0"/>
                <a:cs typeface="DaxPro" charset="0"/>
              </a:rPr>
              <a:t>„</a:t>
            </a:r>
            <a:r>
              <a:rPr lang="et-EE" sz="2800" dirty="0" err="1">
                <a:latin typeface="DaxPro" panose="020B0504030101020102" pitchFamily="34" charset="0"/>
                <a:ea typeface="DaxPro" charset="0"/>
                <a:cs typeface="DaxPro" charset="0"/>
              </a:rPr>
              <a:t>o</a:t>
            </a:r>
            <a:r>
              <a:rPr lang="en-GB" sz="2800" dirty="0" err="1" smtClean="0">
                <a:latin typeface="DaxPro" panose="020B0504030101020102" pitchFamily="34" charset="0"/>
                <a:ea typeface="DaxPro" charset="0"/>
                <a:cs typeface="DaxPro" charset="0"/>
              </a:rPr>
              <a:t>ffline</a:t>
            </a:r>
            <a:r>
              <a:rPr lang="en-GB" sz="2800" dirty="0">
                <a:latin typeface="DaxPro" panose="020B0504030101020102" pitchFamily="34" charset="0"/>
                <a:ea typeface="DaxPro" charset="0"/>
                <a:cs typeface="DaxPro" charset="0"/>
              </a:rPr>
              <a:t>" activities</a:t>
            </a:r>
            <a:endParaRPr lang="en-US" sz="2800" dirty="0">
              <a:solidFill>
                <a:schemeClr val="bg2"/>
              </a:solidFill>
              <a:latin typeface="DaxPro" panose="020B0504030101020102" pitchFamily="34" charset="0"/>
              <a:ea typeface="DaxPro" charset="0"/>
              <a:cs typeface="DaxPro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1" y="257115"/>
            <a:ext cx="8229600" cy="857250"/>
          </a:xfrm>
        </p:spPr>
        <p:txBody>
          <a:bodyPr>
            <a:noAutofit/>
          </a:bodyPr>
          <a:lstStyle/>
          <a:p>
            <a:r>
              <a:rPr lang="et-EE" sz="4400" b="1" dirty="0" err="1" smtClean="0"/>
              <a:t>Recommendations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8229600" cy="33944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2400" dirty="0" smtClean="0">
                <a:latin typeface="DaxPro" charset="0"/>
                <a:ea typeface="DaxPro" charset="0"/>
                <a:cs typeface="DaxPro" charset="0"/>
              </a:rPr>
              <a:t>Renewal of the legislative framework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2400" dirty="0" smtClean="0">
                <a:latin typeface="DaxPro" charset="0"/>
                <a:ea typeface="DaxPro" charset="0"/>
                <a:cs typeface="DaxPro" charset="0"/>
              </a:rPr>
              <a:t>C</a:t>
            </a:r>
            <a:r>
              <a:rPr lang="en-GB" sz="2400" dirty="0" err="1">
                <a:latin typeface="DaxPro" charset="0"/>
                <a:ea typeface="DaxPro" charset="0"/>
                <a:cs typeface="DaxPro" charset="0"/>
              </a:rPr>
              <a:t>lear</a:t>
            </a:r>
            <a:r>
              <a:rPr lang="en-GB" sz="2400" dirty="0">
                <a:latin typeface="DaxPro" charset="0"/>
                <a:ea typeface="DaxPro" charset="0"/>
                <a:cs typeface="DaxPro" charset="0"/>
              </a:rPr>
              <a:t> </a:t>
            </a:r>
            <a:r>
              <a:rPr lang="et-EE" sz="2400" dirty="0" err="1">
                <a:latin typeface="DaxPro" charset="0"/>
                <a:ea typeface="DaxPro" charset="0"/>
                <a:cs typeface="DaxPro" charset="0"/>
              </a:rPr>
              <a:t>coordination</a:t>
            </a:r>
            <a:r>
              <a:rPr lang="et-EE" sz="2400" dirty="0">
                <a:latin typeface="DaxPro" charset="0"/>
                <a:ea typeface="DaxPro" charset="0"/>
                <a:cs typeface="DaxPro" charset="0"/>
              </a:rPr>
              <a:t> and </a:t>
            </a:r>
            <a:r>
              <a:rPr lang="en-GB" sz="2400" dirty="0">
                <a:latin typeface="DaxPro" charset="0"/>
                <a:ea typeface="DaxPro" charset="0"/>
                <a:cs typeface="DaxPro" charset="0"/>
              </a:rPr>
              <a:t>cooperation mechanism</a:t>
            </a:r>
            <a:r>
              <a:rPr lang="et-EE" sz="2400" dirty="0" smtClean="0">
                <a:latin typeface="DaxPro" charset="0"/>
                <a:ea typeface="DaxPro" charset="0"/>
                <a:cs typeface="DaxPro" charset="0"/>
              </a:rPr>
              <a:t>s; </a:t>
            </a:r>
            <a:r>
              <a:rPr lang="et-EE" sz="2400" dirty="0" err="1">
                <a:latin typeface="DaxPro" charset="0"/>
                <a:ea typeface="DaxPro" charset="0"/>
                <a:cs typeface="DaxPro" charset="0"/>
              </a:rPr>
              <a:t>distribution</a:t>
            </a:r>
            <a:r>
              <a:rPr lang="et-EE" sz="2400" dirty="0">
                <a:latin typeface="DaxPro" charset="0"/>
                <a:ea typeface="DaxPro" charset="0"/>
                <a:cs typeface="DaxPro" charset="0"/>
              </a:rPr>
              <a:t> of </a:t>
            </a:r>
            <a:r>
              <a:rPr lang="et-EE" sz="2400" dirty="0" err="1">
                <a:latin typeface="DaxPro" charset="0"/>
                <a:ea typeface="DaxPro" charset="0"/>
                <a:cs typeface="DaxPro" charset="0"/>
              </a:rPr>
              <a:t>responsilities</a:t>
            </a:r>
            <a:r>
              <a:rPr lang="et-EE" sz="2400" dirty="0">
                <a:latin typeface="DaxPro" charset="0"/>
                <a:ea typeface="DaxPro" charset="0"/>
                <a:cs typeface="DaxPro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2400" dirty="0">
                <a:latin typeface="DaxPro" charset="0"/>
                <a:ea typeface="DaxPro" charset="0"/>
                <a:cs typeface="DaxPro" charset="0"/>
              </a:rPr>
              <a:t>C</a:t>
            </a:r>
            <a:r>
              <a:rPr lang="en-GB" sz="2400" dirty="0" err="1">
                <a:latin typeface="DaxPro" charset="0"/>
                <a:ea typeface="DaxPro" charset="0"/>
                <a:cs typeface="DaxPro" charset="0"/>
              </a:rPr>
              <a:t>oalition</a:t>
            </a:r>
            <a:r>
              <a:rPr lang="et-EE" sz="2400" dirty="0">
                <a:latin typeface="DaxPro" charset="0"/>
                <a:ea typeface="DaxPro" charset="0"/>
                <a:cs typeface="DaxPro" charset="0"/>
              </a:rPr>
              <a:t>s</a:t>
            </a:r>
            <a:r>
              <a:rPr lang="en-GB" sz="2400" dirty="0">
                <a:latin typeface="DaxPro" charset="0"/>
                <a:ea typeface="DaxPro" charset="0"/>
                <a:cs typeface="DaxPro" charset="0"/>
              </a:rPr>
              <a:t> around certain issues</a:t>
            </a:r>
            <a:endParaRPr lang="et-EE" sz="2400" dirty="0">
              <a:latin typeface="DaxPro" charset="0"/>
              <a:ea typeface="DaxPro" charset="0"/>
              <a:cs typeface="DaxPro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2400" dirty="0" err="1">
                <a:latin typeface="DaxPro" charset="0"/>
                <a:ea typeface="DaxPro" charset="0"/>
                <a:cs typeface="DaxPro" charset="0"/>
              </a:rPr>
              <a:t>Supporting</a:t>
            </a:r>
            <a:r>
              <a:rPr lang="et-EE" sz="2400" dirty="0">
                <a:latin typeface="DaxPro" charset="0"/>
                <a:ea typeface="DaxPro" charset="0"/>
                <a:cs typeface="DaxPro" charset="0"/>
              </a:rPr>
              <a:t> </a:t>
            </a:r>
            <a:r>
              <a:rPr lang="et-EE" sz="2400" dirty="0" smtClean="0">
                <a:latin typeface="DaxPro" charset="0"/>
                <a:ea typeface="DaxPro" charset="0"/>
                <a:cs typeface="DaxPro" charset="0"/>
              </a:rPr>
              <a:t>i</a:t>
            </a:r>
            <a:r>
              <a:rPr lang="en-GB" sz="2400" dirty="0" err="1" smtClean="0">
                <a:latin typeface="DaxPro" charset="0"/>
                <a:ea typeface="DaxPro" charset="0"/>
                <a:cs typeface="DaxPro" charset="0"/>
              </a:rPr>
              <a:t>nnovativeness</a:t>
            </a:r>
            <a:r>
              <a:rPr lang="en-GB" sz="2400" dirty="0" smtClean="0">
                <a:latin typeface="DaxPro" charset="0"/>
                <a:ea typeface="DaxPro" charset="0"/>
                <a:cs typeface="DaxPro" charset="0"/>
              </a:rPr>
              <a:t> </a:t>
            </a:r>
            <a:r>
              <a:rPr lang="en-GB" sz="2400" dirty="0">
                <a:latin typeface="DaxPro" charset="0"/>
                <a:ea typeface="DaxPro" charset="0"/>
                <a:cs typeface="DaxPro" charset="0"/>
              </a:rPr>
              <a:t>and novel approach </a:t>
            </a:r>
            <a:r>
              <a:rPr lang="et-EE" sz="2400" dirty="0">
                <a:latin typeface="DaxPro" charset="0"/>
                <a:ea typeface="DaxPro" charset="0"/>
                <a:cs typeface="DaxPro" charset="0"/>
              </a:rPr>
              <a:t>of </a:t>
            </a:r>
            <a:r>
              <a:rPr lang="en-GB" sz="2400" dirty="0" smtClean="0">
                <a:latin typeface="DaxPro" charset="0"/>
                <a:ea typeface="DaxPro" charset="0"/>
                <a:cs typeface="DaxPro" charset="0"/>
              </a:rPr>
              <a:t>NGOs</a:t>
            </a:r>
            <a:r>
              <a:rPr lang="et-EE" sz="2400" dirty="0">
                <a:latin typeface="DaxPro" charset="0"/>
                <a:ea typeface="DaxPro" charset="0"/>
                <a:cs typeface="DaxPro" charset="0"/>
              </a:rPr>
              <a:t> </a:t>
            </a:r>
            <a:r>
              <a:rPr lang="et-EE" sz="2400" dirty="0" smtClean="0">
                <a:latin typeface="DaxPro" charset="0"/>
                <a:ea typeface="DaxPro" charset="0"/>
                <a:cs typeface="DaxPro" charset="0"/>
              </a:rPr>
              <a:t>and </a:t>
            </a:r>
            <a:r>
              <a:rPr lang="et-EE" sz="2400" dirty="0">
                <a:latin typeface="DaxPro" charset="0"/>
                <a:ea typeface="DaxPro" charset="0"/>
                <a:cs typeface="DaxPro" charset="0"/>
              </a:rPr>
              <a:t>rise advocacy skills (analytical, digital) of NGO-s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2400" dirty="0" smtClean="0">
                <a:latin typeface="DaxPro" charset="0"/>
                <a:ea typeface="DaxPro" charset="0"/>
                <a:cs typeface="DaxPro" charset="0"/>
              </a:rPr>
              <a:t>S</a:t>
            </a:r>
            <a:r>
              <a:rPr lang="en-GB" sz="2400" dirty="0" err="1">
                <a:latin typeface="DaxPro" charset="0"/>
                <a:ea typeface="DaxPro" charset="0"/>
                <a:cs typeface="DaxPro" charset="0"/>
              </a:rPr>
              <a:t>ystematic</a:t>
            </a:r>
            <a:r>
              <a:rPr lang="en-GB" sz="2400" dirty="0">
                <a:latin typeface="DaxPro" charset="0"/>
                <a:ea typeface="DaxPro" charset="0"/>
                <a:cs typeface="DaxPro" charset="0"/>
              </a:rPr>
              <a:t> monitoring </a:t>
            </a:r>
            <a:r>
              <a:rPr lang="en-GB" sz="2400" dirty="0" smtClean="0">
                <a:latin typeface="DaxPro" charset="0"/>
                <a:ea typeface="DaxPro" charset="0"/>
                <a:cs typeface="DaxPro" charset="0"/>
              </a:rPr>
              <a:t>of e-</a:t>
            </a:r>
            <a:r>
              <a:rPr lang="et-EE" sz="2400" smtClean="0">
                <a:latin typeface="DaxPro" charset="0"/>
                <a:ea typeface="DaxPro" charset="0"/>
                <a:cs typeface="DaxPro" charset="0"/>
              </a:rPr>
              <a:t>democracy developments, creation </a:t>
            </a:r>
            <a:r>
              <a:rPr lang="et-EE" sz="2400" dirty="0">
                <a:latin typeface="DaxPro" charset="0"/>
                <a:ea typeface="DaxPro" charset="0"/>
                <a:cs typeface="DaxPro" charset="0"/>
              </a:rPr>
              <a:t>of comprehensive overview of e-democracy tools </a:t>
            </a:r>
            <a:endParaRPr lang="et-EE" sz="2400" dirty="0" smtClean="0">
              <a:latin typeface="DaxPro" charset="0"/>
              <a:ea typeface="DaxPro" charset="0"/>
              <a:cs typeface="DaxPro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12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803"/>
            <a:ext cx="9279781" cy="571830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11560" y="2284348"/>
            <a:ext cx="8424936" cy="22322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t-EE" sz="3600" dirty="0">
                <a:solidFill>
                  <a:schemeClr val="bg1"/>
                </a:solidFill>
              </a:rPr>
              <a:t>Thank you, </a:t>
            </a:r>
            <a:r>
              <a:rPr lang="et-EE" sz="3600" dirty="0" smtClean="0">
                <a:solidFill>
                  <a:schemeClr val="bg1"/>
                </a:solidFill>
              </a:rPr>
              <a:t>our </a:t>
            </a:r>
            <a:r>
              <a:rPr lang="et-EE" sz="3600" dirty="0">
                <a:solidFill>
                  <a:schemeClr val="bg1"/>
                </a:solidFill>
              </a:rPr>
              <a:t>local </a:t>
            </a:r>
            <a:r>
              <a:rPr lang="et-EE" sz="3600" dirty="0" smtClean="0">
                <a:solidFill>
                  <a:schemeClr val="bg1"/>
                </a:solidFill>
              </a:rPr>
              <a:t>partners - </a:t>
            </a:r>
            <a:r>
              <a:rPr lang="en-US" dirty="0" smtClean="0">
                <a:solidFill>
                  <a:schemeClr val="bg1"/>
                </a:solidFill>
              </a:rPr>
              <a:t>Veronica, Dmytro, Lilit, Natallia, Mahammad, </a:t>
            </a:r>
            <a:r>
              <a:rPr lang="en-US" dirty="0" err="1" smtClean="0">
                <a:solidFill>
                  <a:schemeClr val="bg1"/>
                </a:solidFill>
              </a:rPr>
              <a:t>Teona</a:t>
            </a:r>
            <a:r>
              <a:rPr lang="et-EE" dirty="0" smtClean="0">
                <a:solidFill>
                  <a:schemeClr val="bg1"/>
                </a:solidFill>
              </a:rPr>
              <a:t> - 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t-EE" sz="3600" dirty="0" smtClean="0">
                <a:solidFill>
                  <a:schemeClr val="bg1"/>
                </a:solidFill>
              </a:rPr>
              <a:t>and all our respondents!</a:t>
            </a:r>
            <a:r>
              <a:rPr lang="et-EE" sz="3600" dirty="0">
                <a:solidFill>
                  <a:schemeClr val="bg1"/>
                </a:solidFill>
              </a:rPr>
              <a:t/>
            </a:r>
            <a:br>
              <a:rPr lang="et-EE" sz="3600" dirty="0">
                <a:solidFill>
                  <a:schemeClr val="bg1"/>
                </a:solidFill>
              </a:rPr>
            </a:br>
            <a:r>
              <a:rPr lang="et-EE" sz="3600" dirty="0"/>
              <a:t/>
            </a:r>
            <a:br>
              <a:rPr lang="et-EE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88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707654"/>
            <a:ext cx="4246240" cy="648072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003798"/>
            <a:ext cx="4896544" cy="1368152"/>
          </a:xfrm>
        </p:spPr>
        <p:txBody>
          <a:bodyPr/>
          <a:lstStyle/>
          <a:p>
            <a:r>
              <a:rPr lang="et-EE" b="1" dirty="0">
                <a:latin typeface="DaxPro" charset="0"/>
                <a:ea typeface="DaxPro" charset="0"/>
                <a:cs typeface="DaxPro" charset="0"/>
              </a:rPr>
              <a:t>Kristina Reinsalu, Jelizaveta </a:t>
            </a:r>
            <a:r>
              <a:rPr lang="et-EE" b="1" dirty="0" err="1">
                <a:latin typeface="DaxPro" charset="0"/>
                <a:ea typeface="DaxPro" charset="0"/>
                <a:cs typeface="DaxPro" charset="0"/>
              </a:rPr>
              <a:t>Krenjova</a:t>
            </a:r>
            <a:endParaRPr lang="et-EE" dirty="0">
              <a:latin typeface="DaxPro" charset="0"/>
              <a:ea typeface="DaxPro" charset="0"/>
              <a:cs typeface="DaxPro" charset="0"/>
            </a:endParaRPr>
          </a:p>
          <a:p>
            <a:r>
              <a:rPr lang="en-US" dirty="0">
                <a:latin typeface="DaxPro" charset="0"/>
                <a:ea typeface="DaxPro" charset="0"/>
                <a:cs typeface="DaxPro" charset="0"/>
              </a:rPr>
              <a:t>e-Governance Academy</a:t>
            </a:r>
          </a:p>
          <a:p>
            <a:r>
              <a:rPr lang="en-US" dirty="0" err="1">
                <a:latin typeface="DaxPro" charset="0"/>
                <a:ea typeface="DaxPro" charset="0"/>
                <a:cs typeface="DaxPro" charset="0"/>
              </a:rPr>
              <a:t>www.ega.ee</a:t>
            </a:r>
            <a:endParaRPr lang="en-US" dirty="0">
              <a:latin typeface="DaxPro" charset="0"/>
              <a:ea typeface="DaxPro" charset="0"/>
              <a:cs typeface="DaxPro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Follow us on Twitter and FB </a:t>
            </a:r>
            <a:r>
              <a:rPr lang="en-US" dirty="0" err="1" smtClean="0">
                <a:solidFill>
                  <a:srgbClr val="66B245"/>
                </a:solidFill>
              </a:rPr>
              <a:t>eGovAcademy</a:t>
            </a:r>
            <a:endParaRPr lang="en-US" dirty="0">
              <a:solidFill>
                <a:srgbClr val="66B2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72008" y="92546"/>
            <a:ext cx="4572000" cy="51435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t-EE" b="1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t-EE" b="1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400" b="1" dirty="0" smtClean="0">
                <a:solidFill>
                  <a:schemeClr val="tx1"/>
                </a:solidFill>
              </a:rPr>
              <a:t>One-way</a:t>
            </a:r>
            <a:r>
              <a:rPr lang="et-EE" sz="2400" dirty="0" smtClean="0">
                <a:solidFill>
                  <a:schemeClr val="tx1"/>
                </a:solidFill>
              </a:rPr>
              <a:t> G2C communication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400" b="1" dirty="0" smtClean="0">
                <a:solidFill>
                  <a:schemeClr val="tx1"/>
                </a:solidFill>
              </a:rPr>
              <a:t>Two-way </a:t>
            </a:r>
            <a:r>
              <a:rPr lang="et-EE" sz="2400" dirty="0" smtClean="0">
                <a:solidFill>
                  <a:schemeClr val="tx1"/>
                </a:solidFill>
              </a:rPr>
              <a:t>interaction </a:t>
            </a:r>
            <a:r>
              <a:rPr lang="et-EE" sz="2400" dirty="0">
                <a:solidFill>
                  <a:schemeClr val="tx1"/>
                </a:solidFill>
              </a:rPr>
              <a:t>between </a:t>
            </a:r>
            <a:r>
              <a:rPr lang="et-EE" sz="2400" dirty="0" smtClean="0">
                <a:solidFill>
                  <a:schemeClr val="tx1"/>
                </a:solidFill>
              </a:rPr>
              <a:t>governments, NGOs and citizens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400" b="1" dirty="0" smtClean="0">
                <a:solidFill>
                  <a:schemeClr val="tx1"/>
                </a:solidFill>
              </a:rPr>
              <a:t>Active participation</a:t>
            </a:r>
            <a:r>
              <a:rPr lang="et-EE" sz="2400" dirty="0" smtClean="0">
                <a:solidFill>
                  <a:schemeClr val="tx1"/>
                </a:solidFill>
              </a:rPr>
              <a:t>, direct contribution by NGOs and citizens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t-EE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t-EE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rmAutofit/>
          </a:bodyPr>
          <a:lstStyle/>
          <a:p>
            <a:r>
              <a:rPr lang="et-EE" b="1" dirty="0" smtClean="0">
                <a:solidFill>
                  <a:schemeClr val="accent4"/>
                </a:solidFill>
                <a:latin typeface="DaxPro-Bold" panose="020B0804030101020102" pitchFamily="34" charset="0"/>
                <a:ea typeface="Dax Pro" charset="0"/>
                <a:cs typeface="Dax Pro" charset="0"/>
              </a:rPr>
              <a:t>e-Democracy</a:t>
            </a:r>
            <a:endParaRPr lang="en-US" b="1" dirty="0">
              <a:solidFill>
                <a:schemeClr val="accent4"/>
              </a:solidFill>
              <a:latin typeface="DaxPro-Bold" panose="020B0804030101020102" pitchFamily="34" charset="0"/>
              <a:ea typeface="Dax Pro" charset="0"/>
              <a:cs typeface="Dax Pro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34" y="987574"/>
            <a:ext cx="4564566" cy="3715957"/>
          </a:xfrm>
        </p:spPr>
      </p:pic>
    </p:spTree>
    <p:extLst>
      <p:ext uri="{BB962C8B-B14F-4D97-AF65-F5344CB8AC3E}">
        <p14:creationId xmlns:p14="http://schemas.microsoft.com/office/powerpoint/2010/main" val="17970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65" y="184076"/>
            <a:ext cx="8229600" cy="936104"/>
          </a:xfrm>
        </p:spPr>
        <p:txBody>
          <a:bodyPr>
            <a:normAutofit/>
          </a:bodyPr>
          <a:lstStyle/>
          <a:p>
            <a:r>
              <a:rPr lang="en-US" sz="4400" b="1" dirty="0"/>
              <a:t>Aim of the </a:t>
            </a:r>
            <a:r>
              <a:rPr lang="en-US" sz="4400" b="1" dirty="0" smtClean="0"/>
              <a:t>review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65" y="1203598"/>
            <a:ext cx="8229600" cy="339447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A structured overview about the </a:t>
            </a:r>
            <a:r>
              <a:rPr lang="et-EE" sz="2800" b="1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recent developments </a:t>
            </a:r>
            <a:r>
              <a:rPr lang="et-EE" sz="2800" b="1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in </a:t>
            </a:r>
            <a:r>
              <a:rPr lang="et-EE" sz="2800" b="1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the area of e-democracy </a:t>
            </a:r>
            <a:r>
              <a:rPr lang="en-GB" sz="28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in the </a:t>
            </a:r>
            <a:r>
              <a:rPr lang="en-GB" sz="2800" dirty="0" err="1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EaP</a:t>
            </a:r>
            <a:r>
              <a:rPr lang="en-GB" sz="28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 region. </a:t>
            </a:r>
            <a:endParaRPr lang="et-EE" sz="2800" dirty="0">
              <a:solidFill>
                <a:schemeClr val="tx1"/>
              </a:solidFill>
              <a:latin typeface="DaxPro" charset="0"/>
              <a:ea typeface="DaxPro" charset="0"/>
              <a:cs typeface="DaxPro" charset="0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Policy recommendations </a:t>
            </a:r>
            <a:r>
              <a:rPr lang="en-GB" sz="28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for future development</a:t>
            </a:r>
            <a:r>
              <a:rPr lang="en-GB" sz="2800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.</a:t>
            </a:r>
            <a:endParaRPr lang="en-GB" sz="2800" dirty="0">
              <a:solidFill>
                <a:schemeClr val="tx1"/>
              </a:solidFill>
              <a:latin typeface="DaxPro" charset="0"/>
              <a:ea typeface="DaxPro" charset="0"/>
              <a:cs typeface="Dax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87341"/>
            <a:ext cx="4964761" cy="117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400" b="1" dirty="0">
                <a:ea typeface="Dax Pro" charset="0"/>
                <a:cs typeface="Dax Pro" charset="0"/>
              </a:rPr>
              <a:t>M</a:t>
            </a:r>
            <a:r>
              <a:rPr lang="et-EE" sz="4400" b="1" dirty="0" smtClean="0">
                <a:ea typeface="Dax Pro" charset="0"/>
                <a:cs typeface="Dax Pro" charset="0"/>
              </a:rPr>
              <a:t>ethodology</a:t>
            </a:r>
            <a:endParaRPr lang="en-US" sz="4400" b="1" dirty="0">
              <a:ea typeface="Dax Pro" charset="0"/>
              <a:cs typeface="Dax Pro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chemeClr val="bg2"/>
              </a:buClr>
            </a:pPr>
            <a:r>
              <a:rPr lang="en-US" sz="3300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Focus </a:t>
            </a:r>
            <a:r>
              <a:rPr lang="en-US" sz="33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on </a:t>
            </a:r>
            <a:r>
              <a:rPr lang="en-US" sz="3300" b="1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central </a:t>
            </a:r>
            <a:r>
              <a:rPr lang="et-EE" sz="3300" b="1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level </a:t>
            </a:r>
            <a:r>
              <a:rPr lang="et-EE" sz="3300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e-democracy</a:t>
            </a:r>
          </a:p>
          <a:p>
            <a:pPr>
              <a:buClr>
                <a:schemeClr val="bg2"/>
              </a:buClr>
            </a:pPr>
            <a:r>
              <a:rPr lang="et-EE" sz="3300" b="1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Qualitative methodology </a:t>
            </a:r>
            <a:r>
              <a:rPr lang="et-EE" sz="3300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(document </a:t>
            </a:r>
            <a:r>
              <a:rPr lang="et-EE" sz="33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analysis, questionnaires </a:t>
            </a:r>
            <a:r>
              <a:rPr lang="et-EE" sz="3300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and semi-structured interviews)</a:t>
            </a:r>
          </a:p>
          <a:p>
            <a:pPr>
              <a:buClr>
                <a:schemeClr val="bg2"/>
              </a:buClr>
            </a:pPr>
            <a:r>
              <a:rPr lang="et-EE" sz="3300" b="1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Questionnaire</a:t>
            </a:r>
            <a:r>
              <a:rPr lang="et-EE" sz="33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 answered by </a:t>
            </a:r>
            <a:r>
              <a:rPr lang="en-US" sz="33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local </a:t>
            </a:r>
            <a:r>
              <a:rPr lang="et-EE" sz="33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partner and validated</a:t>
            </a:r>
            <a:r>
              <a:rPr lang="en-US" sz="33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 </a:t>
            </a:r>
            <a:r>
              <a:rPr lang="et-EE" sz="33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by interviews</a:t>
            </a:r>
          </a:p>
          <a:p>
            <a:pPr>
              <a:buClr>
                <a:schemeClr val="bg2"/>
              </a:buClr>
            </a:pPr>
            <a:r>
              <a:rPr lang="en-US" sz="3300" b="1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Study </a:t>
            </a:r>
            <a:r>
              <a:rPr lang="en-US" sz="3300" b="1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visit</a:t>
            </a:r>
            <a:r>
              <a:rPr lang="et-EE" sz="3300" b="1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s </a:t>
            </a:r>
            <a:r>
              <a:rPr lang="et-EE" sz="33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to 6 EaP countries April-June 2017</a:t>
            </a:r>
          </a:p>
          <a:p>
            <a:pPr>
              <a:buClr>
                <a:schemeClr val="bg2"/>
              </a:buClr>
            </a:pPr>
            <a:r>
              <a:rPr lang="et-EE" b="1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35 interviews, </a:t>
            </a:r>
            <a:r>
              <a:rPr lang="et-EE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4 </a:t>
            </a:r>
            <a:r>
              <a:rPr lang="et-EE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blocks of </a:t>
            </a:r>
            <a:r>
              <a:rPr lang="et-EE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questions</a:t>
            </a:r>
            <a:endParaRPr lang="et-EE" b="1" dirty="0">
              <a:solidFill>
                <a:schemeClr val="tx1"/>
              </a:solidFill>
              <a:latin typeface="DaxPro" charset="0"/>
              <a:ea typeface="DaxPro" charset="0"/>
              <a:cs typeface="DaxPro" charset="0"/>
            </a:endParaRPr>
          </a:p>
          <a:p>
            <a:pPr>
              <a:buClr>
                <a:schemeClr val="bg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400" dirty="0" smtClean="0">
                <a:ea typeface="Dax Pro" charset="0"/>
                <a:cs typeface="Dax Pro" charset="0"/>
              </a:rPr>
              <a:t>Research topics </a:t>
            </a:r>
            <a:endParaRPr lang="en-US" sz="4400" dirty="0">
              <a:ea typeface="Dax Pro" charset="0"/>
              <a:cs typeface="Dax Pr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sz="2800" b="1" dirty="0" smtClean="0">
                <a:latin typeface="DaxPro" charset="0"/>
                <a:ea typeface="DaxPro" charset="0"/>
                <a:cs typeface="DaxPro" charset="0"/>
              </a:rPr>
              <a:t>1</a:t>
            </a:r>
            <a:r>
              <a:rPr lang="et-EE" sz="3000" b="1" dirty="0" smtClean="0">
                <a:latin typeface="DaxPro" charset="0"/>
                <a:ea typeface="DaxPro" charset="0"/>
                <a:cs typeface="DaxPro" charset="0"/>
              </a:rPr>
              <a:t>) e-Readiness </a:t>
            </a:r>
            <a:r>
              <a:rPr lang="et-EE" sz="3000" dirty="0" smtClean="0">
                <a:latin typeface="DaxPro" charset="0"/>
                <a:ea typeface="DaxPro" charset="0"/>
                <a:cs typeface="DaxPro" charset="0"/>
              </a:rPr>
              <a:t>- </a:t>
            </a:r>
            <a:r>
              <a:rPr lang="et-EE" sz="3000" dirty="0" err="1" smtClean="0">
                <a:latin typeface="DaxPro" charset="0"/>
                <a:ea typeface="DaxPro" charset="0"/>
                <a:cs typeface="DaxPro" charset="0"/>
              </a:rPr>
              <a:t>national</a:t>
            </a:r>
            <a:r>
              <a:rPr lang="et-EE" sz="3000" dirty="0" smtClean="0">
                <a:latin typeface="DaxPro" charset="0"/>
                <a:ea typeface="DaxPro" charset="0"/>
                <a:cs typeface="DaxPro" charset="0"/>
              </a:rPr>
              <a:t> surveys conducted in </a:t>
            </a:r>
            <a:r>
              <a:rPr lang="et-EE" sz="3000" dirty="0" err="1" smtClean="0">
                <a:latin typeface="DaxPro" charset="0"/>
                <a:ea typeface="DaxPro" charset="0"/>
                <a:cs typeface="DaxPro" charset="0"/>
              </a:rPr>
              <a:t>the</a:t>
            </a:r>
            <a:r>
              <a:rPr lang="et-EE" sz="3000" dirty="0" smtClean="0">
                <a:latin typeface="DaxPro" charset="0"/>
                <a:ea typeface="DaxPro" charset="0"/>
                <a:cs typeface="DaxPro" charset="0"/>
              </a:rPr>
              <a:t> </a:t>
            </a:r>
            <a:r>
              <a:rPr lang="et-EE" sz="3000" dirty="0" err="1" smtClean="0">
                <a:latin typeface="DaxPro" charset="0"/>
                <a:ea typeface="DaxPro" charset="0"/>
                <a:cs typeface="DaxPro" charset="0"/>
              </a:rPr>
              <a:t>EaP</a:t>
            </a:r>
            <a:r>
              <a:rPr lang="et-EE" sz="3000" dirty="0" smtClean="0">
                <a:latin typeface="DaxPro" charset="0"/>
                <a:ea typeface="DaxPro" charset="0"/>
                <a:cs typeface="DaxPro" charset="0"/>
              </a:rPr>
              <a:t> countries</a:t>
            </a:r>
          </a:p>
          <a:p>
            <a:pPr marL="0" indent="0">
              <a:buNone/>
            </a:pPr>
            <a:r>
              <a:rPr lang="et-EE" sz="3000" b="1" dirty="0" smtClean="0">
                <a:latin typeface="DaxPro" charset="0"/>
                <a:ea typeface="DaxPro" charset="0"/>
                <a:cs typeface="DaxPro" charset="0"/>
              </a:rPr>
              <a:t>2) Strategic and legal frameworks </a:t>
            </a:r>
            <a:r>
              <a:rPr lang="et-EE" sz="3000" dirty="0" smtClean="0">
                <a:latin typeface="DaxPro" charset="0"/>
                <a:ea typeface="DaxPro" charset="0"/>
                <a:cs typeface="DaxPro" charset="0"/>
              </a:rPr>
              <a:t>– main startegies and action plans</a:t>
            </a:r>
          </a:p>
          <a:p>
            <a:pPr marL="0" indent="0">
              <a:buNone/>
            </a:pPr>
            <a:r>
              <a:rPr lang="et-EE" sz="3000" b="1" dirty="0" smtClean="0">
                <a:latin typeface="DaxPro" charset="0"/>
                <a:ea typeface="DaxPro" charset="0"/>
                <a:cs typeface="DaxPro" charset="0"/>
              </a:rPr>
              <a:t>3) Institutions and actors </a:t>
            </a:r>
            <a:r>
              <a:rPr lang="et-EE" sz="3000" dirty="0" smtClean="0">
                <a:latin typeface="DaxPro" charset="0"/>
                <a:ea typeface="DaxPro" charset="0"/>
                <a:cs typeface="DaxPro" charset="0"/>
              </a:rPr>
              <a:t>– governmental institutions and stakeholders involved</a:t>
            </a:r>
          </a:p>
          <a:p>
            <a:pPr marL="0" indent="0">
              <a:buNone/>
            </a:pPr>
            <a:r>
              <a:rPr lang="et-EE" sz="3000" b="1" dirty="0" smtClean="0">
                <a:latin typeface="DaxPro" charset="0"/>
                <a:ea typeface="DaxPro" charset="0"/>
                <a:cs typeface="DaxPro" charset="0"/>
              </a:rPr>
              <a:t>4) </a:t>
            </a:r>
            <a:r>
              <a:rPr lang="et-EE" sz="3000" b="1" dirty="0" err="1" smtClean="0">
                <a:latin typeface="DaxPro" charset="0"/>
                <a:ea typeface="DaxPro" charset="0"/>
                <a:cs typeface="DaxPro" charset="0"/>
              </a:rPr>
              <a:t>e-Democracy</a:t>
            </a:r>
            <a:r>
              <a:rPr lang="et-EE" sz="3000" b="1" dirty="0" smtClean="0">
                <a:latin typeface="DaxPro" charset="0"/>
                <a:ea typeface="DaxPro" charset="0"/>
                <a:cs typeface="DaxPro" charset="0"/>
              </a:rPr>
              <a:t> showcases – </a:t>
            </a:r>
            <a:r>
              <a:rPr lang="et-EE" sz="3000" dirty="0" smtClean="0">
                <a:latin typeface="DaxPro" charset="0"/>
                <a:ea typeface="DaxPro" charset="0"/>
                <a:cs typeface="DaxPro" charset="0"/>
              </a:rPr>
              <a:t>most prominent implementations of e-democracy in </a:t>
            </a:r>
            <a:r>
              <a:rPr lang="et-EE" sz="3000" dirty="0" err="1" smtClean="0">
                <a:latin typeface="DaxPro" charset="0"/>
                <a:ea typeface="DaxPro" charset="0"/>
                <a:cs typeface="DaxPro" charset="0"/>
              </a:rPr>
              <a:t>the</a:t>
            </a:r>
            <a:r>
              <a:rPr lang="et-EE" sz="3000" dirty="0" smtClean="0">
                <a:latin typeface="DaxPro" charset="0"/>
                <a:ea typeface="DaxPro" charset="0"/>
                <a:cs typeface="DaxPro" charset="0"/>
              </a:rPr>
              <a:t> </a:t>
            </a:r>
            <a:r>
              <a:rPr lang="et-EE" sz="3000" dirty="0" err="1" smtClean="0">
                <a:latin typeface="DaxPro" charset="0"/>
                <a:ea typeface="DaxPro" charset="0"/>
                <a:cs typeface="DaxPro" charset="0"/>
              </a:rPr>
              <a:t>EaP</a:t>
            </a:r>
            <a:r>
              <a:rPr lang="et-EE" sz="3000" dirty="0" smtClean="0">
                <a:latin typeface="DaxPro" charset="0"/>
                <a:ea typeface="DaxPro" charset="0"/>
                <a:cs typeface="DaxPro" charset="0"/>
              </a:rPr>
              <a:t> countries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5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3753" y="2067693"/>
            <a:ext cx="4038600" cy="2448273"/>
          </a:xfrm>
        </p:spPr>
        <p:txBody>
          <a:bodyPr>
            <a:normAutofit/>
          </a:bodyPr>
          <a:lstStyle/>
          <a:p>
            <a:r>
              <a:rPr lang="et-EE" sz="4400" b="1" dirty="0" smtClean="0">
                <a:solidFill>
                  <a:srgbClr val="66B245"/>
                </a:solidFill>
                <a:latin typeface="DaxPro-Bold" panose="020B0804030101020102" pitchFamily="34" charset="0"/>
                <a:ea typeface="Dax Pro" charset="0"/>
                <a:cs typeface="Dax Pro" charset="0"/>
              </a:rPr>
              <a:t>Findings</a:t>
            </a:r>
            <a:endParaRPr lang="en-US" sz="4400" b="1" dirty="0">
              <a:solidFill>
                <a:srgbClr val="66B245"/>
              </a:solidFill>
              <a:latin typeface="DaxPro-Bold" panose="020B0804030101020102" pitchFamily="34" charset="0"/>
              <a:ea typeface="Dax Pro" charset="0"/>
              <a:cs typeface="Dax Pro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9"/>
          <a:stretch/>
        </p:blipFill>
        <p:spPr>
          <a:xfrm>
            <a:off x="4067944" y="-45251"/>
            <a:ext cx="5328592" cy="5188751"/>
          </a:xfrm>
        </p:spPr>
      </p:pic>
    </p:spTree>
    <p:extLst>
      <p:ext uri="{BB962C8B-B14F-4D97-AF65-F5344CB8AC3E}">
        <p14:creationId xmlns:p14="http://schemas.microsoft.com/office/powerpoint/2010/main" val="30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400" b="1" dirty="0" smtClean="0">
                <a:ea typeface="Dax Pro" charset="0"/>
                <a:cs typeface="Dax Pro" charset="0"/>
              </a:rPr>
              <a:t>e-Readiness</a:t>
            </a:r>
            <a:endParaRPr lang="en-US" sz="4400" b="1" dirty="0">
              <a:ea typeface="Dax Pro" charset="0"/>
              <a:cs typeface="Dax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8" b="5842"/>
          <a:stretch/>
        </p:blipFill>
        <p:spPr>
          <a:xfrm>
            <a:off x="949363" y="1163583"/>
            <a:ext cx="7726318" cy="33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6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347614"/>
            <a:ext cx="3456384" cy="2520281"/>
          </a:xfrm>
        </p:spPr>
        <p:txBody>
          <a:bodyPr/>
          <a:lstStyle/>
          <a:p>
            <a:endParaRPr lang="et-EE" sz="2800" b="1" dirty="0" smtClean="0">
              <a:latin typeface="+mj-lt"/>
            </a:endParaRPr>
          </a:p>
          <a:p>
            <a:endParaRPr lang="et-EE" sz="2800" b="1" dirty="0" smtClean="0">
              <a:latin typeface="+mj-lt"/>
            </a:endParaRPr>
          </a:p>
          <a:p>
            <a:endParaRPr lang="et-EE" sz="2800" b="1" dirty="0">
              <a:latin typeface="+mj-lt"/>
            </a:endParaRPr>
          </a:p>
          <a:p>
            <a:endParaRPr lang="et-EE" sz="2800" b="1" dirty="0" smtClean="0">
              <a:latin typeface="+mj-lt"/>
            </a:endParaRPr>
          </a:p>
          <a:p>
            <a:endParaRPr lang="et-EE" sz="2800" b="1" dirty="0" smtClean="0">
              <a:latin typeface="+mj-lt"/>
            </a:endParaRPr>
          </a:p>
          <a:p>
            <a:endParaRPr lang="et-EE" sz="2800" b="1" dirty="0">
              <a:latin typeface="+mj-lt"/>
            </a:endParaRPr>
          </a:p>
          <a:p>
            <a:endParaRPr lang="et-EE" sz="2800" b="1" dirty="0" smtClean="0">
              <a:latin typeface="+mj-lt"/>
            </a:endParaRPr>
          </a:p>
          <a:p>
            <a:endParaRPr lang="et-EE" sz="2800" b="1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t-EE" sz="4400" b="1" dirty="0" smtClean="0">
                <a:ea typeface="Dax Pro" charset="0"/>
                <a:cs typeface="Dax Pro" charset="0"/>
              </a:rPr>
              <a:t>Strategic </a:t>
            </a:r>
          </a:p>
          <a:p>
            <a:pPr>
              <a:spcBef>
                <a:spcPts val="0"/>
              </a:spcBef>
            </a:pPr>
            <a:r>
              <a:rPr lang="et-EE" sz="4400" b="1" dirty="0" smtClean="0">
                <a:ea typeface="Dax Pro" charset="0"/>
                <a:cs typeface="Dax Pro" charset="0"/>
              </a:rPr>
              <a:t>and legal frameworks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t-EE" sz="4400" b="1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sz="2800" dirty="0">
              <a:solidFill>
                <a:schemeClr val="tx1"/>
              </a:solidFill>
              <a:latin typeface="+mj-lt"/>
            </a:endParaRPr>
          </a:p>
          <a:p>
            <a:endParaRPr lang="et-EE" sz="2800" b="1" dirty="0" smtClean="0">
              <a:latin typeface="+mj-lt"/>
            </a:endParaRPr>
          </a:p>
          <a:p>
            <a:endParaRPr lang="et-EE" sz="2800" b="1" dirty="0">
              <a:latin typeface="+mj-lt"/>
            </a:endParaRPr>
          </a:p>
          <a:p>
            <a:endParaRPr lang="et-EE" sz="2800" b="1" dirty="0" smtClean="0">
              <a:latin typeface="+mj-lt"/>
            </a:endParaRPr>
          </a:p>
          <a:p>
            <a:endParaRPr lang="et-EE" sz="2800" b="1" dirty="0">
              <a:latin typeface="+mj-lt"/>
            </a:endParaRPr>
          </a:p>
          <a:p>
            <a:endParaRPr lang="et-EE" sz="2800" b="1" dirty="0" smtClean="0">
              <a:latin typeface="+mj-lt"/>
            </a:endParaRPr>
          </a:p>
          <a:p>
            <a:endParaRPr lang="en-US" sz="2800" b="1" dirty="0">
              <a:latin typeface="+mj-lt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9" r="12635"/>
          <a:stretch/>
        </p:blipFill>
        <p:spPr>
          <a:xfrm>
            <a:off x="4067944" y="410439"/>
            <a:ext cx="4752529" cy="4394629"/>
          </a:xfrm>
        </p:spPr>
      </p:pic>
    </p:spTree>
    <p:extLst>
      <p:ext uri="{BB962C8B-B14F-4D97-AF65-F5344CB8AC3E}">
        <p14:creationId xmlns:p14="http://schemas.microsoft.com/office/powerpoint/2010/main" val="40860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635646"/>
          </a:xfrm>
        </p:spPr>
        <p:txBody>
          <a:bodyPr>
            <a:normAutofit/>
          </a:bodyPr>
          <a:lstStyle/>
          <a:p>
            <a:r>
              <a:rPr lang="et-EE" b="1" dirty="0" smtClean="0">
                <a:latin typeface="Dax Pro" charset="0"/>
                <a:ea typeface="Dax Pro" charset="0"/>
                <a:cs typeface="Dax Pro" charset="0"/>
              </a:rPr>
              <a:t/>
            </a:r>
            <a:br>
              <a:rPr lang="et-EE" b="1" dirty="0" smtClean="0">
                <a:latin typeface="Dax Pro" charset="0"/>
                <a:ea typeface="Dax Pro" charset="0"/>
                <a:cs typeface="Dax Pro" charset="0"/>
              </a:rPr>
            </a:br>
            <a:endParaRPr lang="en-US" b="1" dirty="0">
              <a:latin typeface="Dax Pro" charset="0"/>
              <a:ea typeface="Dax Pro" charset="0"/>
              <a:cs typeface="Dax Pro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339502"/>
            <a:ext cx="8795220" cy="3960440"/>
          </a:xfrm>
        </p:spPr>
        <p:txBody>
          <a:bodyPr>
            <a:normAutofit fontScale="25000" lnSpcReduction="20000"/>
          </a:bodyPr>
          <a:lstStyle/>
          <a:p>
            <a:endParaRPr lang="et-EE" sz="3300" dirty="0" smtClean="0">
              <a:latin typeface="DaxPro" panose="020B0504030101020102" pitchFamily="34" charset="0"/>
              <a:ea typeface="Dax Pro" charset="0"/>
              <a:cs typeface="Dax Pro" charset="0"/>
            </a:endParaRPr>
          </a:p>
          <a:p>
            <a:r>
              <a:rPr lang="et-EE" sz="11200" dirty="0" smtClean="0">
                <a:latin typeface="DaxPro" panose="020B0504030101020102" pitchFamily="34" charset="0"/>
                <a:ea typeface="Dax Pro" charset="0"/>
                <a:cs typeface="Dax Pro" charset="0"/>
              </a:rPr>
              <a:t>Abundance </a:t>
            </a:r>
            <a:r>
              <a:rPr lang="et-EE" sz="11200" dirty="0">
                <a:latin typeface="DaxPro" panose="020B0504030101020102" pitchFamily="34" charset="0"/>
                <a:ea typeface="Dax Pro" charset="0"/>
                <a:cs typeface="Dax Pro" charset="0"/>
              </a:rPr>
              <a:t>of strategies and action </a:t>
            </a:r>
            <a:r>
              <a:rPr lang="et-EE" sz="11200" dirty="0" smtClean="0">
                <a:latin typeface="DaxPro" panose="020B0504030101020102" pitchFamily="34" charset="0"/>
                <a:ea typeface="Dax Pro" charset="0"/>
                <a:cs typeface="Dax Pro" charset="0"/>
              </a:rPr>
              <a:t>plans</a:t>
            </a:r>
            <a:endParaRPr lang="et-EE" sz="11200" dirty="0" smtClean="0">
              <a:latin typeface="DaxPro" panose="020B0504030101020102" pitchFamily="34" charset="0"/>
              <a:ea typeface="DaxPro" charset="0"/>
              <a:cs typeface="DaxPro" charset="0"/>
            </a:endParaRPr>
          </a:p>
          <a:p>
            <a:pPr marL="800100" lvl="2" indent="0">
              <a:buNone/>
            </a:pPr>
            <a:endParaRPr lang="et-EE" sz="3300" dirty="0" smtClean="0">
              <a:latin typeface="DaxPro" charset="0"/>
              <a:ea typeface="DaxPro" charset="0"/>
              <a:cs typeface="DaxPro" charset="0"/>
            </a:endParaRPr>
          </a:p>
          <a:p>
            <a:pPr marL="800100" lvl="2" indent="0">
              <a:buNone/>
            </a:pPr>
            <a:r>
              <a:rPr lang="en-US" sz="5600" dirty="0" smtClean="0">
                <a:latin typeface="DaxPro" charset="0"/>
                <a:ea typeface="DaxPro" charset="0"/>
                <a:cs typeface="DaxPro" charset="0"/>
              </a:rPr>
              <a:t>Armenia</a:t>
            </a:r>
            <a:r>
              <a:rPr lang="en-US" sz="5600" dirty="0">
                <a:latin typeface="DaxPro" charset="0"/>
                <a:ea typeface="DaxPro" charset="0"/>
                <a:cs typeface="DaxPro" charset="0"/>
              </a:rPr>
              <a:t>, Georgia: </a:t>
            </a:r>
            <a:r>
              <a:rPr lang="en-US" sz="5600" b="1" dirty="0">
                <a:latin typeface="DaxPro" charset="0"/>
                <a:ea typeface="DaxPro" charset="0"/>
                <a:cs typeface="DaxPro" charset="0"/>
              </a:rPr>
              <a:t>Anti-Corruption Strategies </a:t>
            </a:r>
            <a:r>
              <a:rPr lang="en-US" sz="5600" dirty="0">
                <a:latin typeface="DaxPro" charset="0"/>
                <a:ea typeface="DaxPro" charset="0"/>
                <a:cs typeface="DaxPro" charset="0"/>
              </a:rPr>
              <a:t>and Implementation Action Plans </a:t>
            </a:r>
          </a:p>
          <a:p>
            <a:pPr marL="800100" lvl="2" indent="0">
              <a:buNone/>
            </a:pPr>
            <a:r>
              <a:rPr lang="en-US" sz="5600" dirty="0">
                <a:latin typeface="DaxPro" charset="0"/>
                <a:ea typeface="DaxPro" charset="0"/>
                <a:cs typeface="DaxPro" charset="0"/>
              </a:rPr>
              <a:t>Georgia, Moldova: </a:t>
            </a:r>
            <a:r>
              <a:rPr lang="en-US" sz="5600" b="1" dirty="0">
                <a:latin typeface="DaxPro" charset="0"/>
                <a:ea typeface="DaxPro" charset="0"/>
                <a:cs typeface="DaxPro" charset="0"/>
              </a:rPr>
              <a:t>Public Administration Reform Roadmap </a:t>
            </a:r>
            <a:r>
              <a:rPr lang="en-US" sz="5600" b="1" dirty="0" smtClean="0">
                <a:latin typeface="DaxPro" charset="0"/>
                <a:ea typeface="DaxPro" charset="0"/>
                <a:cs typeface="DaxPro" charset="0"/>
              </a:rPr>
              <a:t>2020</a:t>
            </a:r>
            <a:r>
              <a:rPr lang="et-EE" sz="5600" dirty="0" smtClean="0">
                <a:latin typeface="DaxPro" charset="0"/>
                <a:ea typeface="DaxPro" charset="0"/>
                <a:cs typeface="DaxPro" charset="0"/>
              </a:rPr>
              <a:t>;</a:t>
            </a:r>
            <a:r>
              <a:rPr lang="en-US" sz="5600" dirty="0" smtClean="0">
                <a:latin typeface="DaxPro" charset="0"/>
                <a:ea typeface="DaxPro" charset="0"/>
                <a:cs typeface="DaxPro" charset="0"/>
              </a:rPr>
              <a:t> </a:t>
            </a:r>
            <a:r>
              <a:rPr lang="en-US" sz="5600" dirty="0">
                <a:latin typeface="DaxPro" charset="0"/>
                <a:ea typeface="DaxPro" charset="0"/>
                <a:cs typeface="DaxPro" charset="0"/>
              </a:rPr>
              <a:t>E-Georgia </a:t>
            </a:r>
            <a:r>
              <a:rPr lang="en-US" sz="5600" dirty="0" smtClean="0">
                <a:latin typeface="DaxPro" charset="0"/>
                <a:ea typeface="DaxPro" charset="0"/>
                <a:cs typeface="DaxPro" charset="0"/>
              </a:rPr>
              <a:t>Strategy</a:t>
            </a:r>
            <a:r>
              <a:rPr lang="et-EE" sz="5600" dirty="0" smtClean="0">
                <a:latin typeface="DaxPro" charset="0"/>
                <a:ea typeface="DaxPro" charset="0"/>
                <a:cs typeface="DaxPro" charset="0"/>
              </a:rPr>
              <a:t>;</a:t>
            </a:r>
            <a:r>
              <a:rPr lang="en-US" sz="5600" dirty="0" smtClean="0">
                <a:latin typeface="DaxPro" charset="0"/>
                <a:ea typeface="DaxPro" charset="0"/>
                <a:cs typeface="DaxPro" charset="0"/>
              </a:rPr>
              <a:t> </a:t>
            </a:r>
            <a:r>
              <a:rPr lang="en-US" sz="5600" dirty="0">
                <a:latin typeface="DaxPro" charset="0"/>
                <a:ea typeface="DaxPro" charset="0"/>
                <a:cs typeface="DaxPro" charset="0"/>
              </a:rPr>
              <a:t>Digital Moldova </a:t>
            </a:r>
            <a:r>
              <a:rPr lang="en-US" sz="5600" dirty="0" smtClean="0">
                <a:latin typeface="DaxPro" charset="0"/>
                <a:ea typeface="DaxPro" charset="0"/>
                <a:cs typeface="DaxPro" charset="0"/>
              </a:rPr>
              <a:t>2020</a:t>
            </a:r>
            <a:endParaRPr lang="et-EE" sz="5600" dirty="0" smtClean="0">
              <a:latin typeface="DaxPro" charset="0"/>
              <a:ea typeface="DaxPro" charset="0"/>
              <a:cs typeface="DaxPro" charset="0"/>
            </a:endParaRPr>
          </a:p>
          <a:p>
            <a:pPr marL="800100" lvl="2" indent="0">
              <a:buNone/>
            </a:pPr>
            <a:r>
              <a:rPr lang="en-US" sz="5600" dirty="0" smtClean="0">
                <a:latin typeface="DaxPro" charset="0"/>
                <a:ea typeface="DaxPro" charset="0"/>
                <a:cs typeface="DaxPro" charset="0"/>
              </a:rPr>
              <a:t>Ukraine</a:t>
            </a:r>
            <a:r>
              <a:rPr lang="en-US" sz="5600" dirty="0">
                <a:latin typeface="DaxPro" charset="0"/>
                <a:ea typeface="DaxPro" charset="0"/>
                <a:cs typeface="DaxPro" charset="0"/>
              </a:rPr>
              <a:t>: </a:t>
            </a:r>
            <a:r>
              <a:rPr lang="et-EE" sz="5600" dirty="0" smtClean="0">
                <a:latin typeface="DaxPro" charset="0"/>
                <a:ea typeface="DaxPro" charset="0"/>
                <a:cs typeface="DaxPro" charset="0"/>
              </a:rPr>
              <a:t>Law on </a:t>
            </a:r>
            <a:r>
              <a:rPr lang="et-EE" sz="5600" b="1" dirty="0" smtClean="0">
                <a:latin typeface="DaxPro" charset="0"/>
                <a:ea typeface="DaxPro" charset="0"/>
                <a:cs typeface="DaxPro" charset="0"/>
              </a:rPr>
              <a:t>Access to Public Information</a:t>
            </a:r>
            <a:r>
              <a:rPr lang="et-EE" sz="5600" dirty="0" smtClean="0">
                <a:latin typeface="DaxPro" charset="0"/>
                <a:ea typeface="DaxPro" charset="0"/>
                <a:cs typeface="DaxPro" charset="0"/>
              </a:rPr>
              <a:t>, </a:t>
            </a:r>
            <a:r>
              <a:rPr lang="et-EE" sz="5600" b="1" dirty="0" smtClean="0">
                <a:latin typeface="DaxPro" charset="0"/>
                <a:ea typeface="DaxPro" charset="0"/>
                <a:cs typeface="DaxPro" charset="0"/>
              </a:rPr>
              <a:t>Law on the Open Use of Public Funds</a:t>
            </a:r>
            <a:r>
              <a:rPr lang="et-EE" sz="5600" dirty="0" smtClean="0">
                <a:latin typeface="DaxPro" charset="0"/>
                <a:ea typeface="DaxPro" charset="0"/>
                <a:cs typeface="DaxPro" charset="0"/>
              </a:rPr>
              <a:t>; </a:t>
            </a:r>
            <a:r>
              <a:rPr lang="en-US" sz="5600" dirty="0" smtClean="0">
                <a:latin typeface="DaxPro" charset="0"/>
                <a:ea typeface="DaxPro" charset="0"/>
                <a:cs typeface="DaxPro" charset="0"/>
              </a:rPr>
              <a:t>Concept </a:t>
            </a:r>
            <a:r>
              <a:rPr lang="en-US" sz="5600" dirty="0">
                <a:latin typeface="DaxPro" charset="0"/>
                <a:ea typeface="DaxPro" charset="0"/>
                <a:cs typeface="DaxPro" charset="0"/>
              </a:rPr>
              <a:t>Paper for </a:t>
            </a:r>
            <a:r>
              <a:rPr lang="en-US" sz="5600" b="1" dirty="0">
                <a:latin typeface="DaxPro" charset="0"/>
                <a:ea typeface="DaxPro" charset="0"/>
                <a:cs typeface="DaxPro" charset="0"/>
              </a:rPr>
              <a:t>Development of e-Democracy</a:t>
            </a:r>
            <a:r>
              <a:rPr lang="en-US" sz="5600" dirty="0">
                <a:latin typeface="DaxPro" charset="0"/>
                <a:ea typeface="DaxPro" charset="0"/>
                <a:cs typeface="DaxPro" charset="0"/>
              </a:rPr>
              <a:t> </a:t>
            </a:r>
          </a:p>
          <a:p>
            <a:pPr marL="800100" lvl="2" indent="0">
              <a:buNone/>
            </a:pPr>
            <a:r>
              <a:rPr lang="en-US" sz="5600" dirty="0">
                <a:latin typeface="DaxPro" charset="0"/>
                <a:ea typeface="DaxPro" charset="0"/>
                <a:cs typeface="DaxPro" charset="0"/>
              </a:rPr>
              <a:t>Azerbaijan: </a:t>
            </a:r>
            <a:r>
              <a:rPr lang="en-US" sz="5600" dirty="0" smtClean="0">
                <a:latin typeface="DaxPro" charset="0"/>
                <a:ea typeface="DaxPro" charset="0"/>
                <a:cs typeface="DaxPro" charset="0"/>
              </a:rPr>
              <a:t>Law </a:t>
            </a:r>
            <a:r>
              <a:rPr lang="en-US" sz="5600" dirty="0">
                <a:latin typeface="DaxPro" charset="0"/>
                <a:ea typeface="DaxPro" charset="0"/>
                <a:cs typeface="DaxPro" charset="0"/>
              </a:rPr>
              <a:t>on </a:t>
            </a:r>
            <a:r>
              <a:rPr lang="en-US" sz="5600" b="1" dirty="0">
                <a:latin typeface="DaxPro" charset="0"/>
                <a:ea typeface="DaxPro" charset="0"/>
                <a:cs typeface="DaxPro" charset="0"/>
              </a:rPr>
              <a:t>Public Participation </a:t>
            </a:r>
            <a:r>
              <a:rPr lang="en-US" sz="5600" dirty="0">
                <a:latin typeface="DaxPro" charset="0"/>
                <a:ea typeface="DaxPro" charset="0"/>
                <a:cs typeface="DaxPro" charset="0"/>
              </a:rPr>
              <a:t> </a:t>
            </a:r>
          </a:p>
          <a:p>
            <a:pPr marL="800100" lvl="2" indent="0">
              <a:buNone/>
            </a:pPr>
            <a:r>
              <a:rPr lang="en-US" sz="5600" dirty="0">
                <a:latin typeface="DaxPro" charset="0"/>
                <a:ea typeface="DaxPro" charset="0"/>
                <a:cs typeface="DaxPro" charset="0"/>
              </a:rPr>
              <a:t>Georgia, Moldova, Ukraine: </a:t>
            </a:r>
            <a:r>
              <a:rPr lang="en-US" sz="5600" b="1" dirty="0">
                <a:latin typeface="DaxPro" charset="0"/>
                <a:ea typeface="DaxPro" charset="0"/>
                <a:cs typeface="DaxPro" charset="0"/>
              </a:rPr>
              <a:t>Freedom of Information </a:t>
            </a:r>
            <a:r>
              <a:rPr lang="en-US" sz="5600" dirty="0">
                <a:latin typeface="DaxPro" charset="0"/>
                <a:ea typeface="DaxPro" charset="0"/>
                <a:cs typeface="DaxPro" charset="0"/>
              </a:rPr>
              <a:t>and Law on Access to Information </a:t>
            </a:r>
          </a:p>
          <a:p>
            <a:pPr marL="800100" lvl="2" indent="0">
              <a:buNone/>
            </a:pPr>
            <a:r>
              <a:rPr lang="en-US" sz="5600" dirty="0">
                <a:latin typeface="DaxPro" charset="0"/>
                <a:ea typeface="DaxPro" charset="0"/>
                <a:cs typeface="DaxPro" charset="0"/>
              </a:rPr>
              <a:t>Moldova: Law on Transparency in </a:t>
            </a:r>
            <a:r>
              <a:rPr lang="en-US" sz="5600" b="1" dirty="0">
                <a:latin typeface="DaxPro" charset="0"/>
                <a:ea typeface="DaxPro" charset="0"/>
                <a:cs typeface="DaxPro" charset="0"/>
              </a:rPr>
              <a:t>decision-making process</a:t>
            </a:r>
            <a:r>
              <a:rPr lang="en-US" sz="5600" dirty="0">
                <a:latin typeface="DaxPro" charset="0"/>
                <a:ea typeface="DaxPro" charset="0"/>
                <a:cs typeface="DaxPro" charset="0"/>
              </a:rPr>
              <a:t>, Government Decree on </a:t>
            </a:r>
            <a:r>
              <a:rPr lang="en-US" sz="5600" b="1" dirty="0">
                <a:latin typeface="DaxPro" charset="0"/>
                <a:ea typeface="DaxPro" charset="0"/>
                <a:cs typeface="DaxPro" charset="0"/>
              </a:rPr>
              <a:t>Open Data</a:t>
            </a:r>
          </a:p>
          <a:p>
            <a:pPr marL="800100" lvl="2" indent="0">
              <a:buNone/>
            </a:pPr>
            <a:r>
              <a:rPr lang="en-US" sz="5600" b="1" dirty="0">
                <a:latin typeface="DaxPro" charset="0"/>
                <a:ea typeface="DaxPro" charset="0"/>
                <a:cs typeface="DaxPro" charset="0"/>
              </a:rPr>
              <a:t>OGP national action </a:t>
            </a:r>
            <a:r>
              <a:rPr lang="en-US" sz="5600" b="1" dirty="0" smtClean="0">
                <a:latin typeface="DaxPro" charset="0"/>
                <a:ea typeface="DaxPro" charset="0"/>
                <a:cs typeface="DaxPro" charset="0"/>
              </a:rPr>
              <a:t>plans</a:t>
            </a:r>
            <a:endParaRPr lang="et-EE" sz="5600" b="1" dirty="0" smtClean="0">
              <a:latin typeface="DaxPro" charset="0"/>
              <a:ea typeface="DaxPro" charset="0"/>
              <a:cs typeface="DaxPro" charset="0"/>
            </a:endParaRPr>
          </a:p>
          <a:p>
            <a:pPr marL="800100" lvl="2" indent="0">
              <a:buNone/>
            </a:pPr>
            <a:endParaRPr lang="et-EE" sz="1400" b="1" dirty="0" smtClean="0">
              <a:latin typeface="DaxPro" charset="0"/>
              <a:ea typeface="DaxPro" charset="0"/>
              <a:cs typeface="DaxPro" charset="0"/>
            </a:endParaRPr>
          </a:p>
          <a:p>
            <a:pPr marL="800100" lvl="2" indent="0">
              <a:buNone/>
            </a:pPr>
            <a:endParaRPr lang="en-US" sz="1400" b="1" dirty="0">
              <a:latin typeface="DaxPro" charset="0"/>
              <a:ea typeface="DaxPro" charset="0"/>
              <a:cs typeface="DaxPro" charset="0"/>
            </a:endParaRPr>
          </a:p>
          <a:p>
            <a:r>
              <a:rPr lang="et-EE" sz="112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Low level of </a:t>
            </a:r>
            <a:r>
              <a:rPr lang="et-EE" sz="11200" dirty="0" smtClean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enforcement of existing legislation, </a:t>
            </a:r>
            <a:r>
              <a:rPr lang="et-EE" sz="11200" dirty="0">
                <a:solidFill>
                  <a:schemeClr val="tx1"/>
                </a:solidFill>
                <a:latin typeface="DaxPro" charset="0"/>
                <a:ea typeface="DaxPro" charset="0"/>
                <a:cs typeface="DaxPro" charset="0"/>
              </a:rPr>
              <a:t>absence of compliance mechanism</a:t>
            </a:r>
          </a:p>
          <a:p>
            <a:r>
              <a:rPr lang="et-EE" sz="11200" dirty="0">
                <a:solidFill>
                  <a:schemeClr val="accent5"/>
                </a:solidFill>
                <a:latin typeface="DaxPro" charset="0"/>
                <a:ea typeface="DaxPro" charset="0"/>
                <a:cs typeface="DaxPro" charset="0"/>
              </a:rPr>
              <a:t>Role of OGP global initiative</a:t>
            </a:r>
          </a:p>
          <a:p>
            <a:r>
              <a:rPr lang="et-EE" sz="11200" dirty="0">
                <a:solidFill>
                  <a:schemeClr val="accent5"/>
                </a:solidFill>
                <a:latin typeface="DaxPro" charset="0"/>
                <a:ea typeface="DaxPro" charset="0"/>
                <a:cs typeface="DaxPro" charset="0"/>
              </a:rPr>
              <a:t>Good showcase of drafting policy paper on e-democracy</a:t>
            </a:r>
          </a:p>
          <a:p>
            <a:endParaRPr lang="en-US" sz="5900" dirty="0">
              <a:latin typeface="DaxPro" charset="0"/>
              <a:ea typeface="DaxPro" charset="0"/>
              <a:cs typeface="Dax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GA Colors Full">
      <a:dk1>
        <a:srgbClr val="363736"/>
      </a:dk1>
      <a:lt1>
        <a:srgbClr val="FFFFFF"/>
      </a:lt1>
      <a:dk2>
        <a:srgbClr val="66B245"/>
      </a:dk2>
      <a:lt2>
        <a:srgbClr val="E0E1E0"/>
      </a:lt2>
      <a:accent1>
        <a:srgbClr val="276AA5"/>
      </a:accent1>
      <a:accent2>
        <a:srgbClr val="0084BB"/>
      </a:accent2>
      <a:accent3>
        <a:srgbClr val="15B66F"/>
      </a:accent3>
      <a:accent4>
        <a:srgbClr val="15B500"/>
      </a:accent4>
      <a:accent5>
        <a:srgbClr val="66B245"/>
      </a:accent5>
      <a:accent6>
        <a:srgbClr val="15B500"/>
      </a:accent6>
      <a:hlink>
        <a:srgbClr val="66B245"/>
      </a:hlink>
      <a:folHlink>
        <a:srgbClr val="15B5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91440" tIns="45720" rIns="91440" bIns="45720" rtlCol="0">
        <a:noAutofit/>
      </a:bodyPr>
      <a:lstStyle>
        <a:defPPr algn="just">
          <a:defRPr sz="1100" b="1" dirty="0">
            <a:solidFill>
              <a:srgbClr val="2B2B2D"/>
            </a:solidFill>
            <a:latin typeface="DaxPro" charset="0"/>
            <a:ea typeface="DaxPro" charset="0"/>
            <a:cs typeface="DaxPro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GA15-pohi-Dax" id="{E7CFF2B0-CCC8-FC48-8198-97E49D15509B}" vid="{76754592-9011-CD4D-8D68-1EE81338C7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eGA15-pohi-Dax</Template>
  <TotalTime>763</TotalTime>
  <Words>403</Words>
  <Application>Microsoft Office PowerPoint</Application>
  <PresentationFormat>On-screen Show (16:9)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Dax Pro</vt:lpstr>
      <vt:lpstr>Dax Pro Medium</vt:lpstr>
      <vt:lpstr>DaxPro</vt:lpstr>
      <vt:lpstr>DaxPro-Bold</vt:lpstr>
      <vt:lpstr>DaxPro-Medium</vt:lpstr>
      <vt:lpstr>Office Theme</vt:lpstr>
      <vt:lpstr>Situation Review of the EaP region 2017</vt:lpstr>
      <vt:lpstr>e-Democracy</vt:lpstr>
      <vt:lpstr>Aim of the review</vt:lpstr>
      <vt:lpstr>Methodology</vt:lpstr>
      <vt:lpstr>Research topics </vt:lpstr>
      <vt:lpstr>PowerPoint Presentation</vt:lpstr>
      <vt:lpstr>e-Readiness</vt:lpstr>
      <vt:lpstr>PowerPoint Presentation</vt:lpstr>
      <vt:lpstr> </vt:lpstr>
      <vt:lpstr>PowerPoint Presentation</vt:lpstr>
      <vt:lpstr>PowerPoint Presentation</vt:lpstr>
      <vt:lpstr>e-Democracy Showcases</vt:lpstr>
      <vt:lpstr>Conclusions </vt:lpstr>
      <vt:lpstr>Recommendations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Situation Review of the EaP region 2017</dc:title>
  <dc:creator>Anu Vahtra-Hellat</dc:creator>
  <cp:lastModifiedBy>Kristina</cp:lastModifiedBy>
  <cp:revision>56</cp:revision>
  <cp:lastPrinted>2017-10-02T07:56:00Z</cp:lastPrinted>
  <dcterms:created xsi:type="dcterms:W3CDTF">2017-09-27T15:32:56Z</dcterms:created>
  <dcterms:modified xsi:type="dcterms:W3CDTF">2017-10-02T14:19:58Z</dcterms:modified>
</cp:coreProperties>
</file>