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diagrams/drawing3.xml" ContentType="application/vnd.ms-office.drawingml.diagramDrawing+xml"/>
  <Override PartName="/ppt/notesMasters/notesMaster1.xml" ContentType="application/vnd.openxmlformats-officedocument.presentationml.notesMaster+xml"/>
  <Override PartName="/ppt/diagrams/colors3.xml" ContentType="application/vnd.openxmlformats-officedocument.drawingml.diagramColors+xml"/>
  <Override PartName="/ppt/diagrams/layout3.xml" ContentType="application/vnd.openxmlformats-officedocument.drawingml.diagramLayout+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2.xml" ContentType="application/vnd.ms-office.drawingml.diagramDrawing+xml"/>
  <Override PartName="/ppt/diagrams/quickStyle3.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3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10.xml" ContentType="application/vnd.openxmlformats-officedocument.presentationml.tags+xml"/>
  <Override PartName="/ppt/tags/tag35.xml" ContentType="application/vnd.openxmlformats-officedocument.presentationml.tags+xml"/>
  <Override PartName="/ppt/tags/tag5.xml" ContentType="application/vnd.openxmlformats-officedocument.presentationml.tags+xml"/>
  <Override PartName="/ppt/tags/tag8.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31.xml" ContentType="application/vnd.openxmlformats-officedocument.presentationml.tags+xml"/>
  <Override PartName="/ppt/tags/tag16.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1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3" r:id="rId2"/>
  </p:sldMasterIdLst>
  <p:notesMasterIdLst>
    <p:notesMasterId r:id="rId49"/>
  </p:notesMasterIdLst>
  <p:sldIdLst>
    <p:sldId id="257" r:id="rId3"/>
    <p:sldId id="259" r:id="rId4"/>
    <p:sldId id="301" r:id="rId5"/>
    <p:sldId id="260" r:id="rId6"/>
    <p:sldId id="261" r:id="rId7"/>
    <p:sldId id="262" r:id="rId8"/>
    <p:sldId id="263" r:id="rId9"/>
    <p:sldId id="264" r:id="rId10"/>
    <p:sldId id="265" r:id="rId11"/>
    <p:sldId id="305" r:id="rId12"/>
    <p:sldId id="306" r:id="rId13"/>
    <p:sldId id="307" r:id="rId14"/>
    <p:sldId id="308" r:id="rId15"/>
    <p:sldId id="303" r:id="rId16"/>
    <p:sldId id="302" r:id="rId17"/>
    <p:sldId id="267" r:id="rId18"/>
    <p:sldId id="268" r:id="rId19"/>
    <p:sldId id="269" r:id="rId20"/>
    <p:sldId id="270" r:id="rId21"/>
    <p:sldId id="273" r:id="rId22"/>
    <p:sldId id="276" r:id="rId23"/>
    <p:sldId id="274" r:id="rId24"/>
    <p:sldId id="275"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0" r:id="rId48"/>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9" d="100"/>
          <a:sy n="119" d="100"/>
        </p:scale>
        <p:origin x="22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2F620-F9A4-4F71-91C3-C39CA5B4ED59}"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t-EE"/>
        </a:p>
      </dgm:t>
    </dgm:pt>
    <dgm:pt modelId="{EC38DF1B-723C-4172-9B3A-CDD053CF297F}">
      <dgm:prSet phldrT="[Text]" custT="1"/>
      <dgm:spPr/>
      <dgm:t>
        <a:bodyPr/>
        <a:lstStyle/>
        <a:p>
          <a:r>
            <a:rPr lang="et-EE" sz="1800" dirty="0" err="1" smtClean="0">
              <a:solidFill>
                <a:schemeClr val="tx1"/>
              </a:solidFill>
            </a:rPr>
            <a:t>Collecting</a:t>
          </a:r>
          <a:r>
            <a:rPr lang="et-EE" sz="1800" dirty="0" smtClean="0">
              <a:solidFill>
                <a:schemeClr val="tx1"/>
              </a:solidFill>
            </a:rPr>
            <a:t> </a:t>
          </a:r>
          <a:r>
            <a:rPr lang="et-EE" sz="1800" dirty="0" err="1" smtClean="0">
              <a:solidFill>
                <a:schemeClr val="tx1"/>
              </a:solidFill>
            </a:rPr>
            <a:t>client</a:t>
          </a:r>
          <a:r>
            <a:rPr lang="et-EE" sz="1800" dirty="0" smtClean="0">
              <a:solidFill>
                <a:schemeClr val="tx1"/>
              </a:solidFill>
            </a:rPr>
            <a:t> </a:t>
          </a:r>
          <a:r>
            <a:rPr lang="et-EE" sz="1800" dirty="0" err="1" smtClean="0">
              <a:solidFill>
                <a:schemeClr val="tx1"/>
              </a:solidFill>
            </a:rPr>
            <a:t>needs</a:t>
          </a:r>
          <a:endParaRPr lang="et-EE" sz="1800" dirty="0">
            <a:solidFill>
              <a:schemeClr val="tx1"/>
            </a:solidFill>
          </a:endParaRPr>
        </a:p>
      </dgm:t>
    </dgm:pt>
    <dgm:pt modelId="{8C8B35E3-A574-40CF-B362-F7537E14777A}" type="parTrans" cxnId="{270C625C-0290-4FF2-BC08-9A68E19DA6F2}">
      <dgm:prSet/>
      <dgm:spPr/>
      <dgm:t>
        <a:bodyPr/>
        <a:lstStyle/>
        <a:p>
          <a:endParaRPr lang="et-EE" sz="1800">
            <a:solidFill>
              <a:schemeClr val="tx1"/>
            </a:solidFill>
          </a:endParaRPr>
        </a:p>
      </dgm:t>
    </dgm:pt>
    <dgm:pt modelId="{1258A480-A5DE-404C-BB9A-9ADA45B38203}" type="sibTrans" cxnId="{270C625C-0290-4FF2-BC08-9A68E19DA6F2}">
      <dgm:prSet/>
      <dgm:spPr/>
      <dgm:t>
        <a:bodyPr/>
        <a:lstStyle/>
        <a:p>
          <a:endParaRPr lang="et-EE" sz="1800">
            <a:solidFill>
              <a:schemeClr val="tx1"/>
            </a:solidFill>
          </a:endParaRPr>
        </a:p>
      </dgm:t>
    </dgm:pt>
    <dgm:pt modelId="{4C1FE64B-ED18-4708-B73F-9E7B88C4004E}">
      <dgm:prSet phldrT="[Text]" custT="1"/>
      <dgm:spPr/>
      <dgm:t>
        <a:bodyPr/>
        <a:lstStyle/>
        <a:p>
          <a:r>
            <a:rPr lang="et-EE" sz="1800" dirty="0" err="1" smtClean="0">
              <a:solidFill>
                <a:schemeClr val="tx1"/>
              </a:solidFill>
            </a:rPr>
            <a:t>Data</a:t>
          </a:r>
          <a:r>
            <a:rPr lang="et-EE" sz="1800" dirty="0" smtClean="0">
              <a:solidFill>
                <a:schemeClr val="tx1"/>
              </a:solidFill>
            </a:rPr>
            <a:t> </a:t>
          </a:r>
          <a:r>
            <a:rPr lang="et-EE" sz="1800" dirty="0" err="1" smtClean="0">
              <a:solidFill>
                <a:schemeClr val="tx1"/>
              </a:solidFill>
            </a:rPr>
            <a:t>collection</a:t>
          </a:r>
          <a:r>
            <a:rPr lang="et-EE" sz="1800" dirty="0" smtClean="0">
              <a:solidFill>
                <a:schemeClr val="tx1"/>
              </a:solidFill>
            </a:rPr>
            <a:t> &amp; </a:t>
          </a:r>
          <a:r>
            <a:rPr lang="et-EE" sz="1800" dirty="0" err="1" smtClean="0">
              <a:solidFill>
                <a:schemeClr val="tx1"/>
              </a:solidFill>
            </a:rPr>
            <a:t>processing</a:t>
          </a:r>
          <a:endParaRPr lang="et-EE" sz="1800" dirty="0">
            <a:solidFill>
              <a:schemeClr val="tx1"/>
            </a:solidFill>
          </a:endParaRPr>
        </a:p>
      </dgm:t>
    </dgm:pt>
    <dgm:pt modelId="{8C86011C-2823-4471-A494-0F98D2A7A63E}" type="parTrans" cxnId="{64459FAC-488C-4A0B-A5B7-B8A7448931E6}">
      <dgm:prSet/>
      <dgm:spPr/>
      <dgm:t>
        <a:bodyPr/>
        <a:lstStyle/>
        <a:p>
          <a:endParaRPr lang="et-EE" sz="1800">
            <a:solidFill>
              <a:schemeClr val="tx1"/>
            </a:solidFill>
          </a:endParaRPr>
        </a:p>
      </dgm:t>
    </dgm:pt>
    <dgm:pt modelId="{E432CD22-36AD-4413-808D-B917576CA7F6}" type="sibTrans" cxnId="{64459FAC-488C-4A0B-A5B7-B8A7448931E6}">
      <dgm:prSet/>
      <dgm:spPr/>
      <dgm:t>
        <a:bodyPr/>
        <a:lstStyle/>
        <a:p>
          <a:endParaRPr lang="et-EE" sz="1800">
            <a:solidFill>
              <a:schemeClr val="tx1"/>
            </a:solidFill>
          </a:endParaRPr>
        </a:p>
      </dgm:t>
    </dgm:pt>
    <dgm:pt modelId="{4EB5A52B-867B-40FB-8244-32FC523CB69D}">
      <dgm:prSet phldrT="[Text]" custT="1"/>
      <dgm:spPr/>
      <dgm:t>
        <a:bodyPr/>
        <a:lstStyle/>
        <a:p>
          <a:r>
            <a:rPr lang="et-EE" sz="1800" dirty="0" err="1" smtClean="0">
              <a:solidFill>
                <a:schemeClr val="tx1"/>
              </a:solidFill>
            </a:rPr>
            <a:t>Data</a:t>
          </a:r>
          <a:r>
            <a:rPr lang="et-EE" sz="1800" dirty="0" smtClean="0">
              <a:solidFill>
                <a:schemeClr val="tx1"/>
              </a:solidFill>
            </a:rPr>
            <a:t> </a:t>
          </a:r>
          <a:r>
            <a:rPr lang="et-EE" sz="1800" dirty="0" err="1" smtClean="0">
              <a:solidFill>
                <a:schemeClr val="tx1"/>
              </a:solidFill>
            </a:rPr>
            <a:t>analysis</a:t>
          </a:r>
          <a:endParaRPr lang="et-EE" sz="1800" dirty="0">
            <a:solidFill>
              <a:schemeClr val="tx1"/>
            </a:solidFill>
          </a:endParaRPr>
        </a:p>
      </dgm:t>
    </dgm:pt>
    <dgm:pt modelId="{D1FE012B-9320-4BBB-BBD9-06D6307686C4}" type="parTrans" cxnId="{92A943F2-CD30-4948-B84A-85D46337B910}">
      <dgm:prSet/>
      <dgm:spPr/>
      <dgm:t>
        <a:bodyPr/>
        <a:lstStyle/>
        <a:p>
          <a:endParaRPr lang="et-EE" sz="1800">
            <a:solidFill>
              <a:schemeClr val="tx1"/>
            </a:solidFill>
          </a:endParaRPr>
        </a:p>
      </dgm:t>
    </dgm:pt>
    <dgm:pt modelId="{A1976AC8-1C13-4A64-9C0F-3D2657CDC303}" type="sibTrans" cxnId="{92A943F2-CD30-4948-B84A-85D46337B910}">
      <dgm:prSet/>
      <dgm:spPr/>
      <dgm:t>
        <a:bodyPr/>
        <a:lstStyle/>
        <a:p>
          <a:endParaRPr lang="et-EE" sz="1800">
            <a:solidFill>
              <a:schemeClr val="tx1"/>
            </a:solidFill>
          </a:endParaRPr>
        </a:p>
      </dgm:t>
    </dgm:pt>
    <dgm:pt modelId="{5ACFF63F-F798-4031-9642-4C696BF58069}">
      <dgm:prSet phldrT="[Text]" custT="1"/>
      <dgm:spPr/>
      <dgm:t>
        <a:bodyPr/>
        <a:lstStyle/>
        <a:p>
          <a:r>
            <a:rPr lang="et-EE" sz="1800" dirty="0" err="1" smtClean="0">
              <a:solidFill>
                <a:schemeClr val="tx1"/>
              </a:solidFill>
            </a:rPr>
            <a:t>Communi-cation</a:t>
          </a:r>
          <a:endParaRPr lang="et-EE" sz="1800" dirty="0">
            <a:solidFill>
              <a:schemeClr val="tx1"/>
            </a:solidFill>
          </a:endParaRPr>
        </a:p>
      </dgm:t>
    </dgm:pt>
    <dgm:pt modelId="{EAB06723-638B-48A0-BE73-60C65732973E}" type="parTrans" cxnId="{4487279D-4C86-4AE9-88E5-B2A71E76C8E0}">
      <dgm:prSet/>
      <dgm:spPr/>
      <dgm:t>
        <a:bodyPr/>
        <a:lstStyle/>
        <a:p>
          <a:endParaRPr lang="et-EE" sz="1800">
            <a:solidFill>
              <a:schemeClr val="tx1"/>
            </a:solidFill>
          </a:endParaRPr>
        </a:p>
      </dgm:t>
    </dgm:pt>
    <dgm:pt modelId="{214B344F-A287-4EF7-A757-A663E30E0A48}" type="sibTrans" cxnId="{4487279D-4C86-4AE9-88E5-B2A71E76C8E0}">
      <dgm:prSet/>
      <dgm:spPr/>
      <dgm:t>
        <a:bodyPr/>
        <a:lstStyle/>
        <a:p>
          <a:endParaRPr lang="et-EE" sz="1800">
            <a:solidFill>
              <a:schemeClr val="tx1"/>
            </a:solidFill>
          </a:endParaRPr>
        </a:p>
      </dgm:t>
    </dgm:pt>
    <dgm:pt modelId="{6609AAFF-2E02-4E3B-9070-4FBD093CE355}">
      <dgm:prSet phldrT="[Text]" custT="1"/>
      <dgm:spPr/>
      <dgm:t>
        <a:bodyPr/>
        <a:lstStyle/>
        <a:p>
          <a:r>
            <a:rPr lang="et-EE" sz="1800" dirty="0" err="1" smtClean="0">
              <a:solidFill>
                <a:schemeClr val="tx1"/>
              </a:solidFill>
            </a:rPr>
            <a:t>Evaluation</a:t>
          </a:r>
          <a:endParaRPr lang="et-EE" sz="1800" dirty="0">
            <a:solidFill>
              <a:schemeClr val="tx1"/>
            </a:solidFill>
          </a:endParaRPr>
        </a:p>
      </dgm:t>
    </dgm:pt>
    <dgm:pt modelId="{A4065624-E021-4323-80A8-2D8801497515}" type="parTrans" cxnId="{0F277785-B2C2-43E2-93C0-78CAEB24FB49}">
      <dgm:prSet/>
      <dgm:spPr/>
      <dgm:t>
        <a:bodyPr/>
        <a:lstStyle/>
        <a:p>
          <a:endParaRPr lang="et-EE" sz="1800">
            <a:solidFill>
              <a:schemeClr val="tx1"/>
            </a:solidFill>
          </a:endParaRPr>
        </a:p>
      </dgm:t>
    </dgm:pt>
    <dgm:pt modelId="{40D85F5B-6C60-4105-BDAB-58E738E64FBD}" type="sibTrans" cxnId="{0F277785-B2C2-43E2-93C0-78CAEB24FB49}">
      <dgm:prSet/>
      <dgm:spPr/>
      <dgm:t>
        <a:bodyPr/>
        <a:lstStyle/>
        <a:p>
          <a:endParaRPr lang="et-EE" sz="1800">
            <a:solidFill>
              <a:schemeClr val="tx1"/>
            </a:solidFill>
          </a:endParaRPr>
        </a:p>
      </dgm:t>
    </dgm:pt>
    <dgm:pt modelId="{9D6A1FBE-831F-4034-BA63-2041DD990995}">
      <dgm:prSet phldrT="[Text]" custT="1"/>
      <dgm:spPr/>
      <dgm:t>
        <a:bodyPr/>
        <a:lstStyle/>
        <a:p>
          <a:r>
            <a:rPr lang="et-EE" sz="1800" dirty="0" err="1" smtClean="0">
              <a:solidFill>
                <a:schemeClr val="tx1"/>
              </a:solidFill>
            </a:rPr>
            <a:t>Design</a:t>
          </a:r>
          <a:r>
            <a:rPr lang="et-EE" sz="1800" dirty="0" smtClean="0">
              <a:solidFill>
                <a:schemeClr val="tx1"/>
              </a:solidFill>
            </a:rPr>
            <a:t> of </a:t>
          </a:r>
          <a:r>
            <a:rPr lang="et-EE" sz="1800" dirty="0" err="1" smtClean="0">
              <a:solidFill>
                <a:schemeClr val="tx1"/>
              </a:solidFill>
            </a:rPr>
            <a:t>production</a:t>
          </a:r>
          <a:r>
            <a:rPr lang="et-EE" sz="1800" dirty="0" smtClean="0">
              <a:solidFill>
                <a:schemeClr val="tx1"/>
              </a:solidFill>
            </a:rPr>
            <a:t> </a:t>
          </a:r>
          <a:r>
            <a:rPr lang="et-EE" sz="1800" dirty="0" err="1" smtClean="0">
              <a:solidFill>
                <a:schemeClr val="tx1"/>
              </a:solidFill>
            </a:rPr>
            <a:t>system</a:t>
          </a:r>
          <a:endParaRPr lang="et-EE" sz="1800" dirty="0">
            <a:solidFill>
              <a:schemeClr val="tx1"/>
            </a:solidFill>
          </a:endParaRPr>
        </a:p>
      </dgm:t>
    </dgm:pt>
    <dgm:pt modelId="{60FB1925-365A-4AEB-8914-C8DA773C9970}" type="parTrans" cxnId="{1C93B31D-1E57-43CB-BD92-3D1FDB047699}">
      <dgm:prSet/>
      <dgm:spPr/>
      <dgm:t>
        <a:bodyPr/>
        <a:lstStyle/>
        <a:p>
          <a:endParaRPr lang="et-EE" sz="1800">
            <a:solidFill>
              <a:schemeClr val="tx1"/>
            </a:solidFill>
          </a:endParaRPr>
        </a:p>
      </dgm:t>
    </dgm:pt>
    <dgm:pt modelId="{6817B8D1-D210-43ED-B9BC-0A30868C3EDF}" type="sibTrans" cxnId="{1C93B31D-1E57-43CB-BD92-3D1FDB047699}">
      <dgm:prSet/>
      <dgm:spPr/>
      <dgm:t>
        <a:bodyPr/>
        <a:lstStyle/>
        <a:p>
          <a:endParaRPr lang="et-EE" sz="1800">
            <a:solidFill>
              <a:schemeClr val="tx1"/>
            </a:solidFill>
          </a:endParaRPr>
        </a:p>
      </dgm:t>
    </dgm:pt>
    <dgm:pt modelId="{C02DBC12-6B28-4291-A7CE-D12C62040F8E}" type="pres">
      <dgm:prSet presAssocID="{E2D2F620-F9A4-4F71-91C3-C39CA5B4ED59}" presName="cycle" presStyleCnt="0">
        <dgm:presLayoutVars>
          <dgm:dir/>
          <dgm:resizeHandles val="exact"/>
        </dgm:presLayoutVars>
      </dgm:prSet>
      <dgm:spPr/>
      <dgm:t>
        <a:bodyPr/>
        <a:lstStyle/>
        <a:p>
          <a:endParaRPr lang="et-EE"/>
        </a:p>
      </dgm:t>
    </dgm:pt>
    <dgm:pt modelId="{824073A9-FB3B-4A6F-B4B2-4C3DF95C937C}" type="pres">
      <dgm:prSet presAssocID="{EC38DF1B-723C-4172-9B3A-CDD053CF297F}" presName="node" presStyleLbl="node1" presStyleIdx="0" presStyleCnt="6">
        <dgm:presLayoutVars>
          <dgm:bulletEnabled val="1"/>
        </dgm:presLayoutVars>
      </dgm:prSet>
      <dgm:spPr>
        <a:prstGeom prst="rect">
          <a:avLst/>
        </a:prstGeom>
      </dgm:spPr>
      <dgm:t>
        <a:bodyPr/>
        <a:lstStyle/>
        <a:p>
          <a:endParaRPr lang="et-EE"/>
        </a:p>
      </dgm:t>
    </dgm:pt>
    <dgm:pt modelId="{06016902-AC78-486C-9DF8-71AE12997534}" type="pres">
      <dgm:prSet presAssocID="{EC38DF1B-723C-4172-9B3A-CDD053CF297F}" presName="spNode" presStyleCnt="0"/>
      <dgm:spPr/>
    </dgm:pt>
    <dgm:pt modelId="{3D761972-7D13-48D5-947C-28F746D9BD8C}" type="pres">
      <dgm:prSet presAssocID="{1258A480-A5DE-404C-BB9A-9ADA45B38203}" presName="sibTrans" presStyleLbl="sibTrans1D1" presStyleIdx="0" presStyleCnt="6"/>
      <dgm:spPr/>
      <dgm:t>
        <a:bodyPr/>
        <a:lstStyle/>
        <a:p>
          <a:endParaRPr lang="et-EE"/>
        </a:p>
      </dgm:t>
    </dgm:pt>
    <dgm:pt modelId="{D5B5BFCE-0D6B-4C72-A4AE-9AD5A4AB5A1B}" type="pres">
      <dgm:prSet presAssocID="{9D6A1FBE-831F-4034-BA63-2041DD990995}" presName="node" presStyleLbl="node1" presStyleIdx="1" presStyleCnt="6">
        <dgm:presLayoutVars>
          <dgm:bulletEnabled val="1"/>
        </dgm:presLayoutVars>
      </dgm:prSet>
      <dgm:spPr>
        <a:prstGeom prst="rect">
          <a:avLst/>
        </a:prstGeom>
      </dgm:spPr>
      <dgm:t>
        <a:bodyPr/>
        <a:lstStyle/>
        <a:p>
          <a:endParaRPr lang="et-EE"/>
        </a:p>
      </dgm:t>
    </dgm:pt>
    <dgm:pt modelId="{6A9BB537-68D1-49FF-84D5-F12284620D84}" type="pres">
      <dgm:prSet presAssocID="{9D6A1FBE-831F-4034-BA63-2041DD990995}" presName="spNode" presStyleCnt="0"/>
      <dgm:spPr/>
    </dgm:pt>
    <dgm:pt modelId="{FDC41B93-31A6-4BD0-A9E7-F2E9D5EB7B43}" type="pres">
      <dgm:prSet presAssocID="{6817B8D1-D210-43ED-B9BC-0A30868C3EDF}" presName="sibTrans" presStyleLbl="sibTrans1D1" presStyleIdx="1" presStyleCnt="6"/>
      <dgm:spPr/>
      <dgm:t>
        <a:bodyPr/>
        <a:lstStyle/>
        <a:p>
          <a:endParaRPr lang="et-EE"/>
        </a:p>
      </dgm:t>
    </dgm:pt>
    <dgm:pt modelId="{69592B4E-C1CF-48AF-B9FE-367AB00F0A9A}" type="pres">
      <dgm:prSet presAssocID="{4C1FE64B-ED18-4708-B73F-9E7B88C4004E}" presName="node" presStyleLbl="node1" presStyleIdx="2" presStyleCnt="6">
        <dgm:presLayoutVars>
          <dgm:bulletEnabled val="1"/>
        </dgm:presLayoutVars>
      </dgm:prSet>
      <dgm:spPr>
        <a:prstGeom prst="rect">
          <a:avLst/>
        </a:prstGeom>
      </dgm:spPr>
      <dgm:t>
        <a:bodyPr/>
        <a:lstStyle/>
        <a:p>
          <a:endParaRPr lang="et-EE"/>
        </a:p>
      </dgm:t>
    </dgm:pt>
    <dgm:pt modelId="{4179CB35-129F-4590-8805-DA8B867A76F1}" type="pres">
      <dgm:prSet presAssocID="{4C1FE64B-ED18-4708-B73F-9E7B88C4004E}" presName="spNode" presStyleCnt="0"/>
      <dgm:spPr/>
    </dgm:pt>
    <dgm:pt modelId="{7D9D6094-B94E-4668-AAE7-7059F83DB627}" type="pres">
      <dgm:prSet presAssocID="{E432CD22-36AD-4413-808D-B917576CA7F6}" presName="sibTrans" presStyleLbl="sibTrans1D1" presStyleIdx="2" presStyleCnt="6"/>
      <dgm:spPr/>
      <dgm:t>
        <a:bodyPr/>
        <a:lstStyle/>
        <a:p>
          <a:endParaRPr lang="et-EE"/>
        </a:p>
      </dgm:t>
    </dgm:pt>
    <dgm:pt modelId="{647DF8B3-3C41-4725-BB9C-929FAFE5201A}" type="pres">
      <dgm:prSet presAssocID="{4EB5A52B-867B-40FB-8244-32FC523CB69D}" presName="node" presStyleLbl="node1" presStyleIdx="3" presStyleCnt="6">
        <dgm:presLayoutVars>
          <dgm:bulletEnabled val="1"/>
        </dgm:presLayoutVars>
      </dgm:prSet>
      <dgm:spPr>
        <a:prstGeom prst="rect">
          <a:avLst/>
        </a:prstGeom>
      </dgm:spPr>
      <dgm:t>
        <a:bodyPr/>
        <a:lstStyle/>
        <a:p>
          <a:endParaRPr lang="et-EE"/>
        </a:p>
      </dgm:t>
    </dgm:pt>
    <dgm:pt modelId="{AD24A046-088B-4467-859A-9179DF1820B0}" type="pres">
      <dgm:prSet presAssocID="{4EB5A52B-867B-40FB-8244-32FC523CB69D}" presName="spNode" presStyleCnt="0"/>
      <dgm:spPr/>
    </dgm:pt>
    <dgm:pt modelId="{A61189B1-24A6-41C7-B44F-D71970E0FD47}" type="pres">
      <dgm:prSet presAssocID="{A1976AC8-1C13-4A64-9C0F-3D2657CDC303}" presName="sibTrans" presStyleLbl="sibTrans1D1" presStyleIdx="3" presStyleCnt="6"/>
      <dgm:spPr/>
      <dgm:t>
        <a:bodyPr/>
        <a:lstStyle/>
        <a:p>
          <a:endParaRPr lang="et-EE"/>
        </a:p>
      </dgm:t>
    </dgm:pt>
    <dgm:pt modelId="{D604B3FE-F0A6-4C05-9FBD-F193EEE75A32}" type="pres">
      <dgm:prSet presAssocID="{5ACFF63F-F798-4031-9642-4C696BF58069}" presName="node" presStyleLbl="node1" presStyleIdx="4" presStyleCnt="6">
        <dgm:presLayoutVars>
          <dgm:bulletEnabled val="1"/>
        </dgm:presLayoutVars>
      </dgm:prSet>
      <dgm:spPr>
        <a:prstGeom prst="rect">
          <a:avLst/>
        </a:prstGeom>
      </dgm:spPr>
      <dgm:t>
        <a:bodyPr/>
        <a:lstStyle/>
        <a:p>
          <a:endParaRPr lang="et-EE"/>
        </a:p>
      </dgm:t>
    </dgm:pt>
    <dgm:pt modelId="{06F5BEE4-72ED-4B58-A08E-8DBED3330E2D}" type="pres">
      <dgm:prSet presAssocID="{5ACFF63F-F798-4031-9642-4C696BF58069}" presName="spNode" presStyleCnt="0"/>
      <dgm:spPr/>
    </dgm:pt>
    <dgm:pt modelId="{07066E98-4D26-4324-89DA-8DCB67A8DB55}" type="pres">
      <dgm:prSet presAssocID="{214B344F-A287-4EF7-A757-A663E30E0A48}" presName="sibTrans" presStyleLbl="sibTrans1D1" presStyleIdx="4" presStyleCnt="6"/>
      <dgm:spPr/>
      <dgm:t>
        <a:bodyPr/>
        <a:lstStyle/>
        <a:p>
          <a:endParaRPr lang="et-EE"/>
        </a:p>
      </dgm:t>
    </dgm:pt>
    <dgm:pt modelId="{7FC21DDC-6E37-44E3-B80D-88F497F7B242}" type="pres">
      <dgm:prSet presAssocID="{6609AAFF-2E02-4E3B-9070-4FBD093CE355}" presName="node" presStyleLbl="node1" presStyleIdx="5" presStyleCnt="6">
        <dgm:presLayoutVars>
          <dgm:bulletEnabled val="1"/>
        </dgm:presLayoutVars>
      </dgm:prSet>
      <dgm:spPr>
        <a:prstGeom prst="rect">
          <a:avLst/>
        </a:prstGeom>
      </dgm:spPr>
      <dgm:t>
        <a:bodyPr/>
        <a:lstStyle/>
        <a:p>
          <a:endParaRPr lang="et-EE"/>
        </a:p>
      </dgm:t>
    </dgm:pt>
    <dgm:pt modelId="{CD025957-2563-4BA9-A19B-FD6A2F6EE3FF}" type="pres">
      <dgm:prSet presAssocID="{6609AAFF-2E02-4E3B-9070-4FBD093CE355}" presName="spNode" presStyleCnt="0"/>
      <dgm:spPr/>
    </dgm:pt>
    <dgm:pt modelId="{76009C96-A54B-4317-93B0-1B7A9A8C42A0}" type="pres">
      <dgm:prSet presAssocID="{40D85F5B-6C60-4105-BDAB-58E738E64FBD}" presName="sibTrans" presStyleLbl="sibTrans1D1" presStyleIdx="5" presStyleCnt="6"/>
      <dgm:spPr/>
      <dgm:t>
        <a:bodyPr/>
        <a:lstStyle/>
        <a:p>
          <a:endParaRPr lang="et-EE"/>
        </a:p>
      </dgm:t>
    </dgm:pt>
  </dgm:ptLst>
  <dgm:cxnLst>
    <dgm:cxn modelId="{18D61645-28B2-4414-9D07-3A23415FEB0F}" type="presOf" srcId="{A1976AC8-1C13-4A64-9C0F-3D2657CDC303}" destId="{A61189B1-24A6-41C7-B44F-D71970E0FD47}" srcOrd="0" destOrd="0" presId="urn:microsoft.com/office/officeart/2005/8/layout/cycle5"/>
    <dgm:cxn modelId="{92A943F2-CD30-4948-B84A-85D46337B910}" srcId="{E2D2F620-F9A4-4F71-91C3-C39CA5B4ED59}" destId="{4EB5A52B-867B-40FB-8244-32FC523CB69D}" srcOrd="3" destOrd="0" parTransId="{D1FE012B-9320-4BBB-BBD9-06D6307686C4}" sibTransId="{A1976AC8-1C13-4A64-9C0F-3D2657CDC303}"/>
    <dgm:cxn modelId="{84104FFB-0284-4413-9146-3FECED6E2F6F}" type="presOf" srcId="{4EB5A52B-867B-40FB-8244-32FC523CB69D}" destId="{647DF8B3-3C41-4725-BB9C-929FAFE5201A}" srcOrd="0" destOrd="0" presId="urn:microsoft.com/office/officeart/2005/8/layout/cycle5"/>
    <dgm:cxn modelId="{2AB637CC-7DAB-4FA3-8922-DC771C8B49DF}" type="presOf" srcId="{6817B8D1-D210-43ED-B9BC-0A30868C3EDF}" destId="{FDC41B93-31A6-4BD0-A9E7-F2E9D5EB7B43}" srcOrd="0" destOrd="0" presId="urn:microsoft.com/office/officeart/2005/8/layout/cycle5"/>
    <dgm:cxn modelId="{88E71CBF-8616-4DBA-AE1B-79C7028B49AD}" type="presOf" srcId="{E432CD22-36AD-4413-808D-B917576CA7F6}" destId="{7D9D6094-B94E-4668-AAE7-7059F83DB627}" srcOrd="0" destOrd="0" presId="urn:microsoft.com/office/officeart/2005/8/layout/cycle5"/>
    <dgm:cxn modelId="{41E8FDC8-D2B9-491C-84DB-FCF5EAF371C0}" type="presOf" srcId="{E2D2F620-F9A4-4F71-91C3-C39CA5B4ED59}" destId="{C02DBC12-6B28-4291-A7CE-D12C62040F8E}" srcOrd="0" destOrd="0" presId="urn:microsoft.com/office/officeart/2005/8/layout/cycle5"/>
    <dgm:cxn modelId="{2090470A-A0EE-4A24-BE0A-FB2E0D8519B9}" type="presOf" srcId="{4C1FE64B-ED18-4708-B73F-9E7B88C4004E}" destId="{69592B4E-C1CF-48AF-B9FE-367AB00F0A9A}" srcOrd="0" destOrd="0" presId="urn:microsoft.com/office/officeart/2005/8/layout/cycle5"/>
    <dgm:cxn modelId="{0F277785-B2C2-43E2-93C0-78CAEB24FB49}" srcId="{E2D2F620-F9A4-4F71-91C3-C39CA5B4ED59}" destId="{6609AAFF-2E02-4E3B-9070-4FBD093CE355}" srcOrd="5" destOrd="0" parTransId="{A4065624-E021-4323-80A8-2D8801497515}" sibTransId="{40D85F5B-6C60-4105-BDAB-58E738E64FBD}"/>
    <dgm:cxn modelId="{B072F528-DF40-4E43-B706-0E153A212A66}" type="presOf" srcId="{214B344F-A287-4EF7-A757-A663E30E0A48}" destId="{07066E98-4D26-4324-89DA-8DCB67A8DB55}" srcOrd="0" destOrd="0" presId="urn:microsoft.com/office/officeart/2005/8/layout/cycle5"/>
    <dgm:cxn modelId="{ABF00939-42DF-44EC-93F8-4F39C8CAC4A4}" type="presOf" srcId="{1258A480-A5DE-404C-BB9A-9ADA45B38203}" destId="{3D761972-7D13-48D5-947C-28F746D9BD8C}" srcOrd="0" destOrd="0" presId="urn:microsoft.com/office/officeart/2005/8/layout/cycle5"/>
    <dgm:cxn modelId="{64459FAC-488C-4A0B-A5B7-B8A7448931E6}" srcId="{E2D2F620-F9A4-4F71-91C3-C39CA5B4ED59}" destId="{4C1FE64B-ED18-4708-B73F-9E7B88C4004E}" srcOrd="2" destOrd="0" parTransId="{8C86011C-2823-4471-A494-0F98D2A7A63E}" sibTransId="{E432CD22-36AD-4413-808D-B917576CA7F6}"/>
    <dgm:cxn modelId="{B4243D12-EF2E-49BE-A7F6-BDB663B980BD}" type="presOf" srcId="{6609AAFF-2E02-4E3B-9070-4FBD093CE355}" destId="{7FC21DDC-6E37-44E3-B80D-88F497F7B242}" srcOrd="0" destOrd="0" presId="urn:microsoft.com/office/officeart/2005/8/layout/cycle5"/>
    <dgm:cxn modelId="{270C625C-0290-4FF2-BC08-9A68E19DA6F2}" srcId="{E2D2F620-F9A4-4F71-91C3-C39CA5B4ED59}" destId="{EC38DF1B-723C-4172-9B3A-CDD053CF297F}" srcOrd="0" destOrd="0" parTransId="{8C8B35E3-A574-40CF-B362-F7537E14777A}" sibTransId="{1258A480-A5DE-404C-BB9A-9ADA45B38203}"/>
    <dgm:cxn modelId="{E3A8970B-7286-402D-8F94-45B307D9CEB5}" type="presOf" srcId="{40D85F5B-6C60-4105-BDAB-58E738E64FBD}" destId="{76009C96-A54B-4317-93B0-1B7A9A8C42A0}" srcOrd="0" destOrd="0" presId="urn:microsoft.com/office/officeart/2005/8/layout/cycle5"/>
    <dgm:cxn modelId="{54974ED5-C2C2-4701-9168-D71656B11FF2}" type="presOf" srcId="{EC38DF1B-723C-4172-9B3A-CDD053CF297F}" destId="{824073A9-FB3B-4A6F-B4B2-4C3DF95C937C}" srcOrd="0" destOrd="0" presId="urn:microsoft.com/office/officeart/2005/8/layout/cycle5"/>
    <dgm:cxn modelId="{4487279D-4C86-4AE9-88E5-B2A71E76C8E0}" srcId="{E2D2F620-F9A4-4F71-91C3-C39CA5B4ED59}" destId="{5ACFF63F-F798-4031-9642-4C696BF58069}" srcOrd="4" destOrd="0" parTransId="{EAB06723-638B-48A0-BE73-60C65732973E}" sibTransId="{214B344F-A287-4EF7-A757-A663E30E0A48}"/>
    <dgm:cxn modelId="{1C93B31D-1E57-43CB-BD92-3D1FDB047699}" srcId="{E2D2F620-F9A4-4F71-91C3-C39CA5B4ED59}" destId="{9D6A1FBE-831F-4034-BA63-2041DD990995}" srcOrd="1" destOrd="0" parTransId="{60FB1925-365A-4AEB-8914-C8DA773C9970}" sibTransId="{6817B8D1-D210-43ED-B9BC-0A30868C3EDF}"/>
    <dgm:cxn modelId="{D00E5E46-8BF5-414C-ABC7-D2E26F03EB86}" type="presOf" srcId="{5ACFF63F-F798-4031-9642-4C696BF58069}" destId="{D604B3FE-F0A6-4C05-9FBD-F193EEE75A32}" srcOrd="0" destOrd="0" presId="urn:microsoft.com/office/officeart/2005/8/layout/cycle5"/>
    <dgm:cxn modelId="{50719CEE-D107-441B-81BE-CB7F338350D9}" type="presOf" srcId="{9D6A1FBE-831F-4034-BA63-2041DD990995}" destId="{D5B5BFCE-0D6B-4C72-A4AE-9AD5A4AB5A1B}" srcOrd="0" destOrd="0" presId="urn:microsoft.com/office/officeart/2005/8/layout/cycle5"/>
    <dgm:cxn modelId="{D0ECFFBD-7622-49F4-9D91-C66A8295686B}" type="presParOf" srcId="{C02DBC12-6B28-4291-A7CE-D12C62040F8E}" destId="{824073A9-FB3B-4A6F-B4B2-4C3DF95C937C}" srcOrd="0" destOrd="0" presId="urn:microsoft.com/office/officeart/2005/8/layout/cycle5"/>
    <dgm:cxn modelId="{B7DE2F80-FFEC-4A4C-A8FE-64404224CE7E}" type="presParOf" srcId="{C02DBC12-6B28-4291-A7CE-D12C62040F8E}" destId="{06016902-AC78-486C-9DF8-71AE12997534}" srcOrd="1" destOrd="0" presId="urn:microsoft.com/office/officeart/2005/8/layout/cycle5"/>
    <dgm:cxn modelId="{66D7CD6C-80B9-4639-8625-FF9543EF8571}" type="presParOf" srcId="{C02DBC12-6B28-4291-A7CE-D12C62040F8E}" destId="{3D761972-7D13-48D5-947C-28F746D9BD8C}" srcOrd="2" destOrd="0" presId="urn:microsoft.com/office/officeart/2005/8/layout/cycle5"/>
    <dgm:cxn modelId="{80269003-CA9F-4BC4-92F9-77A3EEA569B1}" type="presParOf" srcId="{C02DBC12-6B28-4291-A7CE-D12C62040F8E}" destId="{D5B5BFCE-0D6B-4C72-A4AE-9AD5A4AB5A1B}" srcOrd="3" destOrd="0" presId="urn:microsoft.com/office/officeart/2005/8/layout/cycle5"/>
    <dgm:cxn modelId="{E2A3595E-55B9-4CCF-8D47-3F87EB333A2F}" type="presParOf" srcId="{C02DBC12-6B28-4291-A7CE-D12C62040F8E}" destId="{6A9BB537-68D1-49FF-84D5-F12284620D84}" srcOrd="4" destOrd="0" presId="urn:microsoft.com/office/officeart/2005/8/layout/cycle5"/>
    <dgm:cxn modelId="{247CF1F4-EEFF-4733-942B-E210E14768DE}" type="presParOf" srcId="{C02DBC12-6B28-4291-A7CE-D12C62040F8E}" destId="{FDC41B93-31A6-4BD0-A9E7-F2E9D5EB7B43}" srcOrd="5" destOrd="0" presId="urn:microsoft.com/office/officeart/2005/8/layout/cycle5"/>
    <dgm:cxn modelId="{B5C108D5-46F8-41A3-9F6B-98EAC6E8EBDF}" type="presParOf" srcId="{C02DBC12-6B28-4291-A7CE-D12C62040F8E}" destId="{69592B4E-C1CF-48AF-B9FE-367AB00F0A9A}" srcOrd="6" destOrd="0" presId="urn:microsoft.com/office/officeart/2005/8/layout/cycle5"/>
    <dgm:cxn modelId="{13CAE40B-A654-41CE-A334-51E7283B35CA}" type="presParOf" srcId="{C02DBC12-6B28-4291-A7CE-D12C62040F8E}" destId="{4179CB35-129F-4590-8805-DA8B867A76F1}" srcOrd="7" destOrd="0" presId="urn:microsoft.com/office/officeart/2005/8/layout/cycle5"/>
    <dgm:cxn modelId="{E5BDF117-63B5-426E-96D7-C0194B710C0F}" type="presParOf" srcId="{C02DBC12-6B28-4291-A7CE-D12C62040F8E}" destId="{7D9D6094-B94E-4668-AAE7-7059F83DB627}" srcOrd="8" destOrd="0" presId="urn:microsoft.com/office/officeart/2005/8/layout/cycle5"/>
    <dgm:cxn modelId="{24498C99-01C4-4401-B583-C147FD6AE024}" type="presParOf" srcId="{C02DBC12-6B28-4291-A7CE-D12C62040F8E}" destId="{647DF8B3-3C41-4725-BB9C-929FAFE5201A}" srcOrd="9" destOrd="0" presId="urn:microsoft.com/office/officeart/2005/8/layout/cycle5"/>
    <dgm:cxn modelId="{B81F8525-D29C-4928-8E47-33EA4B7FC9D7}" type="presParOf" srcId="{C02DBC12-6B28-4291-A7CE-D12C62040F8E}" destId="{AD24A046-088B-4467-859A-9179DF1820B0}" srcOrd="10" destOrd="0" presId="urn:microsoft.com/office/officeart/2005/8/layout/cycle5"/>
    <dgm:cxn modelId="{CE1CF92B-D408-4396-8692-D1F262514C04}" type="presParOf" srcId="{C02DBC12-6B28-4291-A7CE-D12C62040F8E}" destId="{A61189B1-24A6-41C7-B44F-D71970E0FD47}" srcOrd="11" destOrd="0" presId="urn:microsoft.com/office/officeart/2005/8/layout/cycle5"/>
    <dgm:cxn modelId="{1F0E91F0-927D-4DBB-8BBF-D7423E40BF79}" type="presParOf" srcId="{C02DBC12-6B28-4291-A7CE-D12C62040F8E}" destId="{D604B3FE-F0A6-4C05-9FBD-F193EEE75A32}" srcOrd="12" destOrd="0" presId="urn:microsoft.com/office/officeart/2005/8/layout/cycle5"/>
    <dgm:cxn modelId="{1989887D-02D3-4C44-90EE-9AF978F4FCE0}" type="presParOf" srcId="{C02DBC12-6B28-4291-A7CE-D12C62040F8E}" destId="{06F5BEE4-72ED-4B58-A08E-8DBED3330E2D}" srcOrd="13" destOrd="0" presId="urn:microsoft.com/office/officeart/2005/8/layout/cycle5"/>
    <dgm:cxn modelId="{559187DB-B213-4B1F-8B11-3E8CDF90B87A}" type="presParOf" srcId="{C02DBC12-6B28-4291-A7CE-D12C62040F8E}" destId="{07066E98-4D26-4324-89DA-8DCB67A8DB55}" srcOrd="14" destOrd="0" presId="urn:microsoft.com/office/officeart/2005/8/layout/cycle5"/>
    <dgm:cxn modelId="{67350F85-6925-43F3-9304-EFC8EF25D73E}" type="presParOf" srcId="{C02DBC12-6B28-4291-A7CE-D12C62040F8E}" destId="{7FC21DDC-6E37-44E3-B80D-88F497F7B242}" srcOrd="15" destOrd="0" presId="urn:microsoft.com/office/officeart/2005/8/layout/cycle5"/>
    <dgm:cxn modelId="{00253F49-7092-46DF-B0DB-ED171D125E24}" type="presParOf" srcId="{C02DBC12-6B28-4291-A7CE-D12C62040F8E}" destId="{CD025957-2563-4BA9-A19B-FD6A2F6EE3FF}" srcOrd="16" destOrd="0" presId="urn:microsoft.com/office/officeart/2005/8/layout/cycle5"/>
    <dgm:cxn modelId="{EAA6F596-A3B2-41A3-A806-231A0947C39E}" type="presParOf" srcId="{C02DBC12-6B28-4291-A7CE-D12C62040F8E}" destId="{76009C96-A54B-4317-93B0-1B7A9A8C42A0}"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BE234D-7B41-4B59-BEE7-B2ADC31F2C04}" type="doc">
      <dgm:prSet loTypeId="urn:microsoft.com/office/officeart/2005/8/layout/radial6" loCatId="relationship" qsTypeId="urn:microsoft.com/office/officeart/2005/8/quickstyle/simple2" qsCatId="simple" csTypeId="urn:microsoft.com/office/officeart/2005/8/colors/accent0_1" csCatId="mainScheme" phldr="1"/>
      <dgm:spPr/>
      <dgm:t>
        <a:bodyPr/>
        <a:lstStyle/>
        <a:p>
          <a:endParaRPr lang="et-EE"/>
        </a:p>
      </dgm:t>
    </dgm:pt>
    <dgm:pt modelId="{48108ABC-AB90-40F8-8EB6-EED73C65C278}">
      <dgm:prSet phldrT="[Text]" custT="1"/>
      <dgm:spPr/>
      <dgm:t>
        <a:bodyPr/>
        <a:lstStyle/>
        <a:p>
          <a:r>
            <a:rPr lang="et-EE" sz="1800" b="0" spc="-100" baseline="0" dirty="0" smtClean="0">
              <a:solidFill>
                <a:schemeClr val="tx2"/>
              </a:solidFill>
            </a:rPr>
            <a:t>DATA GOVERNANCE (DATA STEWARDS**)</a:t>
          </a:r>
          <a:endParaRPr lang="et-EE" sz="1800" b="0" spc="-100" baseline="0" dirty="0">
            <a:solidFill>
              <a:schemeClr val="tx2"/>
            </a:solidFill>
          </a:endParaRPr>
        </a:p>
      </dgm:t>
    </dgm:pt>
    <dgm:pt modelId="{2A97E0BB-BA93-4556-B048-3AFD7E19D059}" type="parTrans" cxnId="{07680247-14F3-48C3-B9E9-B67926538089}">
      <dgm:prSet/>
      <dgm:spPr/>
      <dgm:t>
        <a:bodyPr/>
        <a:lstStyle/>
        <a:p>
          <a:endParaRPr lang="et-EE" sz="1800" b="0"/>
        </a:p>
      </dgm:t>
    </dgm:pt>
    <dgm:pt modelId="{17411421-7700-40D4-8E7F-0C80185F1F51}" type="sibTrans" cxnId="{07680247-14F3-48C3-B9E9-B67926538089}">
      <dgm:prSet/>
      <dgm:spPr/>
      <dgm:t>
        <a:bodyPr/>
        <a:lstStyle/>
        <a:p>
          <a:endParaRPr lang="et-EE" sz="1800" b="0"/>
        </a:p>
      </dgm:t>
    </dgm:pt>
    <dgm:pt modelId="{B621275E-9E41-4E22-AAB7-F521D05801D9}">
      <dgm:prSet phldrT="[Text]" custT="1"/>
      <dgm:spPr/>
      <dgm:t>
        <a:bodyPr/>
        <a:lstStyle/>
        <a:p>
          <a:r>
            <a:rPr lang="et-EE" sz="1800" b="0" spc="-100" baseline="0" dirty="0" err="1" smtClean="0"/>
            <a:t>Metadata</a:t>
          </a:r>
          <a:endParaRPr lang="et-EE" sz="1800" b="0" spc="-100" baseline="0" dirty="0"/>
        </a:p>
      </dgm:t>
    </dgm:pt>
    <dgm:pt modelId="{315F8DE3-1722-4148-901B-5E00442D23AA}" type="parTrans" cxnId="{5B996F5C-BBC5-4665-852A-0297059462DE}">
      <dgm:prSet/>
      <dgm:spPr/>
      <dgm:t>
        <a:bodyPr/>
        <a:lstStyle/>
        <a:p>
          <a:endParaRPr lang="et-EE" sz="1800" b="0"/>
        </a:p>
      </dgm:t>
    </dgm:pt>
    <dgm:pt modelId="{5D6CA05C-16B1-46D5-9DE6-A0E23808D49A}" type="sibTrans" cxnId="{5B996F5C-BBC5-4665-852A-0297059462DE}">
      <dgm:prSet/>
      <dgm:spPr/>
      <dgm:t>
        <a:bodyPr/>
        <a:lstStyle/>
        <a:p>
          <a:endParaRPr lang="et-EE" sz="1800" b="0"/>
        </a:p>
      </dgm:t>
    </dgm:pt>
    <dgm:pt modelId="{895A8D32-831A-48E5-A780-F59C0EAE67A3}">
      <dgm:prSet phldrT="[Text]" custT="1"/>
      <dgm:spPr/>
      <dgm:t>
        <a:bodyPr/>
        <a:lstStyle/>
        <a:p>
          <a:r>
            <a:rPr lang="et-EE" sz="1800" b="0" dirty="0" err="1" smtClean="0"/>
            <a:t>Life</a:t>
          </a:r>
          <a:r>
            <a:rPr lang="et-EE" sz="1800" b="0" dirty="0" smtClean="0"/>
            <a:t>- </a:t>
          </a:r>
          <a:r>
            <a:rPr lang="et-EE" sz="1800" b="0" dirty="0" err="1" smtClean="0"/>
            <a:t>cycle</a:t>
          </a:r>
          <a:r>
            <a:rPr lang="et-EE" sz="1800" b="0" dirty="0" smtClean="0"/>
            <a:t> manage-</a:t>
          </a:r>
          <a:r>
            <a:rPr lang="et-EE" sz="1800" b="0" dirty="0" err="1" smtClean="0"/>
            <a:t>ment</a:t>
          </a:r>
          <a:endParaRPr lang="et-EE" sz="1800" b="0" dirty="0"/>
        </a:p>
      </dgm:t>
    </dgm:pt>
    <dgm:pt modelId="{E3476489-C58F-4C85-905A-64E42BDE0E58}" type="parTrans" cxnId="{7746317F-F082-4455-84D3-CBE2C8D9183C}">
      <dgm:prSet/>
      <dgm:spPr/>
      <dgm:t>
        <a:bodyPr/>
        <a:lstStyle/>
        <a:p>
          <a:endParaRPr lang="et-EE" sz="1800" b="0"/>
        </a:p>
      </dgm:t>
    </dgm:pt>
    <dgm:pt modelId="{CA519215-9600-4731-956D-2D2B51888F2E}" type="sibTrans" cxnId="{7746317F-F082-4455-84D3-CBE2C8D9183C}">
      <dgm:prSet/>
      <dgm:spPr/>
      <dgm:t>
        <a:bodyPr/>
        <a:lstStyle/>
        <a:p>
          <a:endParaRPr lang="et-EE" sz="1800" b="0"/>
        </a:p>
      </dgm:t>
    </dgm:pt>
    <dgm:pt modelId="{D41278A6-BD78-4FB7-9C49-A370AA3AD64A}">
      <dgm:prSet/>
      <dgm:spPr/>
      <dgm:t>
        <a:bodyPr/>
        <a:lstStyle/>
        <a:p>
          <a:endParaRPr lang="et-EE" sz="1800" b="0"/>
        </a:p>
      </dgm:t>
    </dgm:pt>
    <dgm:pt modelId="{F6BD0F20-3704-4A4F-9146-26873ADFE390}" type="parTrans" cxnId="{E6D02FB2-DEA7-41DB-8A7A-0AB92A7F584F}">
      <dgm:prSet/>
      <dgm:spPr/>
      <dgm:t>
        <a:bodyPr/>
        <a:lstStyle/>
        <a:p>
          <a:endParaRPr lang="et-EE" sz="1800" b="0"/>
        </a:p>
      </dgm:t>
    </dgm:pt>
    <dgm:pt modelId="{FC184C29-2D73-486F-BEC1-1CAE568FD225}" type="sibTrans" cxnId="{E6D02FB2-DEA7-41DB-8A7A-0AB92A7F584F}">
      <dgm:prSet/>
      <dgm:spPr/>
      <dgm:t>
        <a:bodyPr/>
        <a:lstStyle/>
        <a:p>
          <a:endParaRPr lang="et-EE" sz="1800" b="0"/>
        </a:p>
      </dgm:t>
    </dgm:pt>
    <dgm:pt modelId="{C34F9ED8-66DB-42CC-9609-AF44141A2A0C}">
      <dgm:prSet/>
      <dgm:spPr/>
      <dgm:t>
        <a:bodyPr/>
        <a:lstStyle/>
        <a:p>
          <a:endParaRPr lang="et-EE" sz="1800" b="0" dirty="0"/>
        </a:p>
      </dgm:t>
    </dgm:pt>
    <dgm:pt modelId="{2356596B-D9C2-46F4-BC5C-9F8665FBD5C0}" type="parTrans" cxnId="{4DC5C363-2E54-448B-9CA0-05C53029391B}">
      <dgm:prSet/>
      <dgm:spPr/>
      <dgm:t>
        <a:bodyPr/>
        <a:lstStyle/>
        <a:p>
          <a:endParaRPr lang="et-EE" sz="1800" b="0"/>
        </a:p>
      </dgm:t>
    </dgm:pt>
    <dgm:pt modelId="{97B7A44A-B4B8-4B15-A8FD-C25CB9FFE935}" type="sibTrans" cxnId="{4DC5C363-2E54-448B-9CA0-05C53029391B}">
      <dgm:prSet/>
      <dgm:spPr/>
      <dgm:t>
        <a:bodyPr/>
        <a:lstStyle/>
        <a:p>
          <a:endParaRPr lang="et-EE" sz="1800" b="0"/>
        </a:p>
      </dgm:t>
    </dgm:pt>
    <dgm:pt modelId="{57CB15C9-E7F3-4CBF-940D-E4F117358AB6}">
      <dgm:prSet phldrT="[Text]" custT="1"/>
      <dgm:spPr/>
      <dgm:t>
        <a:bodyPr/>
        <a:lstStyle/>
        <a:p>
          <a:r>
            <a:rPr lang="et-EE" sz="1800" b="0" dirty="0" err="1" smtClean="0"/>
            <a:t>Data</a:t>
          </a:r>
          <a:r>
            <a:rPr lang="et-EE" sz="1800" b="0" dirty="0" smtClean="0"/>
            <a:t> </a:t>
          </a:r>
          <a:r>
            <a:rPr lang="et-EE" sz="1800" b="0" dirty="0" err="1" smtClean="0"/>
            <a:t>quality</a:t>
          </a:r>
          <a:endParaRPr lang="et-EE" sz="1800" b="0" dirty="0"/>
        </a:p>
      </dgm:t>
    </dgm:pt>
    <dgm:pt modelId="{7411AEB2-71D9-47CB-8C2D-70ECC52DCEB1}" type="parTrans" cxnId="{00B5596D-3842-4022-8251-6D0609C47D25}">
      <dgm:prSet/>
      <dgm:spPr/>
      <dgm:t>
        <a:bodyPr/>
        <a:lstStyle/>
        <a:p>
          <a:endParaRPr lang="et-EE" sz="1800" b="0"/>
        </a:p>
      </dgm:t>
    </dgm:pt>
    <dgm:pt modelId="{D59691C0-66AB-40A0-AF37-A9CFB835F24F}" type="sibTrans" cxnId="{00B5596D-3842-4022-8251-6D0609C47D25}">
      <dgm:prSet/>
      <dgm:spPr/>
      <dgm:t>
        <a:bodyPr/>
        <a:lstStyle/>
        <a:p>
          <a:endParaRPr lang="et-EE" sz="1800" b="0"/>
        </a:p>
      </dgm:t>
    </dgm:pt>
    <dgm:pt modelId="{1FB656A2-C7FA-4AA7-9076-DBE7F2F500E5}">
      <dgm:prSet phldrT="[Text]" custT="1"/>
      <dgm:spPr/>
      <dgm:t>
        <a:bodyPr/>
        <a:lstStyle/>
        <a:p>
          <a:r>
            <a:rPr lang="et-EE" sz="1800" b="0" spc="-100" baseline="0" dirty="0" err="1" smtClean="0"/>
            <a:t>Data</a:t>
          </a:r>
          <a:r>
            <a:rPr lang="et-EE" sz="1800" b="0" spc="-100" baseline="0" dirty="0" smtClean="0"/>
            <a:t> </a:t>
          </a:r>
          <a:r>
            <a:rPr lang="et-EE" sz="1800" b="0" spc="-100" baseline="0" dirty="0" err="1" smtClean="0"/>
            <a:t>architec-ture</a:t>
          </a:r>
          <a:endParaRPr lang="et-EE" sz="1800" b="0" dirty="0"/>
        </a:p>
      </dgm:t>
    </dgm:pt>
    <dgm:pt modelId="{D9C49D1F-D192-454D-A90A-799D281375E2}" type="parTrans" cxnId="{81D62BE4-AF29-4E69-A23E-C1662229520A}">
      <dgm:prSet/>
      <dgm:spPr/>
      <dgm:t>
        <a:bodyPr/>
        <a:lstStyle/>
        <a:p>
          <a:endParaRPr lang="et-EE" sz="1800" b="0"/>
        </a:p>
      </dgm:t>
    </dgm:pt>
    <dgm:pt modelId="{DE76D0FE-BE48-41D5-9BEC-5C98C143ED0A}" type="sibTrans" cxnId="{81D62BE4-AF29-4E69-A23E-C1662229520A}">
      <dgm:prSet/>
      <dgm:spPr/>
      <dgm:t>
        <a:bodyPr/>
        <a:lstStyle/>
        <a:p>
          <a:endParaRPr lang="et-EE" sz="1800" b="0"/>
        </a:p>
      </dgm:t>
    </dgm:pt>
    <dgm:pt modelId="{4702B441-DEE4-4394-B114-33E6F25199E5}">
      <dgm:prSet phldrT="[Text]" custT="1"/>
      <dgm:spPr/>
      <dgm:t>
        <a:bodyPr/>
        <a:lstStyle/>
        <a:p>
          <a:r>
            <a:rPr lang="et-EE" sz="1800" b="0" spc="-100" baseline="0" dirty="0" err="1" smtClean="0"/>
            <a:t>Dissemi-nation</a:t>
          </a:r>
          <a:endParaRPr lang="et-EE" sz="1800" b="0" spc="-100" baseline="0" dirty="0"/>
        </a:p>
      </dgm:t>
    </dgm:pt>
    <dgm:pt modelId="{71CA4E1D-65E2-463B-A725-E5140E5831F1}" type="parTrans" cxnId="{A96B1503-8430-46AB-83D7-1EF913AE6F73}">
      <dgm:prSet/>
      <dgm:spPr/>
      <dgm:t>
        <a:bodyPr/>
        <a:lstStyle/>
        <a:p>
          <a:endParaRPr lang="et-EE" sz="1800" b="0"/>
        </a:p>
      </dgm:t>
    </dgm:pt>
    <dgm:pt modelId="{11333F11-A618-46C8-AF25-420AAB624179}" type="sibTrans" cxnId="{A96B1503-8430-46AB-83D7-1EF913AE6F73}">
      <dgm:prSet/>
      <dgm:spPr/>
      <dgm:t>
        <a:bodyPr/>
        <a:lstStyle/>
        <a:p>
          <a:endParaRPr lang="et-EE" sz="1800" b="0"/>
        </a:p>
      </dgm:t>
    </dgm:pt>
    <dgm:pt modelId="{2BCF7323-010E-48A2-AA1A-29DD37C3E09F}" type="pres">
      <dgm:prSet presAssocID="{B7BE234D-7B41-4B59-BEE7-B2ADC31F2C04}" presName="Name0" presStyleCnt="0">
        <dgm:presLayoutVars>
          <dgm:chMax val="1"/>
          <dgm:dir/>
          <dgm:animLvl val="ctr"/>
          <dgm:resizeHandles val="exact"/>
        </dgm:presLayoutVars>
      </dgm:prSet>
      <dgm:spPr/>
      <dgm:t>
        <a:bodyPr/>
        <a:lstStyle/>
        <a:p>
          <a:endParaRPr lang="et-EE"/>
        </a:p>
      </dgm:t>
    </dgm:pt>
    <dgm:pt modelId="{90495680-A973-4AFE-9B95-12FE2F426967}" type="pres">
      <dgm:prSet presAssocID="{48108ABC-AB90-40F8-8EB6-EED73C65C278}" presName="centerShape" presStyleLbl="node0" presStyleIdx="0" presStyleCnt="1" custScaleX="124631" custScaleY="125229"/>
      <dgm:spPr/>
      <dgm:t>
        <a:bodyPr/>
        <a:lstStyle/>
        <a:p>
          <a:endParaRPr lang="et-EE"/>
        </a:p>
      </dgm:t>
    </dgm:pt>
    <dgm:pt modelId="{73B74A3B-2C72-4F1F-8693-E18BD8C1FF08}" type="pres">
      <dgm:prSet presAssocID="{B621275E-9E41-4E22-AAB7-F521D05801D9}" presName="node" presStyleLbl="node1" presStyleIdx="0" presStyleCnt="5" custScaleX="114752" custScaleY="114752">
        <dgm:presLayoutVars>
          <dgm:bulletEnabled val="1"/>
        </dgm:presLayoutVars>
      </dgm:prSet>
      <dgm:spPr/>
      <dgm:t>
        <a:bodyPr/>
        <a:lstStyle/>
        <a:p>
          <a:endParaRPr lang="et-EE"/>
        </a:p>
      </dgm:t>
    </dgm:pt>
    <dgm:pt modelId="{3D417C9F-D369-4F09-A53A-7AC02F26DA40}" type="pres">
      <dgm:prSet presAssocID="{B621275E-9E41-4E22-AAB7-F521D05801D9}" presName="dummy" presStyleCnt="0"/>
      <dgm:spPr/>
    </dgm:pt>
    <dgm:pt modelId="{FD70C3C6-44CA-41A8-BE47-6166FD0ACCE5}" type="pres">
      <dgm:prSet presAssocID="{5D6CA05C-16B1-46D5-9DE6-A0E23808D49A}" presName="sibTrans" presStyleLbl="sibTrans2D1" presStyleIdx="0" presStyleCnt="5"/>
      <dgm:spPr/>
      <dgm:t>
        <a:bodyPr/>
        <a:lstStyle/>
        <a:p>
          <a:endParaRPr lang="et-EE"/>
        </a:p>
      </dgm:t>
    </dgm:pt>
    <dgm:pt modelId="{277B8E34-7FA0-4B4A-AD80-9BA628350295}" type="pres">
      <dgm:prSet presAssocID="{4702B441-DEE4-4394-B114-33E6F25199E5}" presName="node" presStyleLbl="node1" presStyleIdx="1" presStyleCnt="5">
        <dgm:presLayoutVars>
          <dgm:bulletEnabled val="1"/>
        </dgm:presLayoutVars>
      </dgm:prSet>
      <dgm:spPr/>
      <dgm:t>
        <a:bodyPr/>
        <a:lstStyle/>
        <a:p>
          <a:endParaRPr lang="et-EE"/>
        </a:p>
      </dgm:t>
    </dgm:pt>
    <dgm:pt modelId="{6A52DF00-3A06-4760-BE35-4CD519C2532D}" type="pres">
      <dgm:prSet presAssocID="{4702B441-DEE4-4394-B114-33E6F25199E5}" presName="dummy" presStyleCnt="0"/>
      <dgm:spPr/>
    </dgm:pt>
    <dgm:pt modelId="{7654F8E1-0C0D-4AF5-BB2B-CAAE11B77D76}" type="pres">
      <dgm:prSet presAssocID="{11333F11-A618-46C8-AF25-420AAB624179}" presName="sibTrans" presStyleLbl="sibTrans2D1" presStyleIdx="1" presStyleCnt="5"/>
      <dgm:spPr/>
      <dgm:t>
        <a:bodyPr/>
        <a:lstStyle/>
        <a:p>
          <a:endParaRPr lang="et-EE"/>
        </a:p>
      </dgm:t>
    </dgm:pt>
    <dgm:pt modelId="{C7B5BBEA-B50B-4E5C-8AF7-E200840D4DE1}" type="pres">
      <dgm:prSet presAssocID="{895A8D32-831A-48E5-A780-F59C0EAE67A3}" presName="node" presStyleLbl="node1" presStyleIdx="2" presStyleCnt="5" custScaleX="113710" custScaleY="113710">
        <dgm:presLayoutVars>
          <dgm:bulletEnabled val="1"/>
        </dgm:presLayoutVars>
      </dgm:prSet>
      <dgm:spPr/>
      <dgm:t>
        <a:bodyPr/>
        <a:lstStyle/>
        <a:p>
          <a:endParaRPr lang="et-EE"/>
        </a:p>
      </dgm:t>
    </dgm:pt>
    <dgm:pt modelId="{9AE3CB86-0559-4909-8AE5-6FBAC576C48E}" type="pres">
      <dgm:prSet presAssocID="{895A8D32-831A-48E5-A780-F59C0EAE67A3}" presName="dummy" presStyleCnt="0"/>
      <dgm:spPr/>
    </dgm:pt>
    <dgm:pt modelId="{05852873-720B-411A-BC0E-C568076E8D55}" type="pres">
      <dgm:prSet presAssocID="{CA519215-9600-4731-956D-2D2B51888F2E}" presName="sibTrans" presStyleLbl="sibTrans2D1" presStyleIdx="2" presStyleCnt="5"/>
      <dgm:spPr/>
      <dgm:t>
        <a:bodyPr/>
        <a:lstStyle/>
        <a:p>
          <a:endParaRPr lang="et-EE"/>
        </a:p>
      </dgm:t>
    </dgm:pt>
    <dgm:pt modelId="{02D82314-D91D-4C8C-8315-2BBEF7406005}" type="pres">
      <dgm:prSet presAssocID="{57CB15C9-E7F3-4CBF-940D-E4F117358AB6}" presName="node" presStyleLbl="node1" presStyleIdx="3" presStyleCnt="5">
        <dgm:presLayoutVars>
          <dgm:bulletEnabled val="1"/>
        </dgm:presLayoutVars>
      </dgm:prSet>
      <dgm:spPr/>
      <dgm:t>
        <a:bodyPr/>
        <a:lstStyle/>
        <a:p>
          <a:endParaRPr lang="et-EE"/>
        </a:p>
      </dgm:t>
    </dgm:pt>
    <dgm:pt modelId="{27A237F5-74A6-41D7-ADDF-AD8C6F18CB74}" type="pres">
      <dgm:prSet presAssocID="{57CB15C9-E7F3-4CBF-940D-E4F117358AB6}" presName="dummy" presStyleCnt="0"/>
      <dgm:spPr/>
    </dgm:pt>
    <dgm:pt modelId="{D4ECCFE3-DE5B-4C0D-9D95-74BDC1092D96}" type="pres">
      <dgm:prSet presAssocID="{D59691C0-66AB-40A0-AF37-A9CFB835F24F}" presName="sibTrans" presStyleLbl="sibTrans2D1" presStyleIdx="3" presStyleCnt="5"/>
      <dgm:spPr/>
      <dgm:t>
        <a:bodyPr/>
        <a:lstStyle/>
        <a:p>
          <a:endParaRPr lang="et-EE"/>
        </a:p>
      </dgm:t>
    </dgm:pt>
    <dgm:pt modelId="{C9BC5D5C-FCD0-4F8D-8B78-D0B07331FB3B}" type="pres">
      <dgm:prSet presAssocID="{1FB656A2-C7FA-4AA7-9076-DBE7F2F500E5}" presName="node" presStyleLbl="node1" presStyleIdx="4" presStyleCnt="5">
        <dgm:presLayoutVars>
          <dgm:bulletEnabled val="1"/>
        </dgm:presLayoutVars>
      </dgm:prSet>
      <dgm:spPr/>
      <dgm:t>
        <a:bodyPr/>
        <a:lstStyle/>
        <a:p>
          <a:endParaRPr lang="et-EE"/>
        </a:p>
      </dgm:t>
    </dgm:pt>
    <dgm:pt modelId="{9B70448C-07DE-4004-BE43-BBF3C154AFB2}" type="pres">
      <dgm:prSet presAssocID="{1FB656A2-C7FA-4AA7-9076-DBE7F2F500E5}" presName="dummy" presStyleCnt="0"/>
      <dgm:spPr/>
    </dgm:pt>
    <dgm:pt modelId="{7A966EF7-BD1E-4784-8EC6-3458776E4450}" type="pres">
      <dgm:prSet presAssocID="{DE76D0FE-BE48-41D5-9BEC-5C98C143ED0A}" presName="sibTrans" presStyleLbl="sibTrans2D1" presStyleIdx="4" presStyleCnt="5"/>
      <dgm:spPr/>
      <dgm:t>
        <a:bodyPr/>
        <a:lstStyle/>
        <a:p>
          <a:endParaRPr lang="et-EE"/>
        </a:p>
      </dgm:t>
    </dgm:pt>
  </dgm:ptLst>
  <dgm:cxnLst>
    <dgm:cxn modelId="{A9C80AB9-2920-4217-91DF-E8495A2031B2}" type="presOf" srcId="{B7BE234D-7B41-4B59-BEE7-B2ADC31F2C04}" destId="{2BCF7323-010E-48A2-AA1A-29DD37C3E09F}" srcOrd="0" destOrd="0" presId="urn:microsoft.com/office/officeart/2005/8/layout/radial6"/>
    <dgm:cxn modelId="{7746317F-F082-4455-84D3-CBE2C8D9183C}" srcId="{48108ABC-AB90-40F8-8EB6-EED73C65C278}" destId="{895A8D32-831A-48E5-A780-F59C0EAE67A3}" srcOrd="2" destOrd="0" parTransId="{E3476489-C58F-4C85-905A-64E42BDE0E58}" sibTransId="{CA519215-9600-4731-956D-2D2B51888F2E}"/>
    <dgm:cxn modelId="{5FC88360-E2B3-499F-8A14-EBCF0C1E65ED}" type="presOf" srcId="{B621275E-9E41-4E22-AAB7-F521D05801D9}" destId="{73B74A3B-2C72-4F1F-8693-E18BD8C1FF08}" srcOrd="0" destOrd="0" presId="urn:microsoft.com/office/officeart/2005/8/layout/radial6"/>
    <dgm:cxn modelId="{AC5917AA-D1D0-432C-91BC-E7DED930DBEF}" type="presOf" srcId="{895A8D32-831A-48E5-A780-F59C0EAE67A3}" destId="{C7B5BBEA-B50B-4E5C-8AF7-E200840D4DE1}" srcOrd="0" destOrd="0" presId="urn:microsoft.com/office/officeart/2005/8/layout/radial6"/>
    <dgm:cxn modelId="{81D62BE4-AF29-4E69-A23E-C1662229520A}" srcId="{48108ABC-AB90-40F8-8EB6-EED73C65C278}" destId="{1FB656A2-C7FA-4AA7-9076-DBE7F2F500E5}" srcOrd="4" destOrd="0" parTransId="{D9C49D1F-D192-454D-A90A-799D281375E2}" sibTransId="{DE76D0FE-BE48-41D5-9BEC-5C98C143ED0A}"/>
    <dgm:cxn modelId="{00B5596D-3842-4022-8251-6D0609C47D25}" srcId="{48108ABC-AB90-40F8-8EB6-EED73C65C278}" destId="{57CB15C9-E7F3-4CBF-940D-E4F117358AB6}" srcOrd="3" destOrd="0" parTransId="{7411AEB2-71D9-47CB-8C2D-70ECC52DCEB1}" sibTransId="{D59691C0-66AB-40A0-AF37-A9CFB835F24F}"/>
    <dgm:cxn modelId="{4DC5C363-2E54-448B-9CA0-05C53029391B}" srcId="{B7BE234D-7B41-4B59-BEE7-B2ADC31F2C04}" destId="{C34F9ED8-66DB-42CC-9609-AF44141A2A0C}" srcOrd="2" destOrd="0" parTransId="{2356596B-D9C2-46F4-BC5C-9F8665FBD5C0}" sibTransId="{97B7A44A-B4B8-4B15-A8FD-C25CB9FFE935}"/>
    <dgm:cxn modelId="{5B996F5C-BBC5-4665-852A-0297059462DE}" srcId="{48108ABC-AB90-40F8-8EB6-EED73C65C278}" destId="{B621275E-9E41-4E22-AAB7-F521D05801D9}" srcOrd="0" destOrd="0" parTransId="{315F8DE3-1722-4148-901B-5E00442D23AA}" sibTransId="{5D6CA05C-16B1-46D5-9DE6-A0E23808D49A}"/>
    <dgm:cxn modelId="{B8E2E431-ED91-4273-907E-8BEB8053DB45}" type="presOf" srcId="{5D6CA05C-16B1-46D5-9DE6-A0E23808D49A}" destId="{FD70C3C6-44CA-41A8-BE47-6166FD0ACCE5}" srcOrd="0" destOrd="0" presId="urn:microsoft.com/office/officeart/2005/8/layout/radial6"/>
    <dgm:cxn modelId="{563A5177-F681-45EA-AEC5-CB5B94019D23}" type="presOf" srcId="{57CB15C9-E7F3-4CBF-940D-E4F117358AB6}" destId="{02D82314-D91D-4C8C-8315-2BBEF7406005}" srcOrd="0" destOrd="0" presId="urn:microsoft.com/office/officeart/2005/8/layout/radial6"/>
    <dgm:cxn modelId="{6294F006-0330-4D43-A4F4-5793AF534DFC}" type="presOf" srcId="{4702B441-DEE4-4394-B114-33E6F25199E5}" destId="{277B8E34-7FA0-4B4A-AD80-9BA628350295}" srcOrd="0" destOrd="0" presId="urn:microsoft.com/office/officeart/2005/8/layout/radial6"/>
    <dgm:cxn modelId="{E6D02FB2-DEA7-41DB-8A7A-0AB92A7F584F}" srcId="{B7BE234D-7B41-4B59-BEE7-B2ADC31F2C04}" destId="{D41278A6-BD78-4FB7-9C49-A370AA3AD64A}" srcOrd="1" destOrd="0" parTransId="{F6BD0F20-3704-4A4F-9146-26873ADFE390}" sibTransId="{FC184C29-2D73-486F-BEC1-1CAE568FD225}"/>
    <dgm:cxn modelId="{69D58DA6-16BD-4988-AC9E-55E4603D6798}" type="presOf" srcId="{CA519215-9600-4731-956D-2D2B51888F2E}" destId="{05852873-720B-411A-BC0E-C568076E8D55}" srcOrd="0" destOrd="0" presId="urn:microsoft.com/office/officeart/2005/8/layout/radial6"/>
    <dgm:cxn modelId="{A96B1503-8430-46AB-83D7-1EF913AE6F73}" srcId="{48108ABC-AB90-40F8-8EB6-EED73C65C278}" destId="{4702B441-DEE4-4394-B114-33E6F25199E5}" srcOrd="1" destOrd="0" parTransId="{71CA4E1D-65E2-463B-A725-E5140E5831F1}" sibTransId="{11333F11-A618-46C8-AF25-420AAB624179}"/>
    <dgm:cxn modelId="{18D2A7E8-53E1-4011-AED6-8459920B1E3A}" type="presOf" srcId="{DE76D0FE-BE48-41D5-9BEC-5C98C143ED0A}" destId="{7A966EF7-BD1E-4784-8EC6-3458776E4450}" srcOrd="0" destOrd="0" presId="urn:microsoft.com/office/officeart/2005/8/layout/radial6"/>
    <dgm:cxn modelId="{B7F4BAFB-E475-45BC-A2B2-4693A99CB0A3}" type="presOf" srcId="{1FB656A2-C7FA-4AA7-9076-DBE7F2F500E5}" destId="{C9BC5D5C-FCD0-4F8D-8B78-D0B07331FB3B}" srcOrd="0" destOrd="0" presId="urn:microsoft.com/office/officeart/2005/8/layout/radial6"/>
    <dgm:cxn modelId="{1B771577-5E54-4D69-8A80-32A3139C4DE8}" type="presOf" srcId="{D59691C0-66AB-40A0-AF37-A9CFB835F24F}" destId="{D4ECCFE3-DE5B-4C0D-9D95-74BDC1092D96}" srcOrd="0" destOrd="0" presId="urn:microsoft.com/office/officeart/2005/8/layout/radial6"/>
    <dgm:cxn modelId="{98956325-9171-4E86-9267-E248E4617367}" type="presOf" srcId="{11333F11-A618-46C8-AF25-420AAB624179}" destId="{7654F8E1-0C0D-4AF5-BB2B-CAAE11B77D76}" srcOrd="0" destOrd="0" presId="urn:microsoft.com/office/officeart/2005/8/layout/radial6"/>
    <dgm:cxn modelId="{2CAF4B61-B5DD-4073-A52F-C6D20391C883}" type="presOf" srcId="{48108ABC-AB90-40F8-8EB6-EED73C65C278}" destId="{90495680-A973-4AFE-9B95-12FE2F426967}" srcOrd="0" destOrd="0" presId="urn:microsoft.com/office/officeart/2005/8/layout/radial6"/>
    <dgm:cxn modelId="{07680247-14F3-48C3-B9E9-B67926538089}" srcId="{B7BE234D-7B41-4B59-BEE7-B2ADC31F2C04}" destId="{48108ABC-AB90-40F8-8EB6-EED73C65C278}" srcOrd="0" destOrd="0" parTransId="{2A97E0BB-BA93-4556-B048-3AFD7E19D059}" sibTransId="{17411421-7700-40D4-8E7F-0C80185F1F51}"/>
    <dgm:cxn modelId="{851627F3-35F8-4022-BEDA-31FECCFA2BB9}" type="presParOf" srcId="{2BCF7323-010E-48A2-AA1A-29DD37C3E09F}" destId="{90495680-A973-4AFE-9B95-12FE2F426967}" srcOrd="0" destOrd="0" presId="urn:microsoft.com/office/officeart/2005/8/layout/radial6"/>
    <dgm:cxn modelId="{3F803BC1-49B9-434D-8299-107F870F5E54}" type="presParOf" srcId="{2BCF7323-010E-48A2-AA1A-29DD37C3E09F}" destId="{73B74A3B-2C72-4F1F-8693-E18BD8C1FF08}" srcOrd="1" destOrd="0" presId="urn:microsoft.com/office/officeart/2005/8/layout/radial6"/>
    <dgm:cxn modelId="{28C695DC-557F-4725-B028-FAF3CA3E1DB3}" type="presParOf" srcId="{2BCF7323-010E-48A2-AA1A-29DD37C3E09F}" destId="{3D417C9F-D369-4F09-A53A-7AC02F26DA40}" srcOrd="2" destOrd="0" presId="urn:microsoft.com/office/officeart/2005/8/layout/radial6"/>
    <dgm:cxn modelId="{D680BD4F-495F-4BDB-A7F3-A7983FA53552}" type="presParOf" srcId="{2BCF7323-010E-48A2-AA1A-29DD37C3E09F}" destId="{FD70C3C6-44CA-41A8-BE47-6166FD0ACCE5}" srcOrd="3" destOrd="0" presId="urn:microsoft.com/office/officeart/2005/8/layout/radial6"/>
    <dgm:cxn modelId="{092D5DD8-E0BC-432C-BEF0-A3D0F8BE4F28}" type="presParOf" srcId="{2BCF7323-010E-48A2-AA1A-29DD37C3E09F}" destId="{277B8E34-7FA0-4B4A-AD80-9BA628350295}" srcOrd="4" destOrd="0" presId="urn:microsoft.com/office/officeart/2005/8/layout/radial6"/>
    <dgm:cxn modelId="{FA0948AD-AE35-4118-99EC-C280EF7DA80F}" type="presParOf" srcId="{2BCF7323-010E-48A2-AA1A-29DD37C3E09F}" destId="{6A52DF00-3A06-4760-BE35-4CD519C2532D}" srcOrd="5" destOrd="0" presId="urn:microsoft.com/office/officeart/2005/8/layout/radial6"/>
    <dgm:cxn modelId="{F23BF3A3-5BAD-4090-8992-FB2384390F19}" type="presParOf" srcId="{2BCF7323-010E-48A2-AA1A-29DD37C3E09F}" destId="{7654F8E1-0C0D-4AF5-BB2B-CAAE11B77D76}" srcOrd="6" destOrd="0" presId="urn:microsoft.com/office/officeart/2005/8/layout/radial6"/>
    <dgm:cxn modelId="{1385D2A2-344D-4E18-8A4E-2EC04FE9BFE7}" type="presParOf" srcId="{2BCF7323-010E-48A2-AA1A-29DD37C3E09F}" destId="{C7B5BBEA-B50B-4E5C-8AF7-E200840D4DE1}" srcOrd="7" destOrd="0" presId="urn:microsoft.com/office/officeart/2005/8/layout/radial6"/>
    <dgm:cxn modelId="{5A248CC0-91E4-4552-94D8-2B6430EC915C}" type="presParOf" srcId="{2BCF7323-010E-48A2-AA1A-29DD37C3E09F}" destId="{9AE3CB86-0559-4909-8AE5-6FBAC576C48E}" srcOrd="8" destOrd="0" presId="urn:microsoft.com/office/officeart/2005/8/layout/radial6"/>
    <dgm:cxn modelId="{A93C94DF-6AFF-428E-898E-1C1E55F160E6}" type="presParOf" srcId="{2BCF7323-010E-48A2-AA1A-29DD37C3E09F}" destId="{05852873-720B-411A-BC0E-C568076E8D55}" srcOrd="9" destOrd="0" presId="urn:microsoft.com/office/officeart/2005/8/layout/radial6"/>
    <dgm:cxn modelId="{94017509-3AB9-42EF-AD2F-3AC923BE6BD1}" type="presParOf" srcId="{2BCF7323-010E-48A2-AA1A-29DD37C3E09F}" destId="{02D82314-D91D-4C8C-8315-2BBEF7406005}" srcOrd="10" destOrd="0" presId="urn:microsoft.com/office/officeart/2005/8/layout/radial6"/>
    <dgm:cxn modelId="{35D131A1-97BD-4690-A9B2-923612B7D45C}" type="presParOf" srcId="{2BCF7323-010E-48A2-AA1A-29DD37C3E09F}" destId="{27A237F5-74A6-41D7-ADDF-AD8C6F18CB74}" srcOrd="11" destOrd="0" presId="urn:microsoft.com/office/officeart/2005/8/layout/radial6"/>
    <dgm:cxn modelId="{B5A34BFB-9B50-4BFE-8842-DFA4F94C11FD}" type="presParOf" srcId="{2BCF7323-010E-48A2-AA1A-29DD37C3E09F}" destId="{D4ECCFE3-DE5B-4C0D-9D95-74BDC1092D96}" srcOrd="12" destOrd="0" presId="urn:microsoft.com/office/officeart/2005/8/layout/radial6"/>
    <dgm:cxn modelId="{2B80D792-600C-4531-9890-797D9238070D}" type="presParOf" srcId="{2BCF7323-010E-48A2-AA1A-29DD37C3E09F}" destId="{C9BC5D5C-FCD0-4F8D-8B78-D0B07331FB3B}" srcOrd="13" destOrd="0" presId="urn:microsoft.com/office/officeart/2005/8/layout/radial6"/>
    <dgm:cxn modelId="{2B31D994-253F-4A23-A7CD-4E15EC89E88C}" type="presParOf" srcId="{2BCF7323-010E-48A2-AA1A-29DD37C3E09F}" destId="{9B70448C-07DE-4004-BE43-BBF3C154AFB2}" srcOrd="14" destOrd="0" presId="urn:microsoft.com/office/officeart/2005/8/layout/radial6"/>
    <dgm:cxn modelId="{0594A664-929B-4EA8-9244-EEE2657C3A5E}" type="presParOf" srcId="{2BCF7323-010E-48A2-AA1A-29DD37C3E09F}" destId="{7A966EF7-BD1E-4784-8EC6-3458776E445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AD9C7E-FC72-4AEC-863C-48D0EC5D8690}" type="doc">
      <dgm:prSet loTypeId="urn:microsoft.com/office/officeart/2009/3/layout/SubStepProcess" loCatId="process" qsTypeId="urn:microsoft.com/office/officeart/2005/8/quickstyle/simple1" qsCatId="simple" csTypeId="urn:microsoft.com/office/officeart/2005/8/colors/accent0_1" csCatId="mainScheme" phldr="1"/>
      <dgm:spPr/>
      <dgm:t>
        <a:bodyPr/>
        <a:lstStyle/>
        <a:p>
          <a:endParaRPr lang="et-EE"/>
        </a:p>
      </dgm:t>
    </dgm:pt>
    <dgm:pt modelId="{5057DADB-7DE7-4D06-A9AC-03695C755CE1}">
      <dgm:prSet phldrT="[Text]" custT="1"/>
      <dgm:spPr/>
      <dgm:t>
        <a:bodyPr/>
        <a:lstStyle/>
        <a:p>
          <a:r>
            <a:rPr lang="et-EE" sz="1800" b="0" dirty="0" err="1" smtClean="0">
              <a:latin typeface="+mn-lt"/>
              <a:cs typeface="Arial" panose="020B0604020202020204" pitchFamily="34" charset="0"/>
            </a:rPr>
            <a:t>Critical</a:t>
          </a:r>
          <a:r>
            <a:rPr lang="et-EE" sz="1800" b="0" dirty="0" smtClean="0">
              <a:latin typeface="+mn-lt"/>
              <a:cs typeface="Arial" panose="020B0604020202020204" pitchFamily="34" charset="0"/>
            </a:rPr>
            <a:t> </a:t>
          </a:r>
        </a:p>
        <a:p>
          <a:r>
            <a:rPr lang="et-EE" sz="1800" b="0" dirty="0" err="1" smtClean="0">
              <a:latin typeface="+mn-lt"/>
              <a:cs typeface="Arial" panose="020B0604020202020204" pitchFamily="34" charset="0"/>
            </a:rPr>
            <a:t>indicators</a:t>
          </a:r>
          <a:endParaRPr lang="et-EE" sz="1800" b="0" dirty="0">
            <a:latin typeface="+mn-lt"/>
            <a:cs typeface="Arial" panose="020B0604020202020204" pitchFamily="34" charset="0"/>
          </a:endParaRPr>
        </a:p>
      </dgm:t>
    </dgm:pt>
    <dgm:pt modelId="{AA9162F2-4D8D-4851-B6AC-11510F8CA795}" type="parTrans" cxnId="{454B2E64-8384-4479-B099-465EA31FC29C}">
      <dgm:prSet/>
      <dgm:spPr/>
      <dgm:t>
        <a:bodyPr/>
        <a:lstStyle/>
        <a:p>
          <a:endParaRPr lang="et-EE" sz="1800" b="0">
            <a:latin typeface="+mn-lt"/>
            <a:cs typeface="Arial" panose="020B0604020202020204" pitchFamily="34" charset="0"/>
          </a:endParaRPr>
        </a:p>
      </dgm:t>
    </dgm:pt>
    <dgm:pt modelId="{02955773-B4BA-461E-B351-F4A75F20B8A0}" type="sibTrans" cxnId="{454B2E64-8384-4479-B099-465EA31FC29C}">
      <dgm:prSet/>
      <dgm:spPr/>
      <dgm:t>
        <a:bodyPr/>
        <a:lstStyle/>
        <a:p>
          <a:endParaRPr lang="et-EE" sz="1800" b="0">
            <a:latin typeface="+mn-lt"/>
            <a:cs typeface="Arial" panose="020B0604020202020204" pitchFamily="34" charset="0"/>
          </a:endParaRPr>
        </a:p>
      </dgm:t>
    </dgm:pt>
    <dgm:pt modelId="{F731C293-7FCF-4E6F-91AF-0BE9707D9160}">
      <dgm:prSet phldrT="[Text]" custT="1"/>
      <dgm:spPr/>
      <dgm:t>
        <a:bodyPr/>
        <a:lstStyle/>
        <a:p>
          <a:r>
            <a:rPr lang="et-EE" sz="1800" b="1" dirty="0" err="1" smtClean="0">
              <a:latin typeface="+mn-lt"/>
              <a:cs typeface="Arial" panose="020B0604020202020204" pitchFamily="34" charset="0"/>
            </a:rPr>
            <a:t>Statistics</a:t>
          </a:r>
          <a:r>
            <a:rPr lang="et-EE" sz="1800" b="1" dirty="0" smtClean="0">
              <a:latin typeface="+mn-lt"/>
              <a:cs typeface="Arial" panose="020B0604020202020204" pitchFamily="34" charset="0"/>
            </a:rPr>
            <a:t> Estonia</a:t>
          </a:r>
          <a:endParaRPr lang="et-EE" sz="1800" b="1" dirty="0">
            <a:latin typeface="+mn-lt"/>
            <a:cs typeface="Arial" panose="020B0604020202020204" pitchFamily="34" charset="0"/>
          </a:endParaRPr>
        </a:p>
      </dgm:t>
    </dgm:pt>
    <dgm:pt modelId="{8987771B-9261-442F-81C9-77EBA0EDFF49}" type="parTrans" cxnId="{54F2D800-9D92-4468-A352-3A5D5B85606A}">
      <dgm:prSet/>
      <dgm:spPr/>
      <dgm:t>
        <a:bodyPr/>
        <a:lstStyle/>
        <a:p>
          <a:endParaRPr lang="et-EE" sz="1800" b="0">
            <a:latin typeface="+mn-lt"/>
            <a:cs typeface="Arial" panose="020B0604020202020204" pitchFamily="34" charset="0"/>
          </a:endParaRPr>
        </a:p>
      </dgm:t>
    </dgm:pt>
    <dgm:pt modelId="{8B060214-3728-4C0B-9DE1-6FEA3822B8A8}" type="sibTrans" cxnId="{54F2D800-9D92-4468-A352-3A5D5B85606A}">
      <dgm:prSet/>
      <dgm:spPr/>
      <dgm:t>
        <a:bodyPr/>
        <a:lstStyle/>
        <a:p>
          <a:endParaRPr lang="et-EE" sz="1800" b="0">
            <a:latin typeface="+mn-lt"/>
            <a:cs typeface="Arial" panose="020B0604020202020204" pitchFamily="34" charset="0"/>
          </a:endParaRPr>
        </a:p>
      </dgm:t>
    </dgm:pt>
    <dgm:pt modelId="{F33414DB-8537-44B9-BCBA-010502E95035}">
      <dgm:prSet phldrT="[Text]" custT="1"/>
      <dgm:spPr/>
      <dgm:t>
        <a:bodyPr/>
        <a:lstStyle/>
        <a:p>
          <a:r>
            <a:rPr lang="et-EE" sz="1800" b="0" dirty="0" err="1" smtClean="0">
              <a:latin typeface="+mn-lt"/>
              <a:cs typeface="Arial" panose="020B0604020202020204" pitchFamily="34" charset="0"/>
            </a:rPr>
            <a:t>Ministry</a:t>
          </a:r>
          <a:r>
            <a:rPr lang="et-EE" sz="1800" b="0" dirty="0" smtClean="0">
              <a:latin typeface="+mn-lt"/>
              <a:cs typeface="Arial" panose="020B0604020202020204" pitchFamily="34" charset="0"/>
            </a:rPr>
            <a:t> </a:t>
          </a:r>
          <a:r>
            <a:rPr lang="et-EE" sz="1800" b="0" dirty="0" err="1" smtClean="0">
              <a:latin typeface="+mn-lt"/>
              <a:cs typeface="Arial" panose="020B0604020202020204" pitchFamily="34" charset="0"/>
            </a:rPr>
            <a:t>dashboards</a:t>
          </a:r>
          <a:endParaRPr lang="et-EE" sz="1800" b="0" dirty="0" smtClean="0">
            <a:latin typeface="+mn-lt"/>
            <a:cs typeface="Arial" panose="020B0604020202020204" pitchFamily="34" charset="0"/>
          </a:endParaRPr>
        </a:p>
      </dgm:t>
    </dgm:pt>
    <dgm:pt modelId="{7B3F38CF-7E4C-4A71-9B73-1AAFC8205F65}" type="parTrans" cxnId="{DAAA3EF0-55A6-4538-A2D8-4ABAFD66E859}">
      <dgm:prSet/>
      <dgm:spPr/>
      <dgm:t>
        <a:bodyPr/>
        <a:lstStyle/>
        <a:p>
          <a:endParaRPr lang="et-EE" sz="1800" b="0">
            <a:latin typeface="+mn-lt"/>
            <a:cs typeface="Arial" panose="020B0604020202020204" pitchFamily="34" charset="0"/>
          </a:endParaRPr>
        </a:p>
      </dgm:t>
    </dgm:pt>
    <dgm:pt modelId="{DB191152-16DC-41C4-B4F7-C61AC114B23F}" type="sibTrans" cxnId="{DAAA3EF0-55A6-4538-A2D8-4ABAFD66E859}">
      <dgm:prSet/>
      <dgm:spPr/>
      <dgm:t>
        <a:bodyPr/>
        <a:lstStyle/>
        <a:p>
          <a:endParaRPr lang="et-EE" sz="1800" b="0">
            <a:latin typeface="+mn-lt"/>
            <a:cs typeface="Arial" panose="020B0604020202020204" pitchFamily="34" charset="0"/>
          </a:endParaRPr>
        </a:p>
      </dgm:t>
    </dgm:pt>
    <dgm:pt modelId="{11AC2156-0B31-4CA1-8659-8F0050D3BDD4}">
      <dgm:prSet phldrT="[Text]" custT="1"/>
      <dgm:spPr/>
      <dgm:t>
        <a:bodyPr/>
        <a:lstStyle/>
        <a:p>
          <a:r>
            <a:rPr lang="et-EE" sz="1800" b="0" dirty="0" err="1" smtClean="0">
              <a:latin typeface="+mn-lt"/>
              <a:cs typeface="Arial" panose="020B0604020202020204" pitchFamily="34" charset="0"/>
            </a:rPr>
            <a:t>Government</a:t>
          </a:r>
          <a:r>
            <a:rPr lang="et-EE" sz="1800" b="0" dirty="0" smtClean="0">
              <a:latin typeface="+mn-lt"/>
              <a:cs typeface="Arial" panose="020B0604020202020204" pitchFamily="34" charset="0"/>
            </a:rPr>
            <a:t> </a:t>
          </a:r>
          <a:r>
            <a:rPr lang="et-EE" sz="1800" b="0" dirty="0" err="1" smtClean="0">
              <a:latin typeface="+mn-lt"/>
              <a:cs typeface="Arial" panose="020B0604020202020204" pitchFamily="34" charset="0"/>
            </a:rPr>
            <a:t>dashboard</a:t>
          </a:r>
          <a:endParaRPr lang="et-EE" sz="1800" b="0" dirty="0" smtClean="0">
            <a:latin typeface="+mn-lt"/>
            <a:cs typeface="Arial" panose="020B0604020202020204" pitchFamily="34" charset="0"/>
          </a:endParaRPr>
        </a:p>
      </dgm:t>
    </dgm:pt>
    <dgm:pt modelId="{2720A985-B08F-477A-BC4D-293C1DA07318}" type="parTrans" cxnId="{124A86DA-1EE0-4B80-B0DC-EA1AFC667C90}">
      <dgm:prSet/>
      <dgm:spPr/>
      <dgm:t>
        <a:bodyPr/>
        <a:lstStyle/>
        <a:p>
          <a:endParaRPr lang="et-EE" sz="1800" b="0">
            <a:latin typeface="+mn-lt"/>
            <a:cs typeface="Arial" panose="020B0604020202020204" pitchFamily="34" charset="0"/>
          </a:endParaRPr>
        </a:p>
      </dgm:t>
    </dgm:pt>
    <dgm:pt modelId="{D7E2A9A8-E5C2-4E50-B4E5-695CBFC012C9}" type="sibTrans" cxnId="{124A86DA-1EE0-4B80-B0DC-EA1AFC667C90}">
      <dgm:prSet/>
      <dgm:spPr/>
      <dgm:t>
        <a:bodyPr/>
        <a:lstStyle/>
        <a:p>
          <a:endParaRPr lang="et-EE" sz="1800" b="0">
            <a:latin typeface="+mn-lt"/>
            <a:cs typeface="Arial" panose="020B0604020202020204" pitchFamily="34" charset="0"/>
          </a:endParaRPr>
        </a:p>
      </dgm:t>
    </dgm:pt>
    <dgm:pt modelId="{C4257274-8268-40DA-902B-F7B8D0AB0C7E}">
      <dgm:prSet phldrT="[Text]" custT="1"/>
      <dgm:spPr/>
      <dgm:t>
        <a:bodyPr/>
        <a:lstStyle/>
        <a:p>
          <a:r>
            <a:rPr lang="et-EE" sz="1800" b="0" dirty="0" err="1" smtClean="0">
              <a:latin typeface="+mn-lt"/>
              <a:cs typeface="Arial" panose="020B0604020202020204" pitchFamily="34" charset="0"/>
            </a:rPr>
            <a:t>ONA’s</a:t>
          </a:r>
          <a:endParaRPr lang="et-EE" sz="1800" b="0" dirty="0">
            <a:latin typeface="+mn-lt"/>
            <a:cs typeface="Arial" panose="020B0604020202020204" pitchFamily="34" charset="0"/>
          </a:endParaRPr>
        </a:p>
      </dgm:t>
    </dgm:pt>
    <dgm:pt modelId="{DEC955C1-D017-4C73-A529-B0E30419316C}" type="parTrans" cxnId="{0564B27B-BCE2-4FD8-9C3A-12B4AB94FD40}">
      <dgm:prSet/>
      <dgm:spPr/>
      <dgm:t>
        <a:bodyPr/>
        <a:lstStyle/>
        <a:p>
          <a:endParaRPr lang="et-EE" sz="1800" b="0">
            <a:latin typeface="+mn-lt"/>
            <a:cs typeface="Arial" panose="020B0604020202020204" pitchFamily="34" charset="0"/>
          </a:endParaRPr>
        </a:p>
      </dgm:t>
    </dgm:pt>
    <dgm:pt modelId="{583D66F9-0289-426B-A509-4B6133DEC558}" type="sibTrans" cxnId="{0564B27B-BCE2-4FD8-9C3A-12B4AB94FD40}">
      <dgm:prSet/>
      <dgm:spPr/>
      <dgm:t>
        <a:bodyPr/>
        <a:lstStyle/>
        <a:p>
          <a:endParaRPr lang="et-EE" sz="1800" b="0">
            <a:latin typeface="+mn-lt"/>
            <a:cs typeface="Arial" panose="020B0604020202020204" pitchFamily="34" charset="0"/>
          </a:endParaRPr>
        </a:p>
      </dgm:t>
    </dgm:pt>
    <dgm:pt modelId="{F7497EBE-E257-4029-BF7F-2B17B460EDB8}">
      <dgm:prSet phldrT="[Text]" custT="1"/>
      <dgm:spPr/>
      <dgm:t>
        <a:bodyPr/>
        <a:lstStyle/>
        <a:p>
          <a:r>
            <a:rPr lang="et-EE" sz="1800" b="0" dirty="0" err="1" smtClean="0">
              <a:latin typeface="+mn-lt"/>
              <a:cs typeface="Arial" panose="020B0604020202020204" pitchFamily="34" charset="0"/>
            </a:rPr>
            <a:t>Other</a:t>
          </a:r>
          <a:r>
            <a:rPr lang="et-EE" sz="1800" b="0" dirty="0" smtClean="0">
              <a:latin typeface="+mn-lt"/>
              <a:cs typeface="Arial" panose="020B0604020202020204" pitchFamily="34" charset="0"/>
            </a:rPr>
            <a:t> </a:t>
          </a:r>
          <a:r>
            <a:rPr lang="et-EE" sz="1800" b="0" dirty="0" err="1" smtClean="0">
              <a:latin typeface="+mn-lt"/>
              <a:cs typeface="Arial" panose="020B0604020202020204" pitchFamily="34" charset="0"/>
            </a:rPr>
            <a:t>registers</a:t>
          </a:r>
          <a:endParaRPr lang="et-EE" sz="1800" b="0" dirty="0">
            <a:latin typeface="+mn-lt"/>
            <a:cs typeface="Arial" panose="020B0604020202020204" pitchFamily="34" charset="0"/>
          </a:endParaRPr>
        </a:p>
      </dgm:t>
    </dgm:pt>
    <dgm:pt modelId="{B76EA44B-C480-4D37-8B1F-DE89109790CA}" type="parTrans" cxnId="{3AFC9373-C8F3-438B-A90B-4BD1341CD597}">
      <dgm:prSet/>
      <dgm:spPr/>
      <dgm:t>
        <a:bodyPr/>
        <a:lstStyle/>
        <a:p>
          <a:endParaRPr lang="et-EE" sz="1800" b="0">
            <a:latin typeface="+mn-lt"/>
            <a:cs typeface="Arial" panose="020B0604020202020204" pitchFamily="34" charset="0"/>
          </a:endParaRPr>
        </a:p>
      </dgm:t>
    </dgm:pt>
    <dgm:pt modelId="{09C74BDD-8C91-4D22-B6D8-981F020FB990}" type="sibTrans" cxnId="{3AFC9373-C8F3-438B-A90B-4BD1341CD597}">
      <dgm:prSet/>
      <dgm:spPr/>
      <dgm:t>
        <a:bodyPr/>
        <a:lstStyle/>
        <a:p>
          <a:endParaRPr lang="et-EE" sz="1800" b="0">
            <a:latin typeface="+mn-lt"/>
            <a:cs typeface="Arial" panose="020B0604020202020204" pitchFamily="34" charset="0"/>
          </a:endParaRPr>
        </a:p>
      </dgm:t>
    </dgm:pt>
    <dgm:pt modelId="{F5D1ADDB-67A8-4627-883B-D0E8C29395DE}">
      <dgm:prSet phldrT="[Text]" custT="1"/>
      <dgm:spPr/>
      <dgm:t>
        <a:bodyPr/>
        <a:lstStyle/>
        <a:p>
          <a:r>
            <a:rPr lang="et-EE" sz="1800" b="0" dirty="0" err="1" smtClean="0">
              <a:latin typeface="+mn-lt"/>
              <a:cs typeface="Arial" panose="020B0604020202020204" pitchFamily="34" charset="0"/>
            </a:rPr>
            <a:t>Other</a:t>
          </a:r>
          <a:r>
            <a:rPr lang="et-EE" sz="1800" b="0" dirty="0" smtClean="0">
              <a:latin typeface="+mn-lt"/>
              <a:cs typeface="Arial" panose="020B0604020202020204" pitchFamily="34" charset="0"/>
            </a:rPr>
            <a:t> </a:t>
          </a:r>
          <a:r>
            <a:rPr lang="et-EE" sz="1800" b="0" dirty="0" err="1" smtClean="0">
              <a:latin typeface="+mn-lt"/>
              <a:cs typeface="Arial" panose="020B0604020202020204" pitchFamily="34" charset="0"/>
            </a:rPr>
            <a:t>sources</a:t>
          </a:r>
          <a:endParaRPr lang="et-EE" sz="1800" b="0" dirty="0">
            <a:latin typeface="+mn-lt"/>
            <a:cs typeface="Arial" panose="020B0604020202020204" pitchFamily="34" charset="0"/>
          </a:endParaRPr>
        </a:p>
      </dgm:t>
    </dgm:pt>
    <dgm:pt modelId="{729E9A93-09F9-45A9-867E-36EAE3A7B354}" type="parTrans" cxnId="{80AF399D-CBB8-4858-9E16-1BC22E3A53CC}">
      <dgm:prSet/>
      <dgm:spPr/>
      <dgm:t>
        <a:bodyPr/>
        <a:lstStyle/>
        <a:p>
          <a:endParaRPr lang="et-EE" sz="1800" b="0">
            <a:latin typeface="+mn-lt"/>
            <a:cs typeface="Arial" panose="020B0604020202020204" pitchFamily="34" charset="0"/>
          </a:endParaRPr>
        </a:p>
      </dgm:t>
    </dgm:pt>
    <dgm:pt modelId="{806C8C3F-0642-4251-8694-42585DA54D44}" type="sibTrans" cxnId="{80AF399D-CBB8-4858-9E16-1BC22E3A53CC}">
      <dgm:prSet/>
      <dgm:spPr/>
      <dgm:t>
        <a:bodyPr/>
        <a:lstStyle/>
        <a:p>
          <a:endParaRPr lang="et-EE" sz="1800" b="0">
            <a:latin typeface="+mn-lt"/>
            <a:cs typeface="Arial" panose="020B0604020202020204" pitchFamily="34" charset="0"/>
          </a:endParaRPr>
        </a:p>
      </dgm:t>
    </dgm:pt>
    <dgm:pt modelId="{96BE909E-2FF5-4070-B8B7-0AA8605D44A2}" type="pres">
      <dgm:prSet presAssocID="{9FAD9C7E-FC72-4AEC-863C-48D0EC5D8690}" presName="Name0" presStyleCnt="0">
        <dgm:presLayoutVars>
          <dgm:chMax val="7"/>
          <dgm:dir/>
          <dgm:animOne val="branch"/>
        </dgm:presLayoutVars>
      </dgm:prSet>
      <dgm:spPr/>
      <dgm:t>
        <a:bodyPr/>
        <a:lstStyle/>
        <a:p>
          <a:endParaRPr lang="et-EE"/>
        </a:p>
      </dgm:t>
    </dgm:pt>
    <dgm:pt modelId="{5C2D894D-A645-4F7B-BEF4-FA4A393D792D}" type="pres">
      <dgm:prSet presAssocID="{5057DADB-7DE7-4D06-A9AC-03695C755CE1}" presName="parTx1" presStyleLbl="node1" presStyleIdx="0" presStyleCnt="3"/>
      <dgm:spPr/>
      <dgm:t>
        <a:bodyPr/>
        <a:lstStyle/>
        <a:p>
          <a:endParaRPr lang="et-EE"/>
        </a:p>
      </dgm:t>
    </dgm:pt>
    <dgm:pt modelId="{2A5E89ED-83D9-4497-83F8-8E65E9D7B1EC}" type="pres">
      <dgm:prSet presAssocID="{5057DADB-7DE7-4D06-A9AC-03695C755CE1}" presName="spPre1" presStyleCnt="0"/>
      <dgm:spPr/>
    </dgm:pt>
    <dgm:pt modelId="{109CFD93-E29D-4AEF-8750-68708AE81F32}" type="pres">
      <dgm:prSet presAssocID="{5057DADB-7DE7-4D06-A9AC-03695C755CE1}" presName="chLin1" presStyleCnt="0"/>
      <dgm:spPr/>
    </dgm:pt>
    <dgm:pt modelId="{57BC1F3E-BBF3-4B8F-9499-25A0F09D28A1}" type="pres">
      <dgm:prSet presAssocID="{8987771B-9261-442F-81C9-77EBA0EDFF49}" presName="Name11" presStyleLbl="parChTrans1D1" presStyleIdx="0" presStyleCnt="16"/>
      <dgm:spPr/>
    </dgm:pt>
    <dgm:pt modelId="{11D28DAA-5B37-4FDC-9AF9-DF4400059BBC}" type="pres">
      <dgm:prSet presAssocID="{8987771B-9261-442F-81C9-77EBA0EDFF49}" presName="Name31" presStyleLbl="parChTrans1D1" presStyleIdx="1" presStyleCnt="16"/>
      <dgm:spPr/>
    </dgm:pt>
    <dgm:pt modelId="{F41DCE66-D978-4568-B0C8-3E6B7EC3DBEB}" type="pres">
      <dgm:prSet presAssocID="{F731C293-7FCF-4E6F-91AF-0BE9707D9160}" presName="txAndLines1" presStyleCnt="0"/>
      <dgm:spPr/>
    </dgm:pt>
    <dgm:pt modelId="{B5EE90F5-CAE9-479F-B19D-3A5A4C3B449E}" type="pres">
      <dgm:prSet presAssocID="{F731C293-7FCF-4E6F-91AF-0BE9707D9160}" presName="anchor1" presStyleCnt="0"/>
      <dgm:spPr/>
    </dgm:pt>
    <dgm:pt modelId="{50FEBA38-1557-4AE8-BEE5-47B4D3B915D6}" type="pres">
      <dgm:prSet presAssocID="{F731C293-7FCF-4E6F-91AF-0BE9707D9160}" presName="backup1" presStyleCnt="0"/>
      <dgm:spPr/>
    </dgm:pt>
    <dgm:pt modelId="{D395A0F9-A0E8-4228-8985-0DF10E6370A9}" type="pres">
      <dgm:prSet presAssocID="{F731C293-7FCF-4E6F-91AF-0BE9707D9160}" presName="preLine1" presStyleLbl="parChTrans1D1" presStyleIdx="2" presStyleCnt="16"/>
      <dgm:spPr/>
    </dgm:pt>
    <dgm:pt modelId="{4290581C-5149-43F4-BE2F-D54E7E820E83}" type="pres">
      <dgm:prSet presAssocID="{F731C293-7FCF-4E6F-91AF-0BE9707D9160}" presName="desTx1" presStyleLbl="revTx" presStyleIdx="0" presStyleCnt="0">
        <dgm:presLayoutVars>
          <dgm:bulletEnabled val="1"/>
        </dgm:presLayoutVars>
      </dgm:prSet>
      <dgm:spPr/>
      <dgm:t>
        <a:bodyPr/>
        <a:lstStyle/>
        <a:p>
          <a:endParaRPr lang="et-EE"/>
        </a:p>
      </dgm:t>
    </dgm:pt>
    <dgm:pt modelId="{B5E76A70-8BE8-40D4-BB00-344F7226C237}" type="pres">
      <dgm:prSet presAssocID="{F731C293-7FCF-4E6F-91AF-0BE9707D9160}" presName="postLine1" presStyleLbl="parChTrans1D1" presStyleIdx="3" presStyleCnt="16"/>
      <dgm:spPr/>
    </dgm:pt>
    <dgm:pt modelId="{BFFDEF85-1074-4F40-86D1-CD6FCF0FF305}" type="pres">
      <dgm:prSet presAssocID="{DEC955C1-D017-4C73-A529-B0E30419316C}" presName="Name11" presStyleLbl="parChTrans1D1" presStyleIdx="4" presStyleCnt="16"/>
      <dgm:spPr/>
    </dgm:pt>
    <dgm:pt modelId="{7E279F87-2C66-46D3-ADE7-610BE42B0662}" type="pres">
      <dgm:prSet presAssocID="{DEC955C1-D017-4C73-A529-B0E30419316C}" presName="Name31" presStyleLbl="parChTrans1D1" presStyleIdx="5" presStyleCnt="16"/>
      <dgm:spPr/>
    </dgm:pt>
    <dgm:pt modelId="{B5356F90-5C93-4CC0-8B77-CC87BB50F7EE}" type="pres">
      <dgm:prSet presAssocID="{C4257274-8268-40DA-902B-F7B8D0AB0C7E}" presName="txAndLines1" presStyleCnt="0"/>
      <dgm:spPr/>
    </dgm:pt>
    <dgm:pt modelId="{68BAAC33-3780-4AF9-825A-9306C37494EC}" type="pres">
      <dgm:prSet presAssocID="{C4257274-8268-40DA-902B-F7B8D0AB0C7E}" presName="anchor1" presStyleCnt="0"/>
      <dgm:spPr/>
    </dgm:pt>
    <dgm:pt modelId="{C297E4D2-5D60-4E5D-B79F-72AED5C7DC9F}" type="pres">
      <dgm:prSet presAssocID="{C4257274-8268-40DA-902B-F7B8D0AB0C7E}" presName="backup1" presStyleCnt="0"/>
      <dgm:spPr/>
    </dgm:pt>
    <dgm:pt modelId="{B50967A1-B5EF-422F-94BF-4739CAA5043F}" type="pres">
      <dgm:prSet presAssocID="{C4257274-8268-40DA-902B-F7B8D0AB0C7E}" presName="preLine1" presStyleLbl="parChTrans1D1" presStyleIdx="6" presStyleCnt="16"/>
      <dgm:spPr/>
    </dgm:pt>
    <dgm:pt modelId="{EF976522-A0FF-4539-8B32-C97A043E05D1}" type="pres">
      <dgm:prSet presAssocID="{C4257274-8268-40DA-902B-F7B8D0AB0C7E}" presName="desTx1" presStyleLbl="revTx" presStyleIdx="0" presStyleCnt="0" custScaleX="112936" custScaleY="130546">
        <dgm:presLayoutVars>
          <dgm:bulletEnabled val="1"/>
        </dgm:presLayoutVars>
      </dgm:prSet>
      <dgm:spPr/>
      <dgm:t>
        <a:bodyPr/>
        <a:lstStyle/>
        <a:p>
          <a:endParaRPr lang="et-EE"/>
        </a:p>
      </dgm:t>
    </dgm:pt>
    <dgm:pt modelId="{7F480F94-0E06-429E-99DE-BFDA4688033D}" type="pres">
      <dgm:prSet presAssocID="{C4257274-8268-40DA-902B-F7B8D0AB0C7E}" presName="postLine1" presStyleLbl="parChTrans1D1" presStyleIdx="7" presStyleCnt="16"/>
      <dgm:spPr/>
    </dgm:pt>
    <dgm:pt modelId="{4EA983C7-1719-47B3-97B6-F88136AD58B9}" type="pres">
      <dgm:prSet presAssocID="{B76EA44B-C480-4D37-8B1F-DE89109790CA}" presName="Name11" presStyleLbl="parChTrans1D1" presStyleIdx="8" presStyleCnt="16"/>
      <dgm:spPr/>
    </dgm:pt>
    <dgm:pt modelId="{4AA6C6C6-E635-4877-AC8D-041EE60C1760}" type="pres">
      <dgm:prSet presAssocID="{B76EA44B-C480-4D37-8B1F-DE89109790CA}" presName="Name31" presStyleLbl="parChTrans1D1" presStyleIdx="9" presStyleCnt="16"/>
      <dgm:spPr/>
    </dgm:pt>
    <dgm:pt modelId="{C71D92BE-978A-41E7-9BEC-EB2213506C0A}" type="pres">
      <dgm:prSet presAssocID="{F7497EBE-E257-4029-BF7F-2B17B460EDB8}" presName="txAndLines1" presStyleCnt="0"/>
      <dgm:spPr/>
    </dgm:pt>
    <dgm:pt modelId="{FA6444C7-55B7-411F-A1EF-9DC10AB2C3F0}" type="pres">
      <dgm:prSet presAssocID="{F7497EBE-E257-4029-BF7F-2B17B460EDB8}" presName="anchor1" presStyleCnt="0"/>
      <dgm:spPr/>
    </dgm:pt>
    <dgm:pt modelId="{566B404E-7F4B-48BC-A9A8-483A3272FCB0}" type="pres">
      <dgm:prSet presAssocID="{F7497EBE-E257-4029-BF7F-2B17B460EDB8}" presName="backup1" presStyleCnt="0"/>
      <dgm:spPr/>
    </dgm:pt>
    <dgm:pt modelId="{C0920921-7205-4A8B-990D-C6281A897B1E}" type="pres">
      <dgm:prSet presAssocID="{F7497EBE-E257-4029-BF7F-2B17B460EDB8}" presName="preLine1" presStyleLbl="parChTrans1D1" presStyleIdx="10" presStyleCnt="16"/>
      <dgm:spPr/>
    </dgm:pt>
    <dgm:pt modelId="{DB6DAA53-FCA9-4348-9C2E-A5B193BC800B}" type="pres">
      <dgm:prSet presAssocID="{F7497EBE-E257-4029-BF7F-2B17B460EDB8}" presName="desTx1" presStyleLbl="revTx" presStyleIdx="0" presStyleCnt="0">
        <dgm:presLayoutVars>
          <dgm:bulletEnabled val="1"/>
        </dgm:presLayoutVars>
      </dgm:prSet>
      <dgm:spPr/>
      <dgm:t>
        <a:bodyPr/>
        <a:lstStyle/>
        <a:p>
          <a:endParaRPr lang="et-EE"/>
        </a:p>
      </dgm:t>
    </dgm:pt>
    <dgm:pt modelId="{0507DCD4-044F-4ED1-90F7-AA96687CA18F}" type="pres">
      <dgm:prSet presAssocID="{F7497EBE-E257-4029-BF7F-2B17B460EDB8}" presName="postLine1" presStyleLbl="parChTrans1D1" presStyleIdx="11" presStyleCnt="16"/>
      <dgm:spPr/>
    </dgm:pt>
    <dgm:pt modelId="{A313B0F1-7B0D-4424-BF55-AC0C23FA5E24}" type="pres">
      <dgm:prSet presAssocID="{729E9A93-09F9-45A9-867E-36EAE3A7B354}" presName="Name11" presStyleLbl="parChTrans1D1" presStyleIdx="12" presStyleCnt="16"/>
      <dgm:spPr/>
    </dgm:pt>
    <dgm:pt modelId="{0E26F5AA-CD54-4E07-AE53-1D01BE179CD9}" type="pres">
      <dgm:prSet presAssocID="{729E9A93-09F9-45A9-867E-36EAE3A7B354}" presName="Name31" presStyleLbl="parChTrans1D1" presStyleIdx="13" presStyleCnt="16"/>
      <dgm:spPr/>
    </dgm:pt>
    <dgm:pt modelId="{A5CB2695-E835-4FF5-BE08-2C4C090ADD7D}" type="pres">
      <dgm:prSet presAssocID="{F5D1ADDB-67A8-4627-883B-D0E8C29395DE}" presName="txAndLines1" presStyleCnt="0"/>
      <dgm:spPr/>
    </dgm:pt>
    <dgm:pt modelId="{9963CE9A-4AED-4AD5-A108-539C2DA11A92}" type="pres">
      <dgm:prSet presAssocID="{F5D1ADDB-67A8-4627-883B-D0E8C29395DE}" presName="anchor1" presStyleCnt="0"/>
      <dgm:spPr/>
    </dgm:pt>
    <dgm:pt modelId="{40488FAE-9064-436D-BE94-77FA3070ED87}" type="pres">
      <dgm:prSet presAssocID="{F5D1ADDB-67A8-4627-883B-D0E8C29395DE}" presName="backup1" presStyleCnt="0"/>
      <dgm:spPr/>
    </dgm:pt>
    <dgm:pt modelId="{3BEF9B26-3C25-438F-88A4-18A944FAB4AC}" type="pres">
      <dgm:prSet presAssocID="{F5D1ADDB-67A8-4627-883B-D0E8C29395DE}" presName="preLine1" presStyleLbl="parChTrans1D1" presStyleIdx="14" presStyleCnt="16"/>
      <dgm:spPr/>
    </dgm:pt>
    <dgm:pt modelId="{EA212665-CE84-4FD1-AE8D-40F16BDF2423}" type="pres">
      <dgm:prSet presAssocID="{F5D1ADDB-67A8-4627-883B-D0E8C29395DE}" presName="desTx1" presStyleLbl="revTx" presStyleIdx="0" presStyleCnt="0">
        <dgm:presLayoutVars>
          <dgm:bulletEnabled val="1"/>
        </dgm:presLayoutVars>
      </dgm:prSet>
      <dgm:spPr/>
      <dgm:t>
        <a:bodyPr/>
        <a:lstStyle/>
        <a:p>
          <a:endParaRPr lang="et-EE"/>
        </a:p>
      </dgm:t>
    </dgm:pt>
    <dgm:pt modelId="{21C8AA52-057C-4429-9600-48CB4D699F28}" type="pres">
      <dgm:prSet presAssocID="{F5D1ADDB-67A8-4627-883B-D0E8C29395DE}" presName="postLine1" presStyleLbl="parChTrans1D1" presStyleIdx="15" presStyleCnt="16"/>
      <dgm:spPr/>
    </dgm:pt>
    <dgm:pt modelId="{1C46B822-36AC-467C-8557-AB5230633ECF}" type="pres">
      <dgm:prSet presAssocID="{5057DADB-7DE7-4D06-A9AC-03695C755CE1}" presName="spPost1" presStyleCnt="0"/>
      <dgm:spPr/>
    </dgm:pt>
    <dgm:pt modelId="{3F611443-96F6-446B-B903-2B8187F914A5}" type="pres">
      <dgm:prSet presAssocID="{F33414DB-8537-44B9-BCBA-010502E95035}" presName="parTx2" presStyleLbl="node1" presStyleIdx="1" presStyleCnt="3"/>
      <dgm:spPr/>
      <dgm:t>
        <a:bodyPr/>
        <a:lstStyle/>
        <a:p>
          <a:endParaRPr lang="et-EE"/>
        </a:p>
      </dgm:t>
    </dgm:pt>
    <dgm:pt modelId="{ED2231F7-2E3A-4B64-B7ED-88C7C3110A17}" type="pres">
      <dgm:prSet presAssocID="{11AC2156-0B31-4CA1-8659-8F0050D3BDD4}" presName="parTx3" presStyleLbl="node1" presStyleIdx="2" presStyleCnt="3"/>
      <dgm:spPr/>
      <dgm:t>
        <a:bodyPr/>
        <a:lstStyle/>
        <a:p>
          <a:endParaRPr lang="et-EE"/>
        </a:p>
      </dgm:t>
    </dgm:pt>
  </dgm:ptLst>
  <dgm:cxnLst>
    <dgm:cxn modelId="{124A86DA-1EE0-4B80-B0DC-EA1AFC667C90}" srcId="{9FAD9C7E-FC72-4AEC-863C-48D0EC5D8690}" destId="{11AC2156-0B31-4CA1-8659-8F0050D3BDD4}" srcOrd="2" destOrd="0" parTransId="{2720A985-B08F-477A-BC4D-293C1DA07318}" sibTransId="{D7E2A9A8-E5C2-4E50-B4E5-695CBFC012C9}"/>
    <dgm:cxn modelId="{86BCCB80-93CA-400E-BCBC-DA105B83E082}" type="presOf" srcId="{F7497EBE-E257-4029-BF7F-2B17B460EDB8}" destId="{DB6DAA53-FCA9-4348-9C2E-A5B193BC800B}" srcOrd="0" destOrd="0" presId="urn:microsoft.com/office/officeart/2009/3/layout/SubStepProcess"/>
    <dgm:cxn modelId="{4AE54B2C-CFE9-49D4-96BE-D8E2942EEBCF}" type="presOf" srcId="{5057DADB-7DE7-4D06-A9AC-03695C755CE1}" destId="{5C2D894D-A645-4F7B-BEF4-FA4A393D792D}" srcOrd="0" destOrd="0" presId="urn:microsoft.com/office/officeart/2009/3/layout/SubStepProcess"/>
    <dgm:cxn modelId="{DAAA3EF0-55A6-4538-A2D8-4ABAFD66E859}" srcId="{9FAD9C7E-FC72-4AEC-863C-48D0EC5D8690}" destId="{F33414DB-8537-44B9-BCBA-010502E95035}" srcOrd="1" destOrd="0" parTransId="{7B3F38CF-7E4C-4A71-9B73-1AAFC8205F65}" sibTransId="{DB191152-16DC-41C4-B4F7-C61AC114B23F}"/>
    <dgm:cxn modelId="{3CDC6C6B-625F-497B-9F35-BCBC2A61182B}" type="presOf" srcId="{F731C293-7FCF-4E6F-91AF-0BE9707D9160}" destId="{4290581C-5149-43F4-BE2F-D54E7E820E83}" srcOrd="0" destOrd="0" presId="urn:microsoft.com/office/officeart/2009/3/layout/SubStepProcess"/>
    <dgm:cxn modelId="{B8520E8F-31D3-49B4-837B-EAE4A9D5FD32}" type="presOf" srcId="{F5D1ADDB-67A8-4627-883B-D0E8C29395DE}" destId="{EA212665-CE84-4FD1-AE8D-40F16BDF2423}" srcOrd="0" destOrd="0" presId="urn:microsoft.com/office/officeart/2009/3/layout/SubStepProcess"/>
    <dgm:cxn modelId="{42C17527-CB33-4DCC-B48D-6864A0336367}" type="presOf" srcId="{11AC2156-0B31-4CA1-8659-8F0050D3BDD4}" destId="{ED2231F7-2E3A-4B64-B7ED-88C7C3110A17}" srcOrd="0" destOrd="0" presId="urn:microsoft.com/office/officeart/2009/3/layout/SubStepProcess"/>
    <dgm:cxn modelId="{BE0E529A-13BE-4635-9820-75A4F1CC5821}" type="presOf" srcId="{C4257274-8268-40DA-902B-F7B8D0AB0C7E}" destId="{EF976522-A0FF-4539-8B32-C97A043E05D1}" srcOrd="0" destOrd="0" presId="urn:microsoft.com/office/officeart/2009/3/layout/SubStepProcess"/>
    <dgm:cxn modelId="{54F2D800-9D92-4468-A352-3A5D5B85606A}" srcId="{5057DADB-7DE7-4D06-A9AC-03695C755CE1}" destId="{F731C293-7FCF-4E6F-91AF-0BE9707D9160}" srcOrd="0" destOrd="0" parTransId="{8987771B-9261-442F-81C9-77EBA0EDFF49}" sibTransId="{8B060214-3728-4C0B-9DE1-6FEA3822B8A8}"/>
    <dgm:cxn modelId="{3AFC9373-C8F3-438B-A90B-4BD1341CD597}" srcId="{5057DADB-7DE7-4D06-A9AC-03695C755CE1}" destId="{F7497EBE-E257-4029-BF7F-2B17B460EDB8}" srcOrd="2" destOrd="0" parTransId="{B76EA44B-C480-4D37-8B1F-DE89109790CA}" sibTransId="{09C74BDD-8C91-4D22-B6D8-981F020FB990}"/>
    <dgm:cxn modelId="{80AF399D-CBB8-4858-9E16-1BC22E3A53CC}" srcId="{5057DADB-7DE7-4D06-A9AC-03695C755CE1}" destId="{F5D1ADDB-67A8-4627-883B-D0E8C29395DE}" srcOrd="3" destOrd="0" parTransId="{729E9A93-09F9-45A9-867E-36EAE3A7B354}" sibTransId="{806C8C3F-0642-4251-8694-42585DA54D44}"/>
    <dgm:cxn modelId="{454B2E64-8384-4479-B099-465EA31FC29C}" srcId="{9FAD9C7E-FC72-4AEC-863C-48D0EC5D8690}" destId="{5057DADB-7DE7-4D06-A9AC-03695C755CE1}" srcOrd="0" destOrd="0" parTransId="{AA9162F2-4D8D-4851-B6AC-11510F8CA795}" sibTransId="{02955773-B4BA-461E-B351-F4A75F20B8A0}"/>
    <dgm:cxn modelId="{0564B27B-BCE2-4FD8-9C3A-12B4AB94FD40}" srcId="{5057DADB-7DE7-4D06-A9AC-03695C755CE1}" destId="{C4257274-8268-40DA-902B-F7B8D0AB0C7E}" srcOrd="1" destOrd="0" parTransId="{DEC955C1-D017-4C73-A529-B0E30419316C}" sibTransId="{583D66F9-0289-426B-A509-4B6133DEC558}"/>
    <dgm:cxn modelId="{C1D63F01-4BC8-4E48-BAE2-9A2847392913}" type="presOf" srcId="{F33414DB-8537-44B9-BCBA-010502E95035}" destId="{3F611443-96F6-446B-B903-2B8187F914A5}" srcOrd="0" destOrd="0" presId="urn:microsoft.com/office/officeart/2009/3/layout/SubStepProcess"/>
    <dgm:cxn modelId="{FBC36C56-B184-4753-BFA7-7351399C59A6}" type="presOf" srcId="{9FAD9C7E-FC72-4AEC-863C-48D0EC5D8690}" destId="{96BE909E-2FF5-4070-B8B7-0AA8605D44A2}" srcOrd="0" destOrd="0" presId="urn:microsoft.com/office/officeart/2009/3/layout/SubStepProcess"/>
    <dgm:cxn modelId="{3802006A-7AF1-41A7-A88F-FD2275CE7E08}" type="presParOf" srcId="{96BE909E-2FF5-4070-B8B7-0AA8605D44A2}" destId="{5C2D894D-A645-4F7B-BEF4-FA4A393D792D}" srcOrd="0" destOrd="0" presId="urn:microsoft.com/office/officeart/2009/3/layout/SubStepProcess"/>
    <dgm:cxn modelId="{B2FDB96B-0DBB-4DA0-9846-144154E8D0F6}" type="presParOf" srcId="{96BE909E-2FF5-4070-B8B7-0AA8605D44A2}" destId="{2A5E89ED-83D9-4497-83F8-8E65E9D7B1EC}" srcOrd="1" destOrd="0" presId="urn:microsoft.com/office/officeart/2009/3/layout/SubStepProcess"/>
    <dgm:cxn modelId="{F63B99C3-50A2-404F-922C-330431B384C0}" type="presParOf" srcId="{96BE909E-2FF5-4070-B8B7-0AA8605D44A2}" destId="{109CFD93-E29D-4AEF-8750-68708AE81F32}" srcOrd="2" destOrd="0" presId="urn:microsoft.com/office/officeart/2009/3/layout/SubStepProcess"/>
    <dgm:cxn modelId="{A52A916C-600D-4D92-948C-39F8809031B4}" type="presParOf" srcId="{109CFD93-E29D-4AEF-8750-68708AE81F32}" destId="{57BC1F3E-BBF3-4B8F-9499-25A0F09D28A1}" srcOrd="0" destOrd="0" presId="urn:microsoft.com/office/officeart/2009/3/layout/SubStepProcess"/>
    <dgm:cxn modelId="{104181E9-74C1-4F2B-8362-285D209658B1}" type="presParOf" srcId="{109CFD93-E29D-4AEF-8750-68708AE81F32}" destId="{11D28DAA-5B37-4FDC-9AF9-DF4400059BBC}" srcOrd="1" destOrd="0" presId="urn:microsoft.com/office/officeart/2009/3/layout/SubStepProcess"/>
    <dgm:cxn modelId="{F971E22D-417D-4E3D-BE63-7524B2C4E9CC}" type="presParOf" srcId="{109CFD93-E29D-4AEF-8750-68708AE81F32}" destId="{F41DCE66-D978-4568-B0C8-3E6B7EC3DBEB}" srcOrd="2" destOrd="0" presId="urn:microsoft.com/office/officeart/2009/3/layout/SubStepProcess"/>
    <dgm:cxn modelId="{E0020CD9-C76B-4BB7-937F-8840107B85DB}" type="presParOf" srcId="{F41DCE66-D978-4568-B0C8-3E6B7EC3DBEB}" destId="{B5EE90F5-CAE9-479F-B19D-3A5A4C3B449E}" srcOrd="0" destOrd="0" presId="urn:microsoft.com/office/officeart/2009/3/layout/SubStepProcess"/>
    <dgm:cxn modelId="{D8B970A9-DCE2-4B52-8CF0-014E3A4A21AB}" type="presParOf" srcId="{F41DCE66-D978-4568-B0C8-3E6B7EC3DBEB}" destId="{50FEBA38-1557-4AE8-BEE5-47B4D3B915D6}" srcOrd="1" destOrd="0" presId="urn:microsoft.com/office/officeart/2009/3/layout/SubStepProcess"/>
    <dgm:cxn modelId="{6AD5DCB2-9301-407C-BD83-C7602408FDB3}" type="presParOf" srcId="{F41DCE66-D978-4568-B0C8-3E6B7EC3DBEB}" destId="{D395A0F9-A0E8-4228-8985-0DF10E6370A9}" srcOrd="2" destOrd="0" presId="urn:microsoft.com/office/officeart/2009/3/layout/SubStepProcess"/>
    <dgm:cxn modelId="{6F8EBCB3-89B1-4DF6-B82C-36864BE8DEB5}" type="presParOf" srcId="{F41DCE66-D978-4568-B0C8-3E6B7EC3DBEB}" destId="{4290581C-5149-43F4-BE2F-D54E7E820E83}" srcOrd="3" destOrd="0" presId="urn:microsoft.com/office/officeart/2009/3/layout/SubStepProcess"/>
    <dgm:cxn modelId="{BF77D9DE-15BD-4BA9-B69E-EB1844F4ACA0}" type="presParOf" srcId="{F41DCE66-D978-4568-B0C8-3E6B7EC3DBEB}" destId="{B5E76A70-8BE8-40D4-BB00-344F7226C237}" srcOrd="4" destOrd="0" presId="urn:microsoft.com/office/officeart/2009/3/layout/SubStepProcess"/>
    <dgm:cxn modelId="{5C9E2AC9-DB55-419D-9464-99737B113762}" type="presParOf" srcId="{109CFD93-E29D-4AEF-8750-68708AE81F32}" destId="{BFFDEF85-1074-4F40-86D1-CD6FCF0FF305}" srcOrd="3" destOrd="0" presId="urn:microsoft.com/office/officeart/2009/3/layout/SubStepProcess"/>
    <dgm:cxn modelId="{C411C19E-CEB4-48F3-AD59-C91222DAD97C}" type="presParOf" srcId="{109CFD93-E29D-4AEF-8750-68708AE81F32}" destId="{7E279F87-2C66-46D3-ADE7-610BE42B0662}" srcOrd="4" destOrd="0" presId="urn:microsoft.com/office/officeart/2009/3/layout/SubStepProcess"/>
    <dgm:cxn modelId="{A5E5D62B-3B96-49E0-BCA8-B20ADD9CE8B2}" type="presParOf" srcId="{109CFD93-E29D-4AEF-8750-68708AE81F32}" destId="{B5356F90-5C93-4CC0-8B77-CC87BB50F7EE}" srcOrd="5" destOrd="0" presId="urn:microsoft.com/office/officeart/2009/3/layout/SubStepProcess"/>
    <dgm:cxn modelId="{E017AEE5-0B4B-4BCE-B549-DF1CC3415ECE}" type="presParOf" srcId="{B5356F90-5C93-4CC0-8B77-CC87BB50F7EE}" destId="{68BAAC33-3780-4AF9-825A-9306C37494EC}" srcOrd="0" destOrd="0" presId="urn:microsoft.com/office/officeart/2009/3/layout/SubStepProcess"/>
    <dgm:cxn modelId="{BCFC68D8-5DB3-4972-B0A7-C6CF01ACC23A}" type="presParOf" srcId="{B5356F90-5C93-4CC0-8B77-CC87BB50F7EE}" destId="{C297E4D2-5D60-4E5D-B79F-72AED5C7DC9F}" srcOrd="1" destOrd="0" presId="urn:microsoft.com/office/officeart/2009/3/layout/SubStepProcess"/>
    <dgm:cxn modelId="{46B1CAEB-F55A-407D-894E-7111473F7F00}" type="presParOf" srcId="{B5356F90-5C93-4CC0-8B77-CC87BB50F7EE}" destId="{B50967A1-B5EF-422F-94BF-4739CAA5043F}" srcOrd="2" destOrd="0" presId="urn:microsoft.com/office/officeart/2009/3/layout/SubStepProcess"/>
    <dgm:cxn modelId="{A03C8171-2F68-4535-BADE-4892A13A32DD}" type="presParOf" srcId="{B5356F90-5C93-4CC0-8B77-CC87BB50F7EE}" destId="{EF976522-A0FF-4539-8B32-C97A043E05D1}" srcOrd="3" destOrd="0" presId="urn:microsoft.com/office/officeart/2009/3/layout/SubStepProcess"/>
    <dgm:cxn modelId="{6D108C1C-154D-42BA-B1B7-8A1791FB8C82}" type="presParOf" srcId="{B5356F90-5C93-4CC0-8B77-CC87BB50F7EE}" destId="{7F480F94-0E06-429E-99DE-BFDA4688033D}" srcOrd="4" destOrd="0" presId="urn:microsoft.com/office/officeart/2009/3/layout/SubStepProcess"/>
    <dgm:cxn modelId="{36D96706-4909-40E7-B562-60A1AF52A076}" type="presParOf" srcId="{109CFD93-E29D-4AEF-8750-68708AE81F32}" destId="{4EA983C7-1719-47B3-97B6-F88136AD58B9}" srcOrd="6" destOrd="0" presId="urn:microsoft.com/office/officeart/2009/3/layout/SubStepProcess"/>
    <dgm:cxn modelId="{0D2D204A-1D4B-4CC9-B8B8-16DEA30EFBF7}" type="presParOf" srcId="{109CFD93-E29D-4AEF-8750-68708AE81F32}" destId="{4AA6C6C6-E635-4877-AC8D-041EE60C1760}" srcOrd="7" destOrd="0" presId="urn:microsoft.com/office/officeart/2009/3/layout/SubStepProcess"/>
    <dgm:cxn modelId="{E9DDA2A1-2FB2-4025-A517-443EF0446F75}" type="presParOf" srcId="{109CFD93-E29D-4AEF-8750-68708AE81F32}" destId="{C71D92BE-978A-41E7-9BEC-EB2213506C0A}" srcOrd="8" destOrd="0" presId="urn:microsoft.com/office/officeart/2009/3/layout/SubStepProcess"/>
    <dgm:cxn modelId="{31182106-68F1-48E1-8E66-9B13DF4ED128}" type="presParOf" srcId="{C71D92BE-978A-41E7-9BEC-EB2213506C0A}" destId="{FA6444C7-55B7-411F-A1EF-9DC10AB2C3F0}" srcOrd="0" destOrd="0" presId="urn:microsoft.com/office/officeart/2009/3/layout/SubStepProcess"/>
    <dgm:cxn modelId="{5A894715-98EF-4322-99C7-401050C36EDC}" type="presParOf" srcId="{C71D92BE-978A-41E7-9BEC-EB2213506C0A}" destId="{566B404E-7F4B-48BC-A9A8-483A3272FCB0}" srcOrd="1" destOrd="0" presId="urn:microsoft.com/office/officeart/2009/3/layout/SubStepProcess"/>
    <dgm:cxn modelId="{87969B01-21D0-4879-8280-5781A19D2129}" type="presParOf" srcId="{C71D92BE-978A-41E7-9BEC-EB2213506C0A}" destId="{C0920921-7205-4A8B-990D-C6281A897B1E}" srcOrd="2" destOrd="0" presId="urn:microsoft.com/office/officeart/2009/3/layout/SubStepProcess"/>
    <dgm:cxn modelId="{D3E8FCA7-A1C9-4C61-AEB7-48F43D88B6B2}" type="presParOf" srcId="{C71D92BE-978A-41E7-9BEC-EB2213506C0A}" destId="{DB6DAA53-FCA9-4348-9C2E-A5B193BC800B}" srcOrd="3" destOrd="0" presId="urn:microsoft.com/office/officeart/2009/3/layout/SubStepProcess"/>
    <dgm:cxn modelId="{E5725AEF-0D21-44F7-AFBE-DD1739C16630}" type="presParOf" srcId="{C71D92BE-978A-41E7-9BEC-EB2213506C0A}" destId="{0507DCD4-044F-4ED1-90F7-AA96687CA18F}" srcOrd="4" destOrd="0" presId="urn:microsoft.com/office/officeart/2009/3/layout/SubStepProcess"/>
    <dgm:cxn modelId="{FF001570-8AC1-46E6-B32D-03A66943A3C9}" type="presParOf" srcId="{109CFD93-E29D-4AEF-8750-68708AE81F32}" destId="{A313B0F1-7B0D-4424-BF55-AC0C23FA5E24}" srcOrd="9" destOrd="0" presId="urn:microsoft.com/office/officeart/2009/3/layout/SubStepProcess"/>
    <dgm:cxn modelId="{6821B0C9-CD9B-46BD-9FB4-2A3AF878E0CB}" type="presParOf" srcId="{109CFD93-E29D-4AEF-8750-68708AE81F32}" destId="{0E26F5AA-CD54-4E07-AE53-1D01BE179CD9}" srcOrd="10" destOrd="0" presId="urn:microsoft.com/office/officeart/2009/3/layout/SubStepProcess"/>
    <dgm:cxn modelId="{CC7A353C-CB82-4139-A6EE-709FC9D1D9D7}" type="presParOf" srcId="{109CFD93-E29D-4AEF-8750-68708AE81F32}" destId="{A5CB2695-E835-4FF5-BE08-2C4C090ADD7D}" srcOrd="11" destOrd="0" presId="urn:microsoft.com/office/officeart/2009/3/layout/SubStepProcess"/>
    <dgm:cxn modelId="{279CDAEA-C77F-4004-9861-1C022E3BE9F9}" type="presParOf" srcId="{A5CB2695-E835-4FF5-BE08-2C4C090ADD7D}" destId="{9963CE9A-4AED-4AD5-A108-539C2DA11A92}" srcOrd="0" destOrd="0" presId="urn:microsoft.com/office/officeart/2009/3/layout/SubStepProcess"/>
    <dgm:cxn modelId="{B1FB54E2-0B25-40D7-9519-5073A866E0F8}" type="presParOf" srcId="{A5CB2695-E835-4FF5-BE08-2C4C090ADD7D}" destId="{40488FAE-9064-436D-BE94-77FA3070ED87}" srcOrd="1" destOrd="0" presId="urn:microsoft.com/office/officeart/2009/3/layout/SubStepProcess"/>
    <dgm:cxn modelId="{21542BF2-0A6F-4531-9B1F-BD866032DC5D}" type="presParOf" srcId="{A5CB2695-E835-4FF5-BE08-2C4C090ADD7D}" destId="{3BEF9B26-3C25-438F-88A4-18A944FAB4AC}" srcOrd="2" destOrd="0" presId="urn:microsoft.com/office/officeart/2009/3/layout/SubStepProcess"/>
    <dgm:cxn modelId="{858E4144-C8FD-4C39-A4F3-E30E25DFCF7E}" type="presParOf" srcId="{A5CB2695-E835-4FF5-BE08-2C4C090ADD7D}" destId="{EA212665-CE84-4FD1-AE8D-40F16BDF2423}" srcOrd="3" destOrd="0" presId="urn:microsoft.com/office/officeart/2009/3/layout/SubStepProcess"/>
    <dgm:cxn modelId="{C08BCB08-3C05-4B8C-BCD8-79B6A800E17A}" type="presParOf" srcId="{A5CB2695-E835-4FF5-BE08-2C4C090ADD7D}" destId="{21C8AA52-057C-4429-9600-48CB4D699F28}" srcOrd="4" destOrd="0" presId="urn:microsoft.com/office/officeart/2009/3/layout/SubStepProcess"/>
    <dgm:cxn modelId="{F72F01AD-DD55-4F0B-83FF-90CC6D0037DB}" type="presParOf" srcId="{96BE909E-2FF5-4070-B8B7-0AA8605D44A2}" destId="{1C46B822-36AC-467C-8557-AB5230633ECF}" srcOrd="3" destOrd="0" presId="urn:microsoft.com/office/officeart/2009/3/layout/SubStepProcess"/>
    <dgm:cxn modelId="{5CBED44A-6999-429D-8756-1648F50C6261}" type="presParOf" srcId="{96BE909E-2FF5-4070-B8B7-0AA8605D44A2}" destId="{3F611443-96F6-446B-B903-2B8187F914A5}" srcOrd="4" destOrd="0" presId="urn:microsoft.com/office/officeart/2009/3/layout/SubStepProcess"/>
    <dgm:cxn modelId="{8FCE2786-C343-4868-B606-816FDF30F05B}" type="presParOf" srcId="{96BE909E-2FF5-4070-B8B7-0AA8605D44A2}" destId="{ED2231F7-2E3A-4B64-B7ED-88C7C3110A17}"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073A9-FB3B-4A6F-B4B2-4C3DF95C937C}">
      <dsp:nvSpPr>
        <dsp:cNvPr id="0" name=""/>
        <dsp:cNvSpPr/>
      </dsp:nvSpPr>
      <dsp:spPr>
        <a:xfrm>
          <a:off x="3142696" y="3590"/>
          <a:ext cx="1443508" cy="938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Collecting</a:t>
          </a:r>
          <a:r>
            <a:rPr lang="et-EE" sz="1800" kern="1200" dirty="0" smtClean="0">
              <a:solidFill>
                <a:schemeClr val="tx1"/>
              </a:solidFill>
            </a:rPr>
            <a:t> </a:t>
          </a:r>
          <a:r>
            <a:rPr lang="et-EE" sz="1800" kern="1200" dirty="0" err="1" smtClean="0">
              <a:solidFill>
                <a:schemeClr val="tx1"/>
              </a:solidFill>
            </a:rPr>
            <a:t>client</a:t>
          </a:r>
          <a:r>
            <a:rPr lang="et-EE" sz="1800" kern="1200" dirty="0" smtClean="0">
              <a:solidFill>
                <a:schemeClr val="tx1"/>
              </a:solidFill>
            </a:rPr>
            <a:t> </a:t>
          </a:r>
          <a:r>
            <a:rPr lang="et-EE" sz="1800" kern="1200" dirty="0" err="1" smtClean="0">
              <a:solidFill>
                <a:schemeClr val="tx1"/>
              </a:solidFill>
            </a:rPr>
            <a:t>needs</a:t>
          </a:r>
          <a:endParaRPr lang="et-EE" sz="1800" kern="1200" dirty="0">
            <a:solidFill>
              <a:schemeClr val="tx1"/>
            </a:solidFill>
          </a:endParaRPr>
        </a:p>
      </dsp:txBody>
      <dsp:txXfrm>
        <a:off x="3142696" y="3590"/>
        <a:ext cx="1443508" cy="938280"/>
      </dsp:txXfrm>
    </dsp:sp>
    <dsp:sp modelId="{3D761972-7D13-48D5-947C-28F746D9BD8C}">
      <dsp:nvSpPr>
        <dsp:cNvPr id="0" name=""/>
        <dsp:cNvSpPr/>
      </dsp:nvSpPr>
      <dsp:spPr>
        <a:xfrm>
          <a:off x="1653574" y="472730"/>
          <a:ext cx="4421752" cy="4421752"/>
        </a:xfrm>
        <a:custGeom>
          <a:avLst/>
          <a:gdLst/>
          <a:ahLst/>
          <a:cxnLst/>
          <a:rect l="0" t="0" r="0" b="0"/>
          <a:pathLst>
            <a:path>
              <a:moveTo>
                <a:pt x="3114282" y="192998"/>
              </a:moveTo>
              <a:arcTo wR="2210876" hR="2210876" stAng="17647087" swAng="924219"/>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5B5BFCE-0D6B-4C72-A4AE-9AD5A4AB5A1B}">
      <dsp:nvSpPr>
        <dsp:cNvPr id="0" name=""/>
        <dsp:cNvSpPr/>
      </dsp:nvSpPr>
      <dsp:spPr>
        <a:xfrm>
          <a:off x="5057371" y="1109028"/>
          <a:ext cx="1443508" cy="938280"/>
        </a:xfrm>
        <a:prstGeom prst="rect">
          <a:avLst/>
        </a:prstGeom>
        <a:solidFill>
          <a:schemeClr val="accent3">
            <a:hueOff val="-4037898"/>
            <a:satOff val="1539"/>
            <a:lumOff val="-2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Design</a:t>
          </a:r>
          <a:r>
            <a:rPr lang="et-EE" sz="1800" kern="1200" dirty="0" smtClean="0">
              <a:solidFill>
                <a:schemeClr val="tx1"/>
              </a:solidFill>
            </a:rPr>
            <a:t> of </a:t>
          </a:r>
          <a:r>
            <a:rPr lang="et-EE" sz="1800" kern="1200" dirty="0" err="1" smtClean="0">
              <a:solidFill>
                <a:schemeClr val="tx1"/>
              </a:solidFill>
            </a:rPr>
            <a:t>production</a:t>
          </a:r>
          <a:r>
            <a:rPr lang="et-EE" sz="1800" kern="1200" dirty="0" smtClean="0">
              <a:solidFill>
                <a:schemeClr val="tx1"/>
              </a:solidFill>
            </a:rPr>
            <a:t> </a:t>
          </a:r>
          <a:r>
            <a:rPr lang="et-EE" sz="1800" kern="1200" dirty="0" err="1" smtClean="0">
              <a:solidFill>
                <a:schemeClr val="tx1"/>
              </a:solidFill>
            </a:rPr>
            <a:t>system</a:t>
          </a:r>
          <a:endParaRPr lang="et-EE" sz="1800" kern="1200" dirty="0">
            <a:solidFill>
              <a:schemeClr val="tx1"/>
            </a:solidFill>
          </a:endParaRPr>
        </a:p>
      </dsp:txBody>
      <dsp:txXfrm>
        <a:off x="5057371" y="1109028"/>
        <a:ext cx="1443508" cy="938280"/>
      </dsp:txXfrm>
    </dsp:sp>
    <dsp:sp modelId="{FDC41B93-31A6-4BD0-A9E7-F2E9D5EB7B43}">
      <dsp:nvSpPr>
        <dsp:cNvPr id="0" name=""/>
        <dsp:cNvSpPr/>
      </dsp:nvSpPr>
      <dsp:spPr>
        <a:xfrm>
          <a:off x="1653574" y="472730"/>
          <a:ext cx="4421752" cy="4421752"/>
        </a:xfrm>
        <a:custGeom>
          <a:avLst/>
          <a:gdLst/>
          <a:ahLst/>
          <a:cxnLst/>
          <a:rect l="0" t="0" r="0" b="0"/>
          <a:pathLst>
            <a:path>
              <a:moveTo>
                <a:pt x="4387283" y="1822002"/>
              </a:moveTo>
              <a:arcTo wR="2210876" hR="2210876" stAng="20992168" swAng="1215664"/>
            </a:path>
          </a:pathLst>
        </a:custGeom>
        <a:noFill/>
        <a:ln w="6350" cap="flat" cmpd="sng" algn="ctr">
          <a:solidFill>
            <a:schemeClr val="accent3">
              <a:hueOff val="-4037898"/>
              <a:satOff val="1539"/>
              <a:lumOff val="-243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9592B4E-C1CF-48AF-B9FE-367AB00F0A9A}">
      <dsp:nvSpPr>
        <dsp:cNvPr id="0" name=""/>
        <dsp:cNvSpPr/>
      </dsp:nvSpPr>
      <dsp:spPr>
        <a:xfrm>
          <a:off x="5057371" y="3319904"/>
          <a:ext cx="1443508" cy="938280"/>
        </a:xfrm>
        <a:prstGeom prst="rect">
          <a:avLst/>
        </a:prstGeom>
        <a:solidFill>
          <a:schemeClr val="accent3">
            <a:hueOff val="-8075796"/>
            <a:satOff val="3079"/>
            <a:lumOff val="-4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Data</a:t>
          </a:r>
          <a:r>
            <a:rPr lang="et-EE" sz="1800" kern="1200" dirty="0" smtClean="0">
              <a:solidFill>
                <a:schemeClr val="tx1"/>
              </a:solidFill>
            </a:rPr>
            <a:t> </a:t>
          </a:r>
          <a:r>
            <a:rPr lang="et-EE" sz="1800" kern="1200" dirty="0" err="1" smtClean="0">
              <a:solidFill>
                <a:schemeClr val="tx1"/>
              </a:solidFill>
            </a:rPr>
            <a:t>collection</a:t>
          </a:r>
          <a:r>
            <a:rPr lang="et-EE" sz="1800" kern="1200" dirty="0" smtClean="0">
              <a:solidFill>
                <a:schemeClr val="tx1"/>
              </a:solidFill>
            </a:rPr>
            <a:t> &amp; </a:t>
          </a:r>
          <a:r>
            <a:rPr lang="et-EE" sz="1800" kern="1200" dirty="0" err="1" smtClean="0">
              <a:solidFill>
                <a:schemeClr val="tx1"/>
              </a:solidFill>
            </a:rPr>
            <a:t>processing</a:t>
          </a:r>
          <a:endParaRPr lang="et-EE" sz="1800" kern="1200" dirty="0">
            <a:solidFill>
              <a:schemeClr val="tx1"/>
            </a:solidFill>
          </a:endParaRPr>
        </a:p>
      </dsp:txBody>
      <dsp:txXfrm>
        <a:off x="5057371" y="3319904"/>
        <a:ext cx="1443508" cy="938280"/>
      </dsp:txXfrm>
    </dsp:sp>
    <dsp:sp modelId="{7D9D6094-B94E-4668-AAE7-7059F83DB627}">
      <dsp:nvSpPr>
        <dsp:cNvPr id="0" name=""/>
        <dsp:cNvSpPr/>
      </dsp:nvSpPr>
      <dsp:spPr>
        <a:xfrm>
          <a:off x="1653574" y="472730"/>
          <a:ext cx="4421752" cy="4421752"/>
        </a:xfrm>
        <a:custGeom>
          <a:avLst/>
          <a:gdLst/>
          <a:ahLst/>
          <a:cxnLst/>
          <a:rect l="0" t="0" r="0" b="0"/>
          <a:pathLst>
            <a:path>
              <a:moveTo>
                <a:pt x="3617814" y="3916307"/>
              </a:moveTo>
              <a:arcTo wR="2210876" hR="2210876" stAng="3028693" swAng="924219"/>
            </a:path>
          </a:pathLst>
        </a:custGeom>
        <a:noFill/>
        <a:ln w="6350" cap="flat" cmpd="sng" algn="ctr">
          <a:solidFill>
            <a:schemeClr val="accent3">
              <a:hueOff val="-8075796"/>
              <a:satOff val="3079"/>
              <a:lumOff val="-48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47DF8B3-3C41-4725-BB9C-929FAFE5201A}">
      <dsp:nvSpPr>
        <dsp:cNvPr id="0" name=""/>
        <dsp:cNvSpPr/>
      </dsp:nvSpPr>
      <dsp:spPr>
        <a:xfrm>
          <a:off x="3142696" y="4425342"/>
          <a:ext cx="1443508" cy="938280"/>
        </a:xfrm>
        <a:prstGeom prst="rect">
          <a:avLst/>
        </a:prstGeom>
        <a:solidFill>
          <a:schemeClr val="accent3">
            <a:hueOff val="-12113695"/>
            <a:satOff val="4618"/>
            <a:lumOff val="-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Data</a:t>
          </a:r>
          <a:r>
            <a:rPr lang="et-EE" sz="1800" kern="1200" dirty="0" smtClean="0">
              <a:solidFill>
                <a:schemeClr val="tx1"/>
              </a:solidFill>
            </a:rPr>
            <a:t> </a:t>
          </a:r>
          <a:r>
            <a:rPr lang="et-EE" sz="1800" kern="1200" dirty="0" err="1" smtClean="0">
              <a:solidFill>
                <a:schemeClr val="tx1"/>
              </a:solidFill>
            </a:rPr>
            <a:t>analysis</a:t>
          </a:r>
          <a:endParaRPr lang="et-EE" sz="1800" kern="1200" dirty="0">
            <a:solidFill>
              <a:schemeClr val="tx1"/>
            </a:solidFill>
          </a:endParaRPr>
        </a:p>
      </dsp:txBody>
      <dsp:txXfrm>
        <a:off x="3142696" y="4425342"/>
        <a:ext cx="1443508" cy="938280"/>
      </dsp:txXfrm>
    </dsp:sp>
    <dsp:sp modelId="{A61189B1-24A6-41C7-B44F-D71970E0FD47}">
      <dsp:nvSpPr>
        <dsp:cNvPr id="0" name=""/>
        <dsp:cNvSpPr/>
      </dsp:nvSpPr>
      <dsp:spPr>
        <a:xfrm>
          <a:off x="1653574" y="472730"/>
          <a:ext cx="4421752" cy="4421752"/>
        </a:xfrm>
        <a:custGeom>
          <a:avLst/>
          <a:gdLst/>
          <a:ahLst/>
          <a:cxnLst/>
          <a:rect l="0" t="0" r="0" b="0"/>
          <a:pathLst>
            <a:path>
              <a:moveTo>
                <a:pt x="1307469" y="4228753"/>
              </a:moveTo>
              <a:arcTo wR="2210876" hR="2210876" stAng="6847087" swAng="924219"/>
            </a:path>
          </a:pathLst>
        </a:custGeom>
        <a:noFill/>
        <a:ln w="6350" cap="flat" cmpd="sng" algn="ctr">
          <a:solidFill>
            <a:schemeClr val="accent3">
              <a:hueOff val="-12113695"/>
              <a:satOff val="4618"/>
              <a:lumOff val="-729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604B3FE-F0A6-4C05-9FBD-F193EEE75A32}">
      <dsp:nvSpPr>
        <dsp:cNvPr id="0" name=""/>
        <dsp:cNvSpPr/>
      </dsp:nvSpPr>
      <dsp:spPr>
        <a:xfrm>
          <a:off x="1228021" y="3319904"/>
          <a:ext cx="1443508" cy="938280"/>
        </a:xfrm>
        <a:prstGeom prst="rect">
          <a:avLst/>
        </a:prstGeom>
        <a:solidFill>
          <a:schemeClr val="accent3">
            <a:hueOff val="-16151592"/>
            <a:satOff val="6158"/>
            <a:lumOff val="-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Communi-cation</a:t>
          </a:r>
          <a:endParaRPr lang="et-EE" sz="1800" kern="1200" dirty="0">
            <a:solidFill>
              <a:schemeClr val="tx1"/>
            </a:solidFill>
          </a:endParaRPr>
        </a:p>
      </dsp:txBody>
      <dsp:txXfrm>
        <a:off x="1228021" y="3319904"/>
        <a:ext cx="1443508" cy="938280"/>
      </dsp:txXfrm>
    </dsp:sp>
    <dsp:sp modelId="{07066E98-4D26-4324-89DA-8DCB67A8DB55}">
      <dsp:nvSpPr>
        <dsp:cNvPr id="0" name=""/>
        <dsp:cNvSpPr/>
      </dsp:nvSpPr>
      <dsp:spPr>
        <a:xfrm>
          <a:off x="1653574" y="472730"/>
          <a:ext cx="4421752" cy="4421752"/>
        </a:xfrm>
        <a:custGeom>
          <a:avLst/>
          <a:gdLst/>
          <a:ahLst/>
          <a:cxnLst/>
          <a:rect l="0" t="0" r="0" b="0"/>
          <a:pathLst>
            <a:path>
              <a:moveTo>
                <a:pt x="34468" y="2599750"/>
              </a:moveTo>
              <a:arcTo wR="2210876" hR="2210876" stAng="10192168" swAng="1215664"/>
            </a:path>
          </a:pathLst>
        </a:custGeom>
        <a:noFill/>
        <a:ln w="6350" cap="flat" cmpd="sng" algn="ctr">
          <a:solidFill>
            <a:schemeClr val="accent3">
              <a:hueOff val="-16151592"/>
              <a:satOff val="6158"/>
              <a:lumOff val="-97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FC21DDC-6E37-44E3-B80D-88F497F7B242}">
      <dsp:nvSpPr>
        <dsp:cNvPr id="0" name=""/>
        <dsp:cNvSpPr/>
      </dsp:nvSpPr>
      <dsp:spPr>
        <a:xfrm>
          <a:off x="1228021" y="1109028"/>
          <a:ext cx="1443508" cy="938280"/>
        </a:xfrm>
        <a:prstGeom prst="rect">
          <a:avLst/>
        </a:prstGeom>
        <a:solidFill>
          <a:schemeClr val="accent3">
            <a:hueOff val="-20189491"/>
            <a:satOff val="7697"/>
            <a:lumOff val="-1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t-EE" sz="1800" kern="1200" dirty="0" err="1" smtClean="0">
              <a:solidFill>
                <a:schemeClr val="tx1"/>
              </a:solidFill>
            </a:rPr>
            <a:t>Evaluation</a:t>
          </a:r>
          <a:endParaRPr lang="et-EE" sz="1800" kern="1200" dirty="0">
            <a:solidFill>
              <a:schemeClr val="tx1"/>
            </a:solidFill>
          </a:endParaRPr>
        </a:p>
      </dsp:txBody>
      <dsp:txXfrm>
        <a:off x="1228021" y="1109028"/>
        <a:ext cx="1443508" cy="938280"/>
      </dsp:txXfrm>
    </dsp:sp>
    <dsp:sp modelId="{76009C96-A54B-4317-93B0-1B7A9A8C42A0}">
      <dsp:nvSpPr>
        <dsp:cNvPr id="0" name=""/>
        <dsp:cNvSpPr/>
      </dsp:nvSpPr>
      <dsp:spPr>
        <a:xfrm>
          <a:off x="1653574" y="472730"/>
          <a:ext cx="4421752" cy="4421752"/>
        </a:xfrm>
        <a:custGeom>
          <a:avLst/>
          <a:gdLst/>
          <a:ahLst/>
          <a:cxnLst/>
          <a:rect l="0" t="0" r="0" b="0"/>
          <a:pathLst>
            <a:path>
              <a:moveTo>
                <a:pt x="803937" y="505444"/>
              </a:moveTo>
              <a:arcTo wR="2210876" hR="2210876" stAng="13828693" swAng="924219"/>
            </a:path>
          </a:pathLst>
        </a:custGeom>
        <a:noFill/>
        <a:ln w="6350" cap="flat" cmpd="sng" algn="ctr">
          <a:solidFill>
            <a:schemeClr val="accent3">
              <a:hueOff val="-20189491"/>
              <a:satOff val="7697"/>
              <a:lumOff val="-1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66EF7-BD1E-4784-8EC6-3458776E4450}">
      <dsp:nvSpPr>
        <dsp:cNvPr id="0" name=""/>
        <dsp:cNvSpPr/>
      </dsp:nvSpPr>
      <dsp:spPr>
        <a:xfrm>
          <a:off x="652602" y="619594"/>
          <a:ext cx="4000220" cy="4000220"/>
        </a:xfrm>
        <a:prstGeom prst="blockArc">
          <a:avLst>
            <a:gd name="adj1" fmla="val 11880000"/>
            <a:gd name="adj2" fmla="val 16200000"/>
            <a:gd name="adj3" fmla="val 4641"/>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ECCFE3-DE5B-4C0D-9D95-74BDC1092D96}">
      <dsp:nvSpPr>
        <dsp:cNvPr id="0" name=""/>
        <dsp:cNvSpPr/>
      </dsp:nvSpPr>
      <dsp:spPr>
        <a:xfrm>
          <a:off x="652602" y="619594"/>
          <a:ext cx="4000220" cy="4000220"/>
        </a:xfrm>
        <a:prstGeom prst="blockArc">
          <a:avLst>
            <a:gd name="adj1" fmla="val 7560000"/>
            <a:gd name="adj2" fmla="val 11880000"/>
            <a:gd name="adj3" fmla="val 4641"/>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5852873-720B-411A-BC0E-C568076E8D55}">
      <dsp:nvSpPr>
        <dsp:cNvPr id="0" name=""/>
        <dsp:cNvSpPr/>
      </dsp:nvSpPr>
      <dsp:spPr>
        <a:xfrm>
          <a:off x="652602" y="619594"/>
          <a:ext cx="4000220" cy="4000220"/>
        </a:xfrm>
        <a:prstGeom prst="blockArc">
          <a:avLst>
            <a:gd name="adj1" fmla="val 3240000"/>
            <a:gd name="adj2" fmla="val 7560000"/>
            <a:gd name="adj3" fmla="val 4641"/>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654F8E1-0C0D-4AF5-BB2B-CAAE11B77D76}">
      <dsp:nvSpPr>
        <dsp:cNvPr id="0" name=""/>
        <dsp:cNvSpPr/>
      </dsp:nvSpPr>
      <dsp:spPr>
        <a:xfrm>
          <a:off x="652602" y="619594"/>
          <a:ext cx="4000220" cy="4000220"/>
        </a:xfrm>
        <a:prstGeom prst="blockArc">
          <a:avLst>
            <a:gd name="adj1" fmla="val 20520000"/>
            <a:gd name="adj2" fmla="val 3240000"/>
            <a:gd name="adj3" fmla="val 4641"/>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D70C3C6-44CA-41A8-BE47-6166FD0ACCE5}">
      <dsp:nvSpPr>
        <dsp:cNvPr id="0" name=""/>
        <dsp:cNvSpPr/>
      </dsp:nvSpPr>
      <dsp:spPr>
        <a:xfrm>
          <a:off x="652602" y="619594"/>
          <a:ext cx="4000220" cy="4000220"/>
        </a:xfrm>
        <a:prstGeom prst="blockArc">
          <a:avLst>
            <a:gd name="adj1" fmla="val 16200000"/>
            <a:gd name="adj2" fmla="val 20520000"/>
            <a:gd name="adj3" fmla="val 4641"/>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0495680-A973-4AFE-9B95-12FE2F426967}">
      <dsp:nvSpPr>
        <dsp:cNvPr id="0" name=""/>
        <dsp:cNvSpPr/>
      </dsp:nvSpPr>
      <dsp:spPr>
        <a:xfrm>
          <a:off x="1504939" y="1466424"/>
          <a:ext cx="2295545" cy="230655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spc="-100" baseline="0" dirty="0" smtClean="0">
              <a:solidFill>
                <a:schemeClr val="tx2"/>
              </a:solidFill>
            </a:rPr>
            <a:t>DATA GOVERNANCE (DATA STEWARDS**)</a:t>
          </a:r>
          <a:endParaRPr lang="et-EE" sz="1800" b="0" kern="1200" spc="-100" baseline="0" dirty="0">
            <a:solidFill>
              <a:schemeClr val="tx2"/>
            </a:solidFill>
          </a:endParaRPr>
        </a:p>
      </dsp:txBody>
      <dsp:txXfrm>
        <a:off x="1841114" y="1804212"/>
        <a:ext cx="1623195" cy="1630983"/>
      </dsp:txXfrm>
    </dsp:sp>
    <dsp:sp modelId="{73B74A3B-2C72-4F1F-8693-E18BD8C1FF08}">
      <dsp:nvSpPr>
        <dsp:cNvPr id="0" name=""/>
        <dsp:cNvSpPr/>
      </dsp:nvSpPr>
      <dsp:spPr>
        <a:xfrm>
          <a:off x="1912957" y="-73746"/>
          <a:ext cx="1479510" cy="1479510"/>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spc="-100" baseline="0" dirty="0" err="1" smtClean="0"/>
            <a:t>Metadata</a:t>
          </a:r>
          <a:endParaRPr lang="et-EE" sz="1800" b="0" kern="1200" spc="-100" baseline="0" dirty="0"/>
        </a:p>
      </dsp:txBody>
      <dsp:txXfrm>
        <a:off x="2129626" y="142923"/>
        <a:ext cx="1046172" cy="1046172"/>
      </dsp:txXfrm>
    </dsp:sp>
    <dsp:sp modelId="{277B8E34-7FA0-4B4A-AD80-9BA628350295}">
      <dsp:nvSpPr>
        <dsp:cNvPr id="0" name=""/>
        <dsp:cNvSpPr/>
      </dsp:nvSpPr>
      <dsp:spPr>
        <a:xfrm>
          <a:off x="3866131" y="1371323"/>
          <a:ext cx="1289311" cy="1289311"/>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spc="-100" baseline="0" dirty="0" err="1" smtClean="0"/>
            <a:t>Dissemi-nation</a:t>
          </a:r>
          <a:endParaRPr lang="et-EE" sz="1800" b="0" kern="1200" spc="-100" baseline="0" dirty="0"/>
        </a:p>
      </dsp:txBody>
      <dsp:txXfrm>
        <a:off x="4054946" y="1560138"/>
        <a:ext cx="911681" cy="911681"/>
      </dsp:txXfrm>
    </dsp:sp>
    <dsp:sp modelId="{C7B5BBEA-B50B-4E5C-8AF7-E200840D4DE1}">
      <dsp:nvSpPr>
        <dsp:cNvPr id="0" name=""/>
        <dsp:cNvSpPr/>
      </dsp:nvSpPr>
      <dsp:spPr>
        <a:xfrm>
          <a:off x="3068027" y="3467238"/>
          <a:ext cx="1466076" cy="1466076"/>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dirty="0" err="1" smtClean="0"/>
            <a:t>Life</a:t>
          </a:r>
          <a:r>
            <a:rPr lang="et-EE" sz="1800" b="0" kern="1200" dirty="0" smtClean="0"/>
            <a:t>- </a:t>
          </a:r>
          <a:r>
            <a:rPr lang="et-EE" sz="1800" b="0" kern="1200" dirty="0" err="1" smtClean="0"/>
            <a:t>cycle</a:t>
          </a:r>
          <a:r>
            <a:rPr lang="et-EE" sz="1800" b="0" kern="1200" dirty="0" smtClean="0"/>
            <a:t> manage-</a:t>
          </a:r>
          <a:r>
            <a:rPr lang="et-EE" sz="1800" b="0" kern="1200" dirty="0" err="1" smtClean="0"/>
            <a:t>ment</a:t>
          </a:r>
          <a:endParaRPr lang="et-EE" sz="1800" b="0" kern="1200" dirty="0"/>
        </a:p>
      </dsp:txBody>
      <dsp:txXfrm>
        <a:off x="3282729" y="3681940"/>
        <a:ext cx="1036672" cy="1036672"/>
      </dsp:txXfrm>
    </dsp:sp>
    <dsp:sp modelId="{02D82314-D91D-4C8C-8315-2BBEF7406005}">
      <dsp:nvSpPr>
        <dsp:cNvPr id="0" name=""/>
        <dsp:cNvSpPr/>
      </dsp:nvSpPr>
      <dsp:spPr>
        <a:xfrm>
          <a:off x="859703" y="3555621"/>
          <a:ext cx="1289311" cy="1289311"/>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dirty="0" err="1" smtClean="0"/>
            <a:t>Data</a:t>
          </a:r>
          <a:r>
            <a:rPr lang="et-EE" sz="1800" b="0" kern="1200" dirty="0" smtClean="0"/>
            <a:t> </a:t>
          </a:r>
          <a:r>
            <a:rPr lang="et-EE" sz="1800" b="0" kern="1200" dirty="0" err="1" smtClean="0"/>
            <a:t>quality</a:t>
          </a:r>
          <a:endParaRPr lang="et-EE" sz="1800" b="0" kern="1200" dirty="0"/>
        </a:p>
      </dsp:txBody>
      <dsp:txXfrm>
        <a:off x="1048518" y="3744436"/>
        <a:ext cx="911681" cy="911681"/>
      </dsp:txXfrm>
    </dsp:sp>
    <dsp:sp modelId="{C9BC5D5C-FCD0-4F8D-8B78-D0B07331FB3B}">
      <dsp:nvSpPr>
        <dsp:cNvPr id="0" name=""/>
        <dsp:cNvSpPr/>
      </dsp:nvSpPr>
      <dsp:spPr>
        <a:xfrm>
          <a:off x="149982" y="1371323"/>
          <a:ext cx="1289311" cy="1289311"/>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t-EE" sz="1800" b="0" kern="1200" spc="-100" baseline="0" dirty="0" err="1" smtClean="0"/>
            <a:t>Data</a:t>
          </a:r>
          <a:r>
            <a:rPr lang="et-EE" sz="1800" b="0" kern="1200" spc="-100" baseline="0" dirty="0" smtClean="0"/>
            <a:t> </a:t>
          </a:r>
          <a:r>
            <a:rPr lang="et-EE" sz="1800" b="0" kern="1200" spc="-100" baseline="0" dirty="0" err="1" smtClean="0"/>
            <a:t>architec-ture</a:t>
          </a:r>
          <a:endParaRPr lang="et-EE" sz="1800" b="0" kern="1200" dirty="0"/>
        </a:p>
      </dsp:txBody>
      <dsp:txXfrm>
        <a:off x="338797" y="1560138"/>
        <a:ext cx="911681" cy="911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D894D-A645-4F7B-BEF4-FA4A393D792D}">
      <dsp:nvSpPr>
        <dsp:cNvPr id="0" name=""/>
        <dsp:cNvSpPr/>
      </dsp:nvSpPr>
      <dsp:spPr>
        <a:xfrm>
          <a:off x="4624" y="393058"/>
          <a:ext cx="1917296" cy="191729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Critical</a:t>
          </a:r>
          <a:r>
            <a:rPr lang="et-EE" sz="1800" b="0" kern="1200" dirty="0" smtClean="0">
              <a:latin typeface="+mn-lt"/>
              <a:cs typeface="Arial" panose="020B0604020202020204" pitchFamily="34" charset="0"/>
            </a:rPr>
            <a:t> </a:t>
          </a:r>
        </a:p>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indicators</a:t>
          </a:r>
          <a:endParaRPr lang="et-EE" sz="1800" b="0" kern="1200" dirty="0">
            <a:latin typeface="+mn-lt"/>
            <a:cs typeface="Arial" panose="020B0604020202020204" pitchFamily="34" charset="0"/>
          </a:endParaRPr>
        </a:p>
      </dsp:txBody>
      <dsp:txXfrm>
        <a:off x="285405" y="673839"/>
        <a:ext cx="1355734" cy="1355734"/>
      </dsp:txXfrm>
    </dsp:sp>
    <dsp:sp modelId="{57BC1F3E-BBF3-4B8F-9499-25A0F09D28A1}">
      <dsp:nvSpPr>
        <dsp:cNvPr id="0" name=""/>
        <dsp:cNvSpPr/>
      </dsp:nvSpPr>
      <dsp:spPr>
        <a:xfrm rot="17807349">
          <a:off x="1698114" y="782667"/>
          <a:ext cx="1022227" cy="0"/>
        </a:xfrm>
        <a:custGeom>
          <a:avLst/>
          <a:gdLst/>
          <a:ahLst/>
          <a:cxnLst/>
          <a:rect l="0" t="0" r="0" b="0"/>
          <a:pathLst>
            <a:path>
              <a:moveTo>
                <a:pt x="0" y="0"/>
              </a:moveTo>
              <a:lnTo>
                <a:pt x="102222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D28DAA-5B37-4FDC-9AF9-DF4400059BBC}">
      <dsp:nvSpPr>
        <dsp:cNvPr id="0" name=""/>
        <dsp:cNvSpPr/>
      </dsp:nvSpPr>
      <dsp:spPr>
        <a:xfrm rot="14592651">
          <a:off x="4196161" y="782667"/>
          <a:ext cx="1022227" cy="0"/>
        </a:xfrm>
        <a:custGeom>
          <a:avLst/>
          <a:gdLst/>
          <a:ahLst/>
          <a:cxnLst/>
          <a:rect l="0" t="0" r="0" b="0"/>
          <a:pathLst>
            <a:path>
              <a:moveTo>
                <a:pt x="0" y="0"/>
              </a:moveTo>
              <a:lnTo>
                <a:pt x="102222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95A0F9-A0E8-4228-8985-0DF10E6370A9}">
      <dsp:nvSpPr>
        <dsp:cNvPr id="0" name=""/>
        <dsp:cNvSpPr/>
      </dsp:nvSpPr>
      <dsp:spPr>
        <a:xfrm>
          <a:off x="2439591" y="326411"/>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90581C-5149-43F4-BE2F-D54E7E820E83}">
      <dsp:nvSpPr>
        <dsp:cNvPr id="0" name=""/>
        <dsp:cNvSpPr/>
      </dsp:nvSpPr>
      <dsp:spPr>
        <a:xfrm>
          <a:off x="2663696" y="1439"/>
          <a:ext cx="1589109" cy="6499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t-EE" sz="1800" b="1" kern="1200" dirty="0" err="1" smtClean="0">
              <a:latin typeface="+mn-lt"/>
              <a:cs typeface="Arial" panose="020B0604020202020204" pitchFamily="34" charset="0"/>
            </a:rPr>
            <a:t>Statistics</a:t>
          </a:r>
          <a:r>
            <a:rPr lang="et-EE" sz="1800" b="1" kern="1200" dirty="0" smtClean="0">
              <a:latin typeface="+mn-lt"/>
              <a:cs typeface="Arial" panose="020B0604020202020204" pitchFamily="34" charset="0"/>
            </a:rPr>
            <a:t> Estonia</a:t>
          </a:r>
          <a:endParaRPr lang="et-EE" sz="1800" b="1" kern="1200" dirty="0">
            <a:latin typeface="+mn-lt"/>
            <a:cs typeface="Arial" panose="020B0604020202020204" pitchFamily="34" charset="0"/>
          </a:endParaRPr>
        </a:p>
      </dsp:txBody>
      <dsp:txXfrm>
        <a:off x="2663696" y="1439"/>
        <a:ext cx="1589109" cy="649943"/>
      </dsp:txXfrm>
    </dsp:sp>
    <dsp:sp modelId="{B5E76A70-8BE8-40D4-BB00-344F7226C237}">
      <dsp:nvSpPr>
        <dsp:cNvPr id="0" name=""/>
        <dsp:cNvSpPr/>
      </dsp:nvSpPr>
      <dsp:spPr>
        <a:xfrm>
          <a:off x="4252806" y="326411"/>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FDEF85-1074-4F40-86D1-CD6FCF0FF305}">
      <dsp:nvSpPr>
        <dsp:cNvPr id="0" name=""/>
        <dsp:cNvSpPr/>
      </dsp:nvSpPr>
      <dsp:spPr>
        <a:xfrm rot="19675242">
          <a:off x="1937377" y="1171347"/>
          <a:ext cx="544585" cy="0"/>
        </a:xfrm>
        <a:custGeom>
          <a:avLst/>
          <a:gdLst/>
          <a:ahLst/>
          <a:cxnLst/>
          <a:rect l="0" t="0" r="0" b="0"/>
          <a:pathLst>
            <a:path>
              <a:moveTo>
                <a:pt x="0" y="0"/>
              </a:moveTo>
              <a:lnTo>
                <a:pt x="54458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79F87-2C66-46D3-ADE7-610BE42B0662}">
      <dsp:nvSpPr>
        <dsp:cNvPr id="0" name=""/>
        <dsp:cNvSpPr/>
      </dsp:nvSpPr>
      <dsp:spPr>
        <a:xfrm rot="12724758">
          <a:off x="4434540" y="1171347"/>
          <a:ext cx="544585" cy="0"/>
        </a:xfrm>
        <a:custGeom>
          <a:avLst/>
          <a:gdLst/>
          <a:ahLst/>
          <a:cxnLst/>
          <a:rect l="0" t="0" r="0" b="0"/>
          <a:pathLst>
            <a:path>
              <a:moveTo>
                <a:pt x="0" y="0"/>
              </a:moveTo>
              <a:lnTo>
                <a:pt x="54458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0967A1-B5EF-422F-94BF-4739CAA5043F}">
      <dsp:nvSpPr>
        <dsp:cNvPr id="0" name=""/>
        <dsp:cNvSpPr/>
      </dsp:nvSpPr>
      <dsp:spPr>
        <a:xfrm>
          <a:off x="2440387" y="1026734"/>
          <a:ext cx="223930"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76522-A0FF-4539-8B32-C97A043E05D1}">
      <dsp:nvSpPr>
        <dsp:cNvPr id="0" name=""/>
        <dsp:cNvSpPr/>
      </dsp:nvSpPr>
      <dsp:spPr>
        <a:xfrm>
          <a:off x="2664317" y="651383"/>
          <a:ext cx="1587868" cy="7507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ONA’s</a:t>
          </a:r>
          <a:endParaRPr lang="et-EE" sz="1800" b="0" kern="1200" dirty="0">
            <a:latin typeface="+mn-lt"/>
            <a:cs typeface="Arial" panose="020B0604020202020204" pitchFamily="34" charset="0"/>
          </a:endParaRPr>
        </a:p>
      </dsp:txBody>
      <dsp:txXfrm>
        <a:off x="2664317" y="651383"/>
        <a:ext cx="1587868" cy="750702"/>
      </dsp:txXfrm>
    </dsp:sp>
    <dsp:sp modelId="{7F480F94-0E06-429E-99DE-BFDA4688033D}">
      <dsp:nvSpPr>
        <dsp:cNvPr id="0" name=""/>
        <dsp:cNvSpPr/>
      </dsp:nvSpPr>
      <dsp:spPr>
        <a:xfrm>
          <a:off x="4252185" y="1026734"/>
          <a:ext cx="223930"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A983C7-1719-47B3-97B6-F88136AD58B9}">
      <dsp:nvSpPr>
        <dsp:cNvPr id="0" name=""/>
        <dsp:cNvSpPr/>
      </dsp:nvSpPr>
      <dsp:spPr>
        <a:xfrm rot="2156702">
          <a:off x="1924682" y="1560026"/>
          <a:ext cx="569092" cy="0"/>
        </a:xfrm>
        <a:custGeom>
          <a:avLst/>
          <a:gdLst/>
          <a:ahLst/>
          <a:cxnLst/>
          <a:rect l="0" t="0" r="0" b="0"/>
          <a:pathLst>
            <a:path>
              <a:moveTo>
                <a:pt x="0" y="0"/>
              </a:moveTo>
              <a:lnTo>
                <a:pt x="56909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A6C6C6-E635-4877-AC8D-041EE60C1760}">
      <dsp:nvSpPr>
        <dsp:cNvPr id="0" name=""/>
        <dsp:cNvSpPr/>
      </dsp:nvSpPr>
      <dsp:spPr>
        <a:xfrm rot="8643298">
          <a:off x="4422728" y="1560026"/>
          <a:ext cx="569092" cy="0"/>
        </a:xfrm>
        <a:custGeom>
          <a:avLst/>
          <a:gdLst/>
          <a:ahLst/>
          <a:cxnLst/>
          <a:rect l="0" t="0" r="0" b="0"/>
          <a:pathLst>
            <a:path>
              <a:moveTo>
                <a:pt x="0" y="0"/>
              </a:moveTo>
              <a:lnTo>
                <a:pt x="56909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920921-7205-4A8B-990D-C6281A897B1E}">
      <dsp:nvSpPr>
        <dsp:cNvPr id="0" name=""/>
        <dsp:cNvSpPr/>
      </dsp:nvSpPr>
      <dsp:spPr>
        <a:xfrm>
          <a:off x="2439591" y="1727057"/>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6DAA53-FCA9-4348-9C2E-A5B193BC800B}">
      <dsp:nvSpPr>
        <dsp:cNvPr id="0" name=""/>
        <dsp:cNvSpPr/>
      </dsp:nvSpPr>
      <dsp:spPr>
        <a:xfrm>
          <a:off x="2663696" y="1402085"/>
          <a:ext cx="1589109" cy="6499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Other</a:t>
          </a:r>
          <a:r>
            <a:rPr lang="et-EE" sz="1800" b="0" kern="1200" dirty="0" smtClean="0">
              <a:latin typeface="+mn-lt"/>
              <a:cs typeface="Arial" panose="020B0604020202020204" pitchFamily="34" charset="0"/>
            </a:rPr>
            <a:t> </a:t>
          </a:r>
          <a:r>
            <a:rPr lang="et-EE" sz="1800" b="0" kern="1200" dirty="0" err="1" smtClean="0">
              <a:latin typeface="+mn-lt"/>
              <a:cs typeface="Arial" panose="020B0604020202020204" pitchFamily="34" charset="0"/>
            </a:rPr>
            <a:t>registers</a:t>
          </a:r>
          <a:endParaRPr lang="et-EE" sz="1800" b="0" kern="1200" dirty="0">
            <a:latin typeface="+mn-lt"/>
            <a:cs typeface="Arial" panose="020B0604020202020204" pitchFamily="34" charset="0"/>
          </a:endParaRPr>
        </a:p>
      </dsp:txBody>
      <dsp:txXfrm>
        <a:off x="2663696" y="1402085"/>
        <a:ext cx="1589109" cy="649943"/>
      </dsp:txXfrm>
    </dsp:sp>
    <dsp:sp modelId="{0507DCD4-044F-4ED1-90F7-AA96687CA18F}">
      <dsp:nvSpPr>
        <dsp:cNvPr id="0" name=""/>
        <dsp:cNvSpPr/>
      </dsp:nvSpPr>
      <dsp:spPr>
        <a:xfrm>
          <a:off x="4252806" y="1727057"/>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3B0F1-7B0D-4424-BF55-AC0C23FA5E24}">
      <dsp:nvSpPr>
        <dsp:cNvPr id="0" name=""/>
        <dsp:cNvSpPr/>
      </dsp:nvSpPr>
      <dsp:spPr>
        <a:xfrm rot="3792651">
          <a:off x="1698114" y="1920745"/>
          <a:ext cx="1022227" cy="0"/>
        </a:xfrm>
        <a:custGeom>
          <a:avLst/>
          <a:gdLst/>
          <a:ahLst/>
          <a:cxnLst/>
          <a:rect l="0" t="0" r="0" b="0"/>
          <a:pathLst>
            <a:path>
              <a:moveTo>
                <a:pt x="0" y="0"/>
              </a:moveTo>
              <a:lnTo>
                <a:pt x="102222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26F5AA-CD54-4E07-AE53-1D01BE179CD9}">
      <dsp:nvSpPr>
        <dsp:cNvPr id="0" name=""/>
        <dsp:cNvSpPr/>
      </dsp:nvSpPr>
      <dsp:spPr>
        <a:xfrm rot="7007349">
          <a:off x="4196161" y="1920745"/>
          <a:ext cx="1022227" cy="0"/>
        </a:xfrm>
        <a:custGeom>
          <a:avLst/>
          <a:gdLst/>
          <a:ahLst/>
          <a:cxnLst/>
          <a:rect l="0" t="0" r="0" b="0"/>
          <a:pathLst>
            <a:path>
              <a:moveTo>
                <a:pt x="0" y="0"/>
              </a:moveTo>
              <a:lnTo>
                <a:pt x="102222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EF9B26-3C25-438F-88A4-18A944FAB4AC}">
      <dsp:nvSpPr>
        <dsp:cNvPr id="0" name=""/>
        <dsp:cNvSpPr/>
      </dsp:nvSpPr>
      <dsp:spPr>
        <a:xfrm>
          <a:off x="2439591" y="2377001"/>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212665-CE84-4FD1-AE8D-40F16BDF2423}">
      <dsp:nvSpPr>
        <dsp:cNvPr id="0" name=""/>
        <dsp:cNvSpPr/>
      </dsp:nvSpPr>
      <dsp:spPr>
        <a:xfrm>
          <a:off x="2663696" y="2052029"/>
          <a:ext cx="1589109" cy="6499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Other</a:t>
          </a:r>
          <a:r>
            <a:rPr lang="et-EE" sz="1800" b="0" kern="1200" dirty="0" smtClean="0">
              <a:latin typeface="+mn-lt"/>
              <a:cs typeface="Arial" panose="020B0604020202020204" pitchFamily="34" charset="0"/>
            </a:rPr>
            <a:t> </a:t>
          </a:r>
          <a:r>
            <a:rPr lang="et-EE" sz="1800" b="0" kern="1200" dirty="0" err="1" smtClean="0">
              <a:latin typeface="+mn-lt"/>
              <a:cs typeface="Arial" panose="020B0604020202020204" pitchFamily="34" charset="0"/>
            </a:rPr>
            <a:t>sources</a:t>
          </a:r>
          <a:endParaRPr lang="et-EE" sz="1800" b="0" kern="1200" dirty="0">
            <a:latin typeface="+mn-lt"/>
            <a:cs typeface="Arial" panose="020B0604020202020204" pitchFamily="34" charset="0"/>
          </a:endParaRPr>
        </a:p>
      </dsp:txBody>
      <dsp:txXfrm>
        <a:off x="2663696" y="2052029"/>
        <a:ext cx="1589109" cy="649943"/>
      </dsp:txXfrm>
    </dsp:sp>
    <dsp:sp modelId="{21C8AA52-057C-4429-9600-48CB4D699F28}">
      <dsp:nvSpPr>
        <dsp:cNvPr id="0" name=""/>
        <dsp:cNvSpPr/>
      </dsp:nvSpPr>
      <dsp:spPr>
        <a:xfrm>
          <a:off x="4252806" y="2377001"/>
          <a:ext cx="224105"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611443-96F6-446B-B903-2B8187F914A5}">
      <dsp:nvSpPr>
        <dsp:cNvPr id="0" name=""/>
        <dsp:cNvSpPr/>
      </dsp:nvSpPr>
      <dsp:spPr>
        <a:xfrm>
          <a:off x="4994581" y="393058"/>
          <a:ext cx="1917296" cy="191729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Ministry</a:t>
          </a:r>
          <a:r>
            <a:rPr lang="et-EE" sz="1800" b="0" kern="1200" dirty="0" smtClean="0">
              <a:latin typeface="+mn-lt"/>
              <a:cs typeface="Arial" panose="020B0604020202020204" pitchFamily="34" charset="0"/>
            </a:rPr>
            <a:t> </a:t>
          </a:r>
          <a:r>
            <a:rPr lang="et-EE" sz="1800" b="0" kern="1200" dirty="0" err="1" smtClean="0">
              <a:latin typeface="+mn-lt"/>
              <a:cs typeface="Arial" panose="020B0604020202020204" pitchFamily="34" charset="0"/>
            </a:rPr>
            <a:t>dashboards</a:t>
          </a:r>
          <a:endParaRPr lang="et-EE" sz="1800" b="0" kern="1200" dirty="0" smtClean="0">
            <a:latin typeface="+mn-lt"/>
            <a:cs typeface="Arial" panose="020B0604020202020204" pitchFamily="34" charset="0"/>
          </a:endParaRPr>
        </a:p>
      </dsp:txBody>
      <dsp:txXfrm>
        <a:off x="5275362" y="673839"/>
        <a:ext cx="1355734" cy="1355734"/>
      </dsp:txXfrm>
    </dsp:sp>
    <dsp:sp modelId="{ED2231F7-2E3A-4B64-B7ED-88C7C3110A17}">
      <dsp:nvSpPr>
        <dsp:cNvPr id="0" name=""/>
        <dsp:cNvSpPr/>
      </dsp:nvSpPr>
      <dsp:spPr>
        <a:xfrm>
          <a:off x="6911878" y="393058"/>
          <a:ext cx="1917296" cy="1917296"/>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t-EE" sz="1800" b="0" kern="1200" dirty="0" err="1" smtClean="0">
              <a:latin typeface="+mn-lt"/>
              <a:cs typeface="Arial" panose="020B0604020202020204" pitchFamily="34" charset="0"/>
            </a:rPr>
            <a:t>Government</a:t>
          </a:r>
          <a:r>
            <a:rPr lang="et-EE" sz="1800" b="0" kern="1200" dirty="0" smtClean="0">
              <a:latin typeface="+mn-lt"/>
              <a:cs typeface="Arial" panose="020B0604020202020204" pitchFamily="34" charset="0"/>
            </a:rPr>
            <a:t> </a:t>
          </a:r>
          <a:r>
            <a:rPr lang="et-EE" sz="1800" b="0" kern="1200" dirty="0" err="1" smtClean="0">
              <a:latin typeface="+mn-lt"/>
              <a:cs typeface="Arial" panose="020B0604020202020204" pitchFamily="34" charset="0"/>
            </a:rPr>
            <a:t>dashboard</a:t>
          </a:r>
          <a:endParaRPr lang="et-EE" sz="1800" b="0" kern="1200" dirty="0" smtClean="0">
            <a:latin typeface="+mn-lt"/>
            <a:cs typeface="Arial" panose="020B0604020202020204" pitchFamily="34" charset="0"/>
          </a:endParaRPr>
        </a:p>
      </dsp:txBody>
      <dsp:txXfrm>
        <a:off x="7192659" y="673839"/>
        <a:ext cx="1355734" cy="135573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7ED45-9648-4BE6-8148-AD88C19432E1}" type="datetimeFigureOut">
              <a:rPr lang="et-EE" smtClean="0"/>
              <a:t>23.11.2021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97EC4-1C2D-4545-89A0-4BE06FC846D7}" type="slidenum">
              <a:rPr lang="et-EE" smtClean="0"/>
              <a:t>‹#›</a:t>
            </a:fld>
            <a:endParaRPr lang="et-EE"/>
          </a:p>
        </p:txBody>
      </p:sp>
    </p:spTree>
    <p:extLst>
      <p:ext uri="{BB962C8B-B14F-4D97-AF65-F5344CB8AC3E}">
        <p14:creationId xmlns:p14="http://schemas.microsoft.com/office/powerpoint/2010/main" val="26362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rik.ee/en/international/court-information-syste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at.ee/e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emta.ee/en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thub.com/nordic-institute/X-Road" TargetMode="External"/><Relationship Id="rId7" Type="http://schemas.openxmlformats.org/officeDocument/2006/relationships/hyperlink" Target="https://eur02.safelinks.protection.outlook.com/?url=https://x-road.global/piloting-digital-prescriptions-in-germany-through-secure-data-exchange&amp;data=04|01|Kerli.Kehman-Vaarik@eas.ee|da8da64330f2405ee59b08d8a725d151|3c88e4d00f164fc99c9de75d2f2a6adc|0|0|637443128185378186|Unknown|TWFpbGZsb3d8eyJWIjoiMC4wLjAwMDAiLCJQIjoiV2luMzIiLCJBTiI6Ik1haWwiLCJXVCI6Mn0%3D|1000&amp;sdata=BpA7OKYx%2BE%2BOmoZ7TYuKGrvQ9s0J13jwKDNHh9452Kc%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ur02.safelinks.protection.outlook.com/?url=https://x-road.global/secure-data-exchange-to-the-japanese-energy-sector&amp;data=04|01|Kerli.Kehman-Vaarik@eas.ee|da8da64330f2405ee59b08d8a725d151|3c88e4d00f164fc99c9de75d2f2a6adc|0|0|637443128185368227|Unknown|TWFpbGZsb3d8eyJWIjoiMC4wLjAwMDAiLCJQIjoiV2luMzIiLCJBTiI6Ik1haWwiLCJXVCI6Mn0%3D|1000&amp;sdata=GeBuJS6Ujafp%2B6KSqamnkKzatkJVKLcl2drROlsAeWY%3D&amp;reserved=0" TargetMode="External"/><Relationship Id="rId5" Type="http://schemas.openxmlformats.org/officeDocument/2006/relationships/hyperlink" Target="https://eur02.safelinks.protection.outlook.com/?url=https://x-road.global/xroad-world-map&amp;data=04|01|Kerli.Kehman-Vaarik@eas.ee|da8da64330f2405ee59b08d8a725d151|3c88e4d00f164fc99c9de75d2f2a6adc|0|0|637443128185368227|Unknown|TWFpbGZsb3d8eyJWIjoiMC4wLjAwMDAiLCJQIjoiV2luMzIiLCJBTiI6Ik1haWwiLCJXVCI6Mn0%3D|1000&amp;sdata=nogsm/sOHs58MzMWNsEw8n8K17/q7JGsWRI7yYWm7j8%3D&amp;reserved=0" TargetMode="External"/><Relationship Id="rId4" Type="http://schemas.openxmlformats.org/officeDocument/2006/relationships/hyperlink" Target="https://logs.x-tee.ee/visualizer/E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0026DEBF-A28E-4D97-AF24-9484516CBA6C}" type="slidenum">
              <a:rPr lang="et-EE" smtClean="0">
                <a:solidFill>
                  <a:prstClr val="black"/>
                </a:solidFill>
              </a:rPr>
              <a:pPr/>
              <a:t>1</a:t>
            </a:fld>
            <a:endParaRPr lang="et-EE">
              <a:solidFill>
                <a:prstClr val="black"/>
              </a:solidFill>
            </a:endParaRPr>
          </a:p>
        </p:txBody>
      </p:sp>
    </p:spTree>
    <p:extLst>
      <p:ext uri="{BB962C8B-B14F-4D97-AF65-F5344CB8AC3E}">
        <p14:creationId xmlns:p14="http://schemas.microsoft.com/office/powerpoint/2010/main" val="266200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GB" sz="1000" kern="1200" dirty="0">
                <a:solidFill>
                  <a:schemeClr val="tx1"/>
                </a:solidFill>
                <a:effectLst/>
                <a:latin typeface="Aino" panose="02000603040504020204" pitchFamily="50" charset="0"/>
              </a:rPr>
              <a:t>Of course, digitalisation was not done in a day. It took 5 years from changing legislation to offering the very first online service. And also after that initial breakthrough, creating good digital services and generating acceptance for those services takes time. Still, here is a timeline that describes Estonia’s journey pretty well.  </a:t>
            </a:r>
          </a:p>
          <a:p>
            <a:pPr marL="628650" lvl="1" indent="-171450">
              <a:lnSpc>
                <a:spcPct val="114000"/>
              </a:lnSpc>
              <a:buFont typeface="Arial" panose="020B0604020202020204" pitchFamily="34" charset="0"/>
              <a:buChar char="•"/>
            </a:pPr>
            <a:r>
              <a:rPr lang="en-GB" sz="1000" i="0" u="none" strike="noStrike" dirty="0">
                <a:effectLst/>
                <a:latin typeface="Aino" panose="02000603040504020204" pitchFamily="50" charset="0"/>
              </a:rPr>
              <a:t>2000 – </a:t>
            </a:r>
            <a:r>
              <a:rPr lang="et-EE" sz="1000" i="0" u="none" strike="noStrike" dirty="0">
                <a:effectLst/>
                <a:latin typeface="Aino" panose="02000603040504020204" pitchFamily="50" charset="0"/>
              </a:rPr>
              <a:t>e-</a:t>
            </a:r>
            <a:r>
              <a:rPr lang="et-EE" sz="1000" i="0" u="none" strike="noStrike" dirty="0" err="1">
                <a:effectLst/>
                <a:latin typeface="Aino" panose="02000603040504020204" pitchFamily="50" charset="0"/>
              </a:rPr>
              <a:t>Cabinet</a:t>
            </a:r>
            <a:r>
              <a:rPr lang="et-EE" sz="1000" i="0" u="none" strike="noStrike" dirty="0">
                <a:effectLst/>
                <a:latin typeface="Aino" panose="02000603040504020204" pitchFamily="50" charset="0"/>
              </a:rPr>
              <a:t> - </a:t>
            </a:r>
            <a:r>
              <a:rPr lang="et-EE" sz="1200" b="0" i="0" u="none" strike="noStrike" kern="1200" dirty="0">
                <a:solidFill>
                  <a:schemeClr val="tx1"/>
                </a:solidFill>
                <a:effectLst/>
                <a:latin typeface="+mn-lt"/>
                <a:ea typeface="+mn-ea"/>
                <a:cs typeface="+mn-cs"/>
              </a:rPr>
              <a:t>d</a:t>
            </a:r>
            <a:r>
              <a:rPr lang="en-US" sz="1200" b="0" i="0" kern="1200" dirty="0" err="1">
                <a:solidFill>
                  <a:schemeClr val="tx1"/>
                </a:solidFill>
                <a:effectLst/>
                <a:latin typeface="+mn-lt"/>
                <a:ea typeface="+mn-ea"/>
                <a:cs typeface="+mn-cs"/>
              </a:rPr>
              <a:t>atabase</a:t>
            </a:r>
            <a:r>
              <a:rPr lang="en-US" sz="1200" b="0" i="0" kern="1200" dirty="0">
                <a:solidFill>
                  <a:schemeClr val="tx1"/>
                </a:solidFill>
                <a:effectLst/>
                <a:latin typeface="+mn-lt"/>
                <a:ea typeface="+mn-ea"/>
                <a:cs typeface="+mn-cs"/>
              </a:rPr>
              <a:t> and scheduler for streamlining governmental decision-making processes.</a:t>
            </a:r>
            <a:endParaRPr lang="et-EE" sz="1000" i="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t-EE" sz="1000" i="0" u="none" strike="noStrike" dirty="0">
                <a:effectLst/>
                <a:latin typeface="Aino" panose="02000603040504020204" pitchFamily="50" charset="0"/>
              </a:rPr>
              <a:t>2000 - </a:t>
            </a:r>
            <a:r>
              <a:rPr lang="en-GB" sz="1000" i="0" u="none" strike="noStrike" dirty="0">
                <a:effectLst/>
                <a:latin typeface="Aino" panose="02000603040504020204" pitchFamily="50" charset="0"/>
              </a:rPr>
              <a:t>Estonia had an online e-Tax Board already in 2000, while many other countries have created similar online versions only in recent years.</a:t>
            </a:r>
            <a:endParaRPr lang="et-EE" sz="1000" i="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t-EE" sz="1000" i="0" u="none" strike="noStrike" dirty="0">
                <a:effectLst/>
                <a:latin typeface="Aino" panose="02000603040504020204" pitchFamily="50" charset="0"/>
              </a:rPr>
              <a:t>2000 – m-</a:t>
            </a:r>
            <a:r>
              <a:rPr lang="et-EE" sz="1000" i="0" u="none" strike="noStrike" dirty="0" err="1">
                <a:effectLst/>
                <a:latin typeface="Aino" panose="02000603040504020204" pitchFamily="50" charset="0"/>
              </a:rPr>
              <a:t>Parking</a:t>
            </a:r>
            <a:r>
              <a:rPr lang="et-EE" sz="1000" i="0" u="none" strike="noStrike" dirty="0">
                <a:effectLst/>
                <a:latin typeface="Aino" panose="02000603040504020204" pitchFamily="50" charset="0"/>
              </a:rPr>
              <a:t> - </a:t>
            </a:r>
            <a:r>
              <a:rPr lang="et-EE" sz="1200" b="0" i="0" u="none" strike="noStrike"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system that enables drivers to pay for city parking via mobile phone.</a:t>
            </a:r>
            <a:endParaRPr lang="et-EE"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t-EE" sz="800" i="0" u="none" strike="noStrike" dirty="0">
                <a:effectLst/>
                <a:latin typeface="Aino" panose="02000603040504020204" pitchFamily="50" charset="0"/>
              </a:rPr>
              <a:t>2002 – </a:t>
            </a:r>
            <a:r>
              <a:rPr lang="et-EE" sz="800" i="0" u="none" strike="noStrike" dirty="0" err="1">
                <a:effectLst/>
                <a:latin typeface="Aino" panose="02000603040504020204" pitchFamily="50" charset="0"/>
              </a:rPr>
              <a:t>e-ID</a:t>
            </a:r>
            <a:r>
              <a:rPr lang="et-EE" sz="800" i="0" u="none" strike="noStrike" dirty="0">
                <a:effectLst/>
                <a:latin typeface="Aino" panose="02000603040504020204" pitchFamily="50" charset="0"/>
              </a:rPr>
              <a:t> - </a:t>
            </a:r>
            <a:r>
              <a:rPr lang="et-EE" sz="1000" b="0" i="0" u="none" strike="noStrike" kern="1200" dirty="0">
                <a:solidFill>
                  <a:schemeClr val="tx1"/>
                </a:solidFill>
                <a:effectLst/>
                <a:latin typeface="+mn-lt"/>
                <a:ea typeface="+mn-ea"/>
                <a:cs typeface="+mn-cs"/>
              </a:rPr>
              <a:t>d</a:t>
            </a:r>
            <a:r>
              <a:rPr lang="en-US" sz="1000" b="0" i="0" kern="1200" dirty="0" err="1">
                <a:solidFill>
                  <a:schemeClr val="tx1"/>
                </a:solidFill>
                <a:effectLst/>
                <a:latin typeface="+mn-lt"/>
                <a:ea typeface="+mn-ea"/>
                <a:cs typeface="+mn-cs"/>
              </a:rPr>
              <a:t>igital</a:t>
            </a:r>
            <a:r>
              <a:rPr lang="en-US" sz="1000" b="0" i="0" kern="1200" dirty="0">
                <a:solidFill>
                  <a:schemeClr val="tx1"/>
                </a:solidFill>
                <a:effectLst/>
                <a:latin typeface="+mn-lt"/>
                <a:ea typeface="+mn-ea"/>
                <a:cs typeface="+mn-cs"/>
              </a:rPr>
              <a:t> identification based on the mandatory ID card.</a:t>
            </a:r>
            <a:r>
              <a:rPr lang="et-EE" sz="1000" b="0" i="0" kern="1200" dirty="0">
                <a:solidFill>
                  <a:schemeClr val="tx1"/>
                </a:solidFill>
                <a:effectLst/>
                <a:latin typeface="+mn-lt"/>
                <a:ea typeface="+mn-ea"/>
                <a:cs typeface="+mn-cs"/>
              </a:rPr>
              <a:t> </a:t>
            </a:r>
            <a:endParaRPr lang="et-EE" sz="1000" i="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n-GB" sz="1000" i="0" u="none" strike="noStrike" dirty="0">
                <a:effectLst/>
                <a:latin typeface="Aino" panose="02000603040504020204" pitchFamily="50" charset="0"/>
              </a:rPr>
              <a:t>2005 – Estonia was the first country in the world to use i-</a:t>
            </a:r>
            <a:r>
              <a:rPr lang="en-GB" sz="1000" i="0" u="none" strike="noStrike" dirty="0" err="1">
                <a:effectLst/>
                <a:latin typeface="Aino" panose="02000603040504020204" pitchFamily="50" charset="0"/>
              </a:rPr>
              <a:t>Vot</a:t>
            </a:r>
            <a:r>
              <a:rPr lang="et-EE" sz="1000" i="0" u="none" strike="noStrike" dirty="0" err="1">
                <a:effectLst/>
                <a:latin typeface="Aino" panose="02000603040504020204" pitchFamily="50" charset="0"/>
              </a:rPr>
              <a:t>ing</a:t>
            </a:r>
            <a:r>
              <a:rPr lang="et-EE" sz="1000" i="0" u="none" strike="noStrike" dirty="0">
                <a:effectLst/>
                <a:latin typeface="Aino" panose="02000603040504020204" pitchFamily="50" charset="0"/>
              </a:rPr>
              <a:t>. </a:t>
            </a:r>
            <a:r>
              <a:rPr lang="en-GB" sz="1000" i="0" u="none" strike="noStrike" dirty="0">
                <a:effectLst/>
                <a:latin typeface="Aino" panose="02000603040504020204" pitchFamily="50" charset="0"/>
              </a:rPr>
              <a:t>Since then, there have already been 9 elections in Estonia where people could cast their vote using i-vote – 30% of Estonians cast their vote via the i-voting system from 128 countries all over the world.</a:t>
            </a:r>
            <a:endParaRPr lang="et-EE" sz="1000" i="0" u="none" strike="noStrike" dirty="0">
              <a:effectLst/>
              <a:latin typeface="Aino" panose="02000603040504020204" pitchFamily="50" charset="0"/>
            </a:endParaRPr>
          </a:p>
          <a:p>
            <a:pPr>
              <a:lnSpc>
                <a:spcPct val="114000"/>
              </a:lnSpc>
            </a:pPr>
            <a:endParaRPr lang="et-EE" sz="1000" i="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10</a:t>
            </a:fld>
            <a:endParaRPr lang="et-EE" sz="1000" dirty="0">
              <a:latin typeface="Aino" panose="02000603040504020204" pitchFamily="50" charset="0"/>
            </a:endParaRPr>
          </a:p>
        </p:txBody>
      </p:sp>
    </p:spTree>
    <p:extLst>
      <p:ext uri="{BB962C8B-B14F-4D97-AF65-F5344CB8AC3E}">
        <p14:creationId xmlns:p14="http://schemas.microsoft.com/office/powerpoint/2010/main" val="16198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14000"/>
              </a:lnSpc>
              <a:buFont typeface="Arial" panose="020B0604020202020204" pitchFamily="34" charset="0"/>
              <a:buChar char="•"/>
            </a:pPr>
            <a:r>
              <a:rPr lang="en-GB" sz="1000" i="0" u="none" strike="noStrike" dirty="0">
                <a:effectLst/>
                <a:latin typeface="Aino" panose="02000603040504020204" pitchFamily="50" charset="0"/>
              </a:rPr>
              <a:t>2005 – i-Voting has become one of the most popular services in Estonia and also one of the hallmarks for which Estonia is known abroad. Estonians can vote online in municipal, national and European Parliament elections online using their electronic ID card or alternatively the Mobile-ID SIM card. In the most recent election in 2019, 46.7% of votes were cast online.</a:t>
            </a:r>
          </a:p>
          <a:p>
            <a:pPr marL="628650" lvl="1" indent="-171450">
              <a:lnSpc>
                <a:spcPct val="114000"/>
              </a:lnSpc>
              <a:buFont typeface="Arial" panose="020B0604020202020204" pitchFamily="34" charset="0"/>
              <a:buChar char="•"/>
            </a:pPr>
            <a:r>
              <a:rPr lang="et-EE" sz="1000" i="0" u="none" strike="noStrike" dirty="0">
                <a:effectLst/>
                <a:latin typeface="Aino" panose="02000603040504020204" pitchFamily="50" charset="0"/>
              </a:rPr>
              <a:t>2006 – e-</a:t>
            </a:r>
            <a:r>
              <a:rPr lang="et-EE" sz="1000" i="0" u="none" strike="noStrike" dirty="0" err="1">
                <a:effectLst/>
                <a:latin typeface="Aino" panose="02000603040504020204" pitchFamily="50" charset="0"/>
              </a:rPr>
              <a:t>Justice</a:t>
            </a:r>
            <a:r>
              <a:rPr lang="et-EE" sz="1000" i="0" u="none" strike="noStrike" dirty="0">
                <a:effectLst/>
                <a:latin typeface="Aino" panose="02000603040504020204" pitchFamily="50" charset="0"/>
              </a:rPr>
              <a:t> – in 2006 </a:t>
            </a:r>
            <a:r>
              <a:rPr lang="en-GB" sz="1000" i="0" u="none" strike="noStrike" dirty="0">
                <a:effectLst/>
                <a:latin typeface="Aino" panose="02000603040504020204" pitchFamily="50" charset="0"/>
              </a:rPr>
              <a:t>the </a:t>
            </a:r>
            <a:r>
              <a:rPr lang="en-US" sz="1200" b="0" i="0" kern="1200" dirty="0">
                <a:solidFill>
                  <a:schemeClr val="tx1"/>
                </a:solidFill>
                <a:effectLst/>
                <a:latin typeface="+mn-lt"/>
                <a:ea typeface="+mn-ea"/>
                <a:cs typeface="+mn-cs"/>
              </a:rPr>
              <a:t>Court Information System (</a:t>
            </a:r>
            <a:r>
              <a:rPr lang="en-US" sz="1200" b="0" i="0" u="none" strike="noStrike" kern="1200" dirty="0">
                <a:solidFill>
                  <a:schemeClr val="tx1"/>
                </a:solidFill>
                <a:effectLst/>
                <a:latin typeface="+mn-lt"/>
                <a:ea typeface="+mn-ea"/>
                <a:cs typeface="+mn-cs"/>
                <a:hlinkClick r:id="rId3"/>
              </a:rPr>
              <a:t>KIS</a:t>
            </a:r>
            <a:r>
              <a:rPr lang="en-US" sz="1200" b="0" i="0" kern="1200" dirty="0">
                <a:solidFill>
                  <a:schemeClr val="tx1"/>
                </a:solidFill>
                <a:effectLst/>
                <a:latin typeface="+mn-lt"/>
                <a:ea typeface="+mn-ea"/>
                <a:cs typeface="+mn-cs"/>
              </a:rPr>
              <a:t>) was launched, offering one information system for all types of court cases: Estonian courts of the 1st and 2nd instance and Supreme Court. KIS enables the registration of court cases, hearings and judgments, automatic allocation of cases to judges, creation of summons, publication of judgments on the official website and collection of metadata.</a:t>
            </a:r>
            <a:endParaRPr lang="et-EE" sz="1000" i="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t-EE" sz="1000" i="0" u="none" strike="noStrike" dirty="0">
                <a:effectLst/>
                <a:latin typeface="Aino" panose="02000603040504020204" pitchFamily="50" charset="0"/>
              </a:rPr>
              <a:t>2007 – </a:t>
            </a:r>
            <a:r>
              <a:rPr lang="et-EE" sz="1000" i="0" u="none" strike="noStrike" dirty="0" err="1">
                <a:effectLst/>
                <a:latin typeface="Aino" panose="02000603040504020204" pitchFamily="50" charset="0"/>
              </a:rPr>
              <a:t>Mobile-ID</a:t>
            </a:r>
            <a:r>
              <a:rPr lang="et-EE" sz="1000" i="0" u="none" strike="noStrike" dirty="0">
                <a:effectLst/>
                <a:latin typeface="Aino" panose="02000603040504020204" pitchFamily="50" charset="0"/>
              </a:rPr>
              <a:t> - </a:t>
            </a:r>
            <a:r>
              <a:rPr lang="en-US" sz="1200" b="0" i="0" kern="1200" dirty="0">
                <a:solidFill>
                  <a:schemeClr val="tx1"/>
                </a:solidFill>
                <a:effectLst/>
                <a:latin typeface="+mn-lt"/>
                <a:ea typeface="+mn-ea"/>
                <a:cs typeface="+mn-cs"/>
              </a:rPr>
              <a:t>allows people to use their mobile phone as a form of secure digital ID. Like the ID-card, it can be used to access secure e-services and digitally sign documents, but has the added advantage of not requiring a card reader.</a:t>
            </a:r>
            <a:endParaRPr lang="et-EE" sz="1000" i="0" u="none" strike="noStrike" dirty="0">
              <a:effectLst/>
              <a:latin typeface="Aino" panose="02000603040504020204" pitchFamily="50" charset="0"/>
            </a:endParaRPr>
          </a:p>
          <a:p>
            <a:pPr marL="628650" lvl="1" indent="-171450">
              <a:lnSpc>
                <a:spcPct val="114000"/>
              </a:lnSpc>
              <a:buFont typeface="Arial" panose="020B0604020202020204" pitchFamily="34" charset="0"/>
              <a:buChar char="•"/>
            </a:pPr>
            <a:r>
              <a:rPr lang="et-EE" sz="1000" i="0" u="none" strike="noStrike" dirty="0">
                <a:effectLst/>
                <a:latin typeface="Aino" panose="02000603040504020204" pitchFamily="50" charset="0"/>
              </a:rPr>
              <a:t>2008 – e-Health - </a:t>
            </a:r>
            <a:r>
              <a:rPr lang="et-EE" sz="1200" b="0" i="0" u="none" strike="noStrike"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nationwide system integrating data from Estonia’s healthcare providers.</a:t>
            </a:r>
            <a:endParaRPr lang="et-EE" sz="1200" b="0" i="0" kern="1200" dirty="0">
              <a:solidFill>
                <a:schemeClr val="tx1"/>
              </a:solidFill>
              <a:effectLst/>
              <a:latin typeface="+mn-lt"/>
              <a:ea typeface="+mn-ea"/>
              <a:cs typeface="+mn-cs"/>
            </a:endParaRPr>
          </a:p>
          <a:p>
            <a:pPr marL="628650" lvl="1" indent="-171450">
              <a:lnSpc>
                <a:spcPct val="114000"/>
              </a:lnSpc>
              <a:buFont typeface="Arial" panose="020B0604020202020204" pitchFamily="34" charset="0"/>
              <a:buChar char="•"/>
            </a:pPr>
            <a:r>
              <a:rPr lang="et-EE" sz="1200" b="0" i="0" u="none" strike="noStrike" kern="1200" dirty="0">
                <a:solidFill>
                  <a:schemeClr val="tx1"/>
                </a:solidFill>
                <a:effectLst/>
                <a:latin typeface="+mn-lt"/>
                <a:ea typeface="+mn-ea"/>
                <a:cs typeface="+mn-cs"/>
              </a:rPr>
              <a:t>2010 – e-</a:t>
            </a:r>
            <a:r>
              <a:rPr lang="et-EE" sz="1200" b="0" i="0" u="none" strike="noStrike" kern="1200" dirty="0" err="1">
                <a:solidFill>
                  <a:schemeClr val="tx1"/>
                </a:solidFill>
                <a:effectLst/>
                <a:latin typeface="+mn-lt"/>
                <a:ea typeface="+mn-ea"/>
                <a:cs typeface="+mn-cs"/>
              </a:rPr>
              <a:t>Prescription</a:t>
            </a:r>
            <a:r>
              <a:rPr lang="et-EE" sz="1200" b="0" i="0" u="none" strike="noStrike" kern="1200" dirty="0">
                <a:solidFill>
                  <a:schemeClr val="tx1"/>
                </a:solidFill>
                <a:effectLst/>
                <a:latin typeface="+mn-lt"/>
                <a:ea typeface="+mn-ea"/>
                <a:cs typeface="+mn-cs"/>
              </a:rPr>
              <a:t> - </a:t>
            </a:r>
            <a:r>
              <a:rPr lang="et-EE" sz="1000" i="0" dirty="0"/>
              <a:t>a </a:t>
            </a:r>
            <a:r>
              <a:rPr lang="en-US" sz="1200" b="0" i="0" kern="1200" dirty="0" err="1">
                <a:solidFill>
                  <a:schemeClr val="tx1"/>
                </a:solidFill>
                <a:effectLst/>
                <a:latin typeface="+mn-lt"/>
                <a:ea typeface="+mn-ea"/>
                <a:cs typeface="+mn-cs"/>
              </a:rPr>
              <a:t>centralised</a:t>
            </a:r>
            <a:r>
              <a:rPr lang="en-US" sz="1200" b="0" i="0" kern="1200" dirty="0">
                <a:solidFill>
                  <a:schemeClr val="tx1"/>
                </a:solidFill>
                <a:effectLst/>
                <a:latin typeface="+mn-lt"/>
                <a:ea typeface="+mn-ea"/>
                <a:cs typeface="+mn-cs"/>
              </a:rPr>
              <a:t> paperless system for issuing and handling medical prescriptions.</a:t>
            </a:r>
            <a:endParaRPr lang="et-EE" sz="1000" i="0" u="none" strike="noStrike" dirty="0">
              <a:effectLst/>
              <a:latin typeface="Aino" panose="02000603040504020204" pitchFamily="50" charset="0"/>
            </a:endParaRPr>
          </a:p>
          <a:p>
            <a:pPr>
              <a:lnSpc>
                <a:spcPct val="114000"/>
              </a:lnSpc>
            </a:pPr>
            <a:endParaRPr lang="et-EE" sz="1000" i="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11</a:t>
            </a:fld>
            <a:endParaRPr lang="et-EE" sz="1000" dirty="0">
              <a:latin typeface="Aino" panose="02000603040504020204" pitchFamily="50" charset="0"/>
            </a:endParaRPr>
          </a:p>
        </p:txBody>
      </p:sp>
    </p:spTree>
    <p:extLst>
      <p:ext uri="{BB962C8B-B14F-4D97-AF65-F5344CB8AC3E}">
        <p14:creationId xmlns:p14="http://schemas.microsoft.com/office/powerpoint/2010/main" val="77134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14000"/>
              </a:lnSpc>
              <a:buFont typeface="Arial" panose="020B0604020202020204" pitchFamily="34" charset="0"/>
              <a:buChar char="•"/>
            </a:pPr>
            <a:r>
              <a:rPr lang="en-GB" sz="1000" i="1" u="none" strike="noStrike" dirty="0">
                <a:effectLst/>
                <a:latin typeface="Aino" panose="02000603040504020204" pitchFamily="50" charset="0"/>
              </a:rPr>
              <a:t>20</a:t>
            </a:r>
            <a:r>
              <a:rPr lang="et-EE" sz="1000" i="1" u="none" strike="noStrike" dirty="0">
                <a:effectLst/>
                <a:latin typeface="Aino" panose="02000603040504020204" pitchFamily="50" charset="0"/>
              </a:rPr>
              <a:t>13 – </a:t>
            </a:r>
            <a:r>
              <a:rPr lang="et-EE" sz="1000" i="1" u="none" strike="noStrike" dirty="0" err="1">
                <a:effectLst/>
                <a:latin typeface="Aino" panose="02000603040504020204" pitchFamily="50" charset="0"/>
              </a:rPr>
              <a:t>Public</a:t>
            </a:r>
            <a:r>
              <a:rPr lang="et-EE" sz="1000" i="1" u="none" strike="noStrike" dirty="0">
                <a:effectLst/>
                <a:latin typeface="Aino" panose="02000603040504020204" pitchFamily="50" charset="0"/>
              </a:rPr>
              <a:t> </a:t>
            </a:r>
            <a:r>
              <a:rPr lang="et-EE" sz="1000" i="1" u="none" strike="noStrike" dirty="0" err="1">
                <a:effectLst/>
                <a:latin typeface="Aino" panose="02000603040504020204" pitchFamily="50" charset="0"/>
              </a:rPr>
              <a:t>services</a:t>
            </a:r>
            <a:r>
              <a:rPr lang="et-EE" sz="1000" i="1" u="none" strike="noStrike" dirty="0">
                <a:effectLst/>
                <a:latin typeface="Aino" panose="02000603040504020204" pitchFamily="50" charset="0"/>
              </a:rPr>
              <a:t> </a:t>
            </a:r>
            <a:r>
              <a:rPr lang="et-EE" sz="1000" i="1" u="none" strike="noStrike" dirty="0" err="1">
                <a:effectLst/>
                <a:latin typeface="Aino" panose="02000603040504020204" pitchFamily="50" charset="0"/>
              </a:rPr>
              <a:t>green</a:t>
            </a:r>
            <a:r>
              <a:rPr lang="et-EE" sz="1000" i="1" u="none" strike="noStrike" dirty="0">
                <a:effectLst/>
                <a:latin typeface="Aino" panose="02000603040504020204" pitchFamily="50" charset="0"/>
              </a:rPr>
              <a:t> </a:t>
            </a:r>
            <a:r>
              <a:rPr lang="et-EE" sz="1000" i="1" u="none" strike="noStrike" dirty="0" err="1">
                <a:effectLst/>
                <a:latin typeface="Aino" panose="02000603040504020204" pitchFamily="50" charset="0"/>
              </a:rPr>
              <a:t>paper</a:t>
            </a:r>
            <a:r>
              <a:rPr lang="et-EE" sz="1000" i="1" u="none" strike="noStrike" dirty="0">
                <a:effectLst/>
                <a:latin typeface="Aino" panose="02000603040504020204" pitchFamily="50" charset="0"/>
              </a:rPr>
              <a:t> - </a:t>
            </a:r>
            <a:r>
              <a:rPr lang="en-US" sz="1200" b="0" i="0" kern="1200" dirty="0">
                <a:solidFill>
                  <a:schemeClr val="tx1"/>
                </a:solidFill>
                <a:effectLst/>
                <a:latin typeface="+mn-lt"/>
                <a:ea typeface="+mn-ea"/>
                <a:cs typeface="+mn-cs"/>
              </a:rPr>
              <a:t>Mapping challenges and solutions for developing state e-services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to</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address</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e-state’s current shortcomings </a:t>
            </a:r>
            <a:r>
              <a:rPr lang="et-EE" sz="1200" b="0"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assure its sustainability and future development</a:t>
            </a:r>
            <a:r>
              <a:rPr lang="et-EE" sz="1200" b="0" i="0" kern="1200" dirty="0">
                <a:solidFill>
                  <a:schemeClr val="tx1"/>
                </a:solidFill>
                <a:effectLst/>
                <a:latin typeface="+mn-lt"/>
                <a:ea typeface="+mn-ea"/>
                <a:cs typeface="+mn-cs"/>
              </a:rPr>
              <a:t>.</a:t>
            </a:r>
          </a:p>
          <a:p>
            <a:pPr marL="628650" lvl="1" indent="-171450">
              <a:lnSpc>
                <a:spcPct val="114000"/>
              </a:lnSpc>
              <a:buFont typeface="Arial" panose="020B0604020202020204" pitchFamily="34" charset="0"/>
              <a:buChar char="•"/>
            </a:pPr>
            <a:r>
              <a:rPr lang="et-EE" sz="1200" b="0" i="0" u="none" strike="noStrike" kern="1200" dirty="0">
                <a:solidFill>
                  <a:schemeClr val="tx1"/>
                </a:solidFill>
                <a:effectLst/>
                <a:latin typeface="+mn-lt"/>
                <a:ea typeface="+mn-ea"/>
                <a:cs typeface="+mn-cs"/>
              </a:rPr>
              <a:t>2014 – e-</a:t>
            </a:r>
            <a:r>
              <a:rPr lang="et-EE" sz="1200" b="0" i="0" u="none" strike="noStrike" kern="1200" dirty="0" err="1">
                <a:solidFill>
                  <a:schemeClr val="tx1"/>
                </a:solidFill>
                <a:effectLst/>
                <a:latin typeface="+mn-lt"/>
                <a:ea typeface="+mn-ea"/>
                <a:cs typeface="+mn-cs"/>
              </a:rPr>
              <a:t>Residency</a:t>
            </a:r>
            <a:r>
              <a:rPr lang="et-EE" sz="1200" b="0" i="0" u="none" strike="noStrike" kern="120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A borderless digital society for any global citizen to join.</a:t>
            </a:r>
            <a:r>
              <a:rPr lang="et-EE" sz="1200" b="0" i="0" kern="1200" dirty="0">
                <a:solidFill>
                  <a:schemeClr val="tx1"/>
                </a:solidFill>
                <a:effectLst/>
                <a:latin typeface="+mn-lt"/>
                <a:ea typeface="+mn-ea"/>
                <a:cs typeface="+mn-cs"/>
              </a:rPr>
              <a:t> The aim of e-</a:t>
            </a:r>
            <a:r>
              <a:rPr lang="et-EE" sz="1200" b="0" i="0" kern="1200" dirty="0" err="1">
                <a:solidFill>
                  <a:schemeClr val="tx1"/>
                </a:solidFill>
                <a:effectLst/>
                <a:latin typeface="+mn-lt"/>
                <a:ea typeface="+mn-ea"/>
                <a:cs typeface="+mn-cs"/>
              </a:rPr>
              <a:t>Residency</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to</a:t>
            </a:r>
            <a:r>
              <a:rPr lang="et-EE" sz="1200" b="0" i="0" kern="1200" dirty="0">
                <a:solidFill>
                  <a:schemeClr val="tx1"/>
                </a:solidFill>
                <a:effectLst/>
                <a:latin typeface="+mn-lt"/>
                <a:ea typeface="+mn-ea"/>
                <a:cs typeface="+mn-cs"/>
              </a:rPr>
              <a:t> f</a:t>
            </a:r>
            <a:r>
              <a:rPr lang="en-US" sz="1200" b="0" i="0" kern="1200" dirty="0" err="1">
                <a:solidFill>
                  <a:schemeClr val="tx1"/>
                </a:solidFill>
                <a:effectLst/>
                <a:latin typeface="+mn-lt"/>
                <a:ea typeface="+mn-ea"/>
                <a:cs typeface="+mn-cs"/>
              </a:rPr>
              <a:t>ind</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new and innovative ways to attract international business and talent to Estonia.</a:t>
            </a:r>
            <a:endParaRPr lang="et-EE" sz="1000" u="none" strike="noStrike" dirty="0">
              <a:effectLst/>
              <a:latin typeface="Aino" panose="02000603040504020204" pitchFamily="50" charset="0"/>
            </a:endParaRPr>
          </a:p>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12</a:t>
            </a:fld>
            <a:endParaRPr lang="et-EE" sz="1000" dirty="0">
              <a:latin typeface="Aino" panose="02000603040504020204" pitchFamily="50" charset="0"/>
            </a:endParaRPr>
          </a:p>
        </p:txBody>
      </p:sp>
    </p:spTree>
    <p:extLst>
      <p:ext uri="{BB962C8B-B14F-4D97-AF65-F5344CB8AC3E}">
        <p14:creationId xmlns:p14="http://schemas.microsoft.com/office/powerpoint/2010/main" val="27523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14000"/>
              </a:lnSpc>
              <a:buFont typeface="Arial" panose="020B0604020202020204" pitchFamily="34" charset="0"/>
              <a:buChar char="•"/>
            </a:pPr>
            <a:r>
              <a:rPr lang="en-GB" sz="1000" i="0" u="none" strike="noStrike" dirty="0">
                <a:effectLst/>
                <a:latin typeface="Aino" panose="02000603040504020204" pitchFamily="50" charset="0"/>
              </a:rPr>
              <a:t>20</a:t>
            </a:r>
            <a:r>
              <a:rPr lang="et-EE" sz="1000" i="0" u="none" strike="noStrike" dirty="0">
                <a:effectLst/>
                <a:latin typeface="Aino" panose="02000603040504020204" pitchFamily="50" charset="0"/>
              </a:rPr>
              <a:t>17 – </a:t>
            </a:r>
            <a:r>
              <a:rPr lang="et-EE" sz="1000" i="0" u="none" strike="noStrike" dirty="0" err="1">
                <a:effectLst/>
                <a:latin typeface="Aino" panose="02000603040504020204" pitchFamily="50" charset="0"/>
              </a:rPr>
              <a:t>data</a:t>
            </a:r>
            <a:r>
              <a:rPr lang="et-EE" sz="1000" i="0" u="none" strike="noStrike" dirty="0">
                <a:effectLst/>
                <a:latin typeface="Aino" panose="02000603040504020204" pitchFamily="50" charset="0"/>
              </a:rPr>
              <a:t> </a:t>
            </a:r>
            <a:r>
              <a:rPr lang="et-EE" sz="1000" i="0" u="none" strike="noStrike" dirty="0" err="1">
                <a:effectLst/>
                <a:latin typeface="Aino" panose="02000603040504020204" pitchFamily="50" charset="0"/>
              </a:rPr>
              <a:t>embassy</a:t>
            </a:r>
            <a:r>
              <a:rPr lang="et-EE" sz="1000" i="0" u="none" strike="noStrike" dirty="0">
                <a:effectLst/>
                <a:latin typeface="Aino" panose="02000603040504020204" pitchFamily="50" charset="0"/>
              </a:rPr>
              <a:t> in Luxembourg </a:t>
            </a:r>
            <a:r>
              <a:rPr lang="et-EE" sz="1000" i="0" u="none" strike="noStrike" dirty="0" err="1">
                <a:effectLst/>
                <a:latin typeface="Aino" panose="02000603040504020204" pitchFamily="50" charset="0"/>
              </a:rPr>
              <a:t>was</a:t>
            </a:r>
            <a:r>
              <a:rPr lang="et-EE" sz="1000" i="0" u="none" strike="noStrike" dirty="0">
                <a:effectLst/>
                <a:latin typeface="Aino" panose="02000603040504020204" pitchFamily="50" charset="0"/>
              </a:rPr>
              <a:t> </a:t>
            </a:r>
            <a:r>
              <a:rPr lang="et-EE" sz="1000" i="0" u="none" strike="noStrike" dirty="0" err="1">
                <a:effectLst/>
                <a:latin typeface="Aino" panose="02000603040504020204" pitchFamily="50" charset="0"/>
              </a:rPr>
              <a:t>established</a:t>
            </a:r>
            <a:r>
              <a:rPr lang="et-EE" sz="1000" i="0" u="none" strike="noStrike" dirty="0">
                <a:effectLst/>
                <a:latin typeface="Aino" panose="02000603040504020204" pitchFamily="50" charset="0"/>
              </a:rPr>
              <a:t>. </a:t>
            </a:r>
            <a:r>
              <a:rPr lang="en-US" sz="1200" b="0" i="0" kern="1200" dirty="0">
                <a:solidFill>
                  <a:schemeClr val="tx1"/>
                </a:solidFill>
                <a:effectLst/>
                <a:latin typeface="+mn-lt"/>
                <a:ea typeface="+mn-ea"/>
                <a:cs typeface="+mn-cs"/>
              </a:rPr>
              <a:t>Data Embassy is an extension in the cloud of the Estonian government, which means the state owns </a:t>
            </a:r>
            <a:r>
              <a:rPr lang="en-US" sz="1200" b="0" i="0" u="none" kern="1200" dirty="0">
                <a:solidFill>
                  <a:schemeClr val="tx1"/>
                </a:solidFill>
                <a:effectLst/>
                <a:latin typeface="+mn-lt"/>
                <a:ea typeface="+mn-ea"/>
                <a:cs typeface="+mn-cs"/>
              </a:rPr>
              <a:t>server resources outside its territorial boundaries. This is an innovative concept for handling state information, since states usually store their information within their physical boundaries. Data Embassy resources are under Estonian state control. They are secured against cyberattacks or crisis situations with Blockchain technology and are capable of not only providing data backups, but also operating the most critical services.</a:t>
            </a:r>
            <a:endParaRPr lang="et-EE" sz="1200" b="0" i="0" u="none" kern="1200" dirty="0">
              <a:solidFill>
                <a:schemeClr val="tx1"/>
              </a:solidFill>
              <a:effectLst/>
              <a:latin typeface="+mn-lt"/>
              <a:ea typeface="+mn-ea"/>
              <a:cs typeface="+mn-cs"/>
            </a:endParaRPr>
          </a:p>
          <a:p>
            <a:pPr marL="628650" lvl="1" indent="-171450">
              <a:lnSpc>
                <a:spcPct val="114000"/>
              </a:lnSpc>
              <a:buFont typeface="Arial" panose="020B0604020202020204" pitchFamily="34" charset="0"/>
              <a:buChar char="•"/>
            </a:pPr>
            <a:r>
              <a:rPr lang="et-EE" sz="1200" b="0" i="0" u="none" kern="1200" dirty="0">
                <a:solidFill>
                  <a:schemeClr val="tx1"/>
                </a:solidFill>
                <a:effectLst/>
                <a:latin typeface="+mn-lt"/>
                <a:ea typeface="+mn-ea"/>
                <a:cs typeface="+mn-cs"/>
              </a:rPr>
              <a:t>2019 – AI </a:t>
            </a:r>
            <a:r>
              <a:rPr lang="en-US" sz="1200" b="0" i="0" u="none" kern="1200" dirty="0">
                <a:solidFill>
                  <a:schemeClr val="tx1"/>
                </a:solidFill>
                <a:effectLst/>
                <a:latin typeface="+mn-lt"/>
                <a:ea typeface="+mn-ea"/>
                <a:cs typeface="+mn-cs"/>
              </a:rPr>
              <a:t>strategy - We have launched an expert task force, led by the Government Office and the Government CIO. The task force released a report in May 2019 on a national AI strategy on how we will advance the uptake of AI solutions in public sector as well as wider economy.</a:t>
            </a:r>
            <a:endParaRPr lang="et-EE" sz="1200" b="0" i="0" u="none" kern="1200" dirty="0">
              <a:solidFill>
                <a:schemeClr val="tx1"/>
              </a:solidFill>
              <a:effectLst/>
              <a:latin typeface="+mn-lt"/>
              <a:ea typeface="+mn-ea"/>
              <a:cs typeface="+mn-cs"/>
            </a:endParaRPr>
          </a:p>
          <a:p>
            <a:pPr marL="628650" lvl="1" indent="-171450">
              <a:lnSpc>
                <a:spcPct val="114000"/>
              </a:lnSpc>
              <a:buFont typeface="Arial" panose="020B0604020202020204" pitchFamily="34" charset="0"/>
              <a:buChar char="•"/>
            </a:pPr>
            <a:r>
              <a:rPr lang="et-EE" sz="1200" b="0" i="0" u="none" kern="1200" dirty="0">
                <a:solidFill>
                  <a:schemeClr val="tx1"/>
                </a:solidFill>
                <a:effectLst/>
                <a:latin typeface="+mn-lt"/>
                <a:ea typeface="+mn-ea"/>
                <a:cs typeface="+mn-cs"/>
              </a:rPr>
              <a:t>2019 – </a:t>
            </a:r>
            <a:r>
              <a:rPr lang="et-EE" sz="1200" b="0" i="0" u="none" kern="1200" dirty="0" err="1">
                <a:solidFill>
                  <a:schemeClr val="tx1"/>
                </a:solidFill>
                <a:effectLst/>
                <a:latin typeface="+mn-lt"/>
                <a:ea typeface="+mn-ea"/>
                <a:cs typeface="+mn-cs"/>
              </a:rPr>
              <a:t>Reporting</a:t>
            </a:r>
            <a:r>
              <a:rPr lang="et-EE" sz="1200" b="0" i="0" u="none" kern="1200" dirty="0">
                <a:solidFill>
                  <a:schemeClr val="tx1"/>
                </a:solidFill>
                <a:effectLst/>
                <a:latin typeface="+mn-lt"/>
                <a:ea typeface="+mn-ea"/>
                <a:cs typeface="+mn-cs"/>
              </a:rPr>
              <a:t> 3.0 - </a:t>
            </a:r>
            <a:r>
              <a:rPr lang="et-EE" sz="1200" b="0" i="0" u="none" kern="1200" dirty="0" err="1">
                <a:solidFill>
                  <a:schemeClr val="tx1"/>
                </a:solidFill>
                <a:effectLst/>
                <a:latin typeface="+mn-lt"/>
                <a:ea typeface="+mn-ea"/>
                <a:cs typeface="+mn-cs"/>
              </a:rPr>
              <a:t>the</a:t>
            </a:r>
            <a:r>
              <a:rPr lang="et-EE" sz="1200" b="0" i="0" u="none" kern="1200" dirty="0">
                <a:solidFill>
                  <a:schemeClr val="tx1"/>
                </a:solidFill>
                <a:effectLst/>
                <a:latin typeface="+mn-lt"/>
                <a:ea typeface="+mn-ea"/>
                <a:cs typeface="+mn-cs"/>
              </a:rPr>
              <a:t> </a:t>
            </a:r>
            <a:r>
              <a:rPr lang="et-EE" sz="1200" b="0" i="0" u="none" kern="1200" dirty="0" err="1">
                <a:solidFill>
                  <a:schemeClr val="tx1"/>
                </a:solidFill>
                <a:effectLst/>
                <a:latin typeface="+mn-lt"/>
                <a:ea typeface="+mn-ea"/>
                <a:cs typeface="+mn-cs"/>
              </a:rPr>
              <a:t>automatic</a:t>
            </a:r>
            <a:r>
              <a:rPr lang="et-EE" sz="1200" b="0" i="0" u="none" kern="1200" dirty="0">
                <a:solidFill>
                  <a:schemeClr val="tx1"/>
                </a:solidFill>
                <a:effectLst/>
                <a:latin typeface="+mn-lt"/>
                <a:ea typeface="+mn-ea"/>
                <a:cs typeface="+mn-cs"/>
              </a:rPr>
              <a:t> </a:t>
            </a:r>
            <a:r>
              <a:rPr lang="et-EE" sz="1200" b="0" i="0" u="none" kern="1200" dirty="0" err="1">
                <a:solidFill>
                  <a:schemeClr val="tx1"/>
                </a:solidFill>
                <a:effectLst/>
                <a:latin typeface="+mn-lt"/>
                <a:ea typeface="+mn-ea"/>
                <a:cs typeface="+mn-cs"/>
              </a:rPr>
              <a:t>data</a:t>
            </a:r>
            <a:r>
              <a:rPr lang="et-EE" sz="1200" b="0" i="0" u="none" kern="1200" dirty="0">
                <a:solidFill>
                  <a:schemeClr val="tx1"/>
                </a:solidFill>
                <a:effectLst/>
                <a:latin typeface="+mn-lt"/>
                <a:ea typeface="+mn-ea"/>
                <a:cs typeface="+mn-cs"/>
              </a:rPr>
              <a:t> </a:t>
            </a:r>
            <a:r>
              <a:rPr lang="et-EE" sz="1200" b="0" i="0" u="none" kern="1200" dirty="0" err="1">
                <a:solidFill>
                  <a:schemeClr val="tx1"/>
                </a:solidFill>
                <a:effectLst/>
                <a:latin typeface="+mn-lt"/>
                <a:ea typeface="+mn-ea"/>
                <a:cs typeface="+mn-cs"/>
              </a:rPr>
              <a:t>collection</a:t>
            </a:r>
            <a:r>
              <a:rPr lang="et-EE" sz="1200" b="0" i="0" u="none" kern="1200" dirty="0">
                <a:solidFill>
                  <a:schemeClr val="tx1"/>
                </a:solidFill>
                <a:effectLst/>
                <a:latin typeface="+mn-lt"/>
                <a:ea typeface="+mn-ea"/>
                <a:cs typeface="+mn-cs"/>
              </a:rPr>
              <a:t> </a:t>
            </a:r>
            <a:r>
              <a:rPr lang="et-EE" sz="1200" b="0" i="0" u="none" kern="1200" dirty="0" err="1">
                <a:solidFill>
                  <a:schemeClr val="tx1"/>
                </a:solidFill>
                <a:effectLst/>
                <a:latin typeface="+mn-lt"/>
                <a:ea typeface="+mn-ea"/>
                <a:cs typeface="+mn-cs"/>
              </a:rPr>
              <a:t>environment</a:t>
            </a:r>
            <a:r>
              <a:rPr lang="et-EE" sz="1200" b="0" i="0" u="none"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With enforcement of </a:t>
            </a:r>
            <a:r>
              <a:rPr lang="en-US" sz="1200" b="0" i="0" u="none" kern="1200" dirty="0">
                <a:solidFill>
                  <a:schemeClr val="tx1">
                    <a:lumMod val="50000"/>
                  </a:schemeClr>
                </a:solidFill>
                <a:effectLst/>
                <a:latin typeface="+mn-lt"/>
                <a:ea typeface="+mn-ea"/>
                <a:cs typeface="+mn-cs"/>
              </a:rPr>
              <a:t>Reporting 3.0 strategy, Estonia has already managed to improve the quality of data collected by its government statistical </a:t>
            </a:r>
            <a:r>
              <a:rPr lang="en-US" sz="1200" b="0" i="0" u="none" kern="1200" dirty="0" err="1">
                <a:solidFill>
                  <a:schemeClr val="tx1">
                    <a:lumMod val="50000"/>
                  </a:schemeClr>
                </a:solidFill>
                <a:effectLst/>
                <a:latin typeface="+mn-lt"/>
                <a:ea typeface="+mn-ea"/>
                <a:cs typeface="+mn-cs"/>
              </a:rPr>
              <a:t>organisations</a:t>
            </a:r>
            <a:r>
              <a:rPr lang="en-US" sz="1200" b="0" i="0" u="none" kern="1200" dirty="0">
                <a:solidFill>
                  <a:schemeClr val="tx1">
                    <a:lumMod val="50000"/>
                  </a:schemeClr>
                </a:solidFill>
                <a:effectLst/>
                <a:latin typeface="+mn-lt"/>
                <a:ea typeface="+mn-ea"/>
                <a:cs typeface="+mn-cs"/>
              </a:rPr>
              <a:t>; thereby lowering the administrative burden on enterprises with regards to communicating basic information to </a:t>
            </a:r>
            <a:r>
              <a:rPr lang="en-US" sz="1200" b="0" i="0" u="none" strike="noStrike" kern="1200" dirty="0">
                <a:solidFill>
                  <a:schemeClr val="tx1">
                    <a:lumMod val="50000"/>
                  </a:schemeClr>
                </a:solidFill>
                <a:effectLst/>
                <a:latin typeface="+mn-lt"/>
                <a:ea typeface="+mn-ea"/>
                <a:cs typeface="+mn-cs"/>
                <a:hlinkClick r:id="rId3"/>
              </a:rPr>
              <a:t>Statistics Estonia</a:t>
            </a:r>
            <a:r>
              <a:rPr lang="en-US" sz="1200" b="0" i="0" u="none" kern="1200" dirty="0">
                <a:solidFill>
                  <a:schemeClr val="tx1">
                    <a:lumMod val="50000"/>
                  </a:schemeClr>
                </a:solidFill>
                <a:effectLst/>
                <a:latin typeface="+mn-lt"/>
                <a:ea typeface="+mn-ea"/>
                <a:cs typeface="+mn-cs"/>
              </a:rPr>
              <a:t> or the </a:t>
            </a:r>
            <a:r>
              <a:rPr lang="en-US" sz="1200" b="0" i="0" u="none" strike="noStrike" kern="1200" dirty="0">
                <a:solidFill>
                  <a:schemeClr val="tx1">
                    <a:lumMod val="50000"/>
                  </a:schemeClr>
                </a:solidFill>
                <a:effectLst/>
                <a:latin typeface="+mn-lt"/>
                <a:ea typeface="+mn-ea"/>
                <a:cs typeface="+mn-cs"/>
                <a:hlinkClick r:id="rId4"/>
              </a:rPr>
              <a:t>Estonian Tax and Customs Board</a:t>
            </a:r>
            <a:r>
              <a:rPr lang="en-US" sz="1200" b="0" i="0" u="none" kern="1200" dirty="0">
                <a:solidFill>
                  <a:schemeClr val="tx1">
                    <a:lumMod val="50000"/>
                  </a:schemeClr>
                </a:solidFill>
                <a:effectLst/>
                <a:latin typeface="+mn-lt"/>
                <a:ea typeface="+mn-ea"/>
                <a:cs typeface="+mn-cs"/>
              </a:rPr>
              <a:t>. </a:t>
            </a:r>
          </a:p>
          <a:p>
            <a:pPr marL="628650" lvl="1" indent="-171450">
              <a:lnSpc>
                <a:spcPct val="114000"/>
              </a:lnSpc>
              <a:buFont typeface="Arial" panose="020B0604020202020204" pitchFamily="34" charset="0"/>
              <a:buChar char="•"/>
            </a:pPr>
            <a:endParaRPr lang="et-EE"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13</a:t>
            </a:fld>
            <a:endParaRPr lang="et-EE" sz="1000" dirty="0">
              <a:latin typeface="Aino" panose="02000603040504020204" pitchFamily="50" charset="0"/>
            </a:endParaRPr>
          </a:p>
        </p:txBody>
      </p:sp>
    </p:spTree>
    <p:extLst>
      <p:ext uri="{BB962C8B-B14F-4D97-AF65-F5344CB8AC3E}">
        <p14:creationId xmlns:p14="http://schemas.microsoft.com/office/powerpoint/2010/main" val="226206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sz="1000" u="none" strike="noStrike" dirty="0">
                <a:effectLst/>
                <a:latin typeface="Aino" panose="02000603040504020204" pitchFamily="50" charset="0"/>
              </a:rPr>
              <a:t>Now when you think about all of that data exchange that’s happening between the hundreds of different government servers, you might be wondering: How do we ensure the efficiency and safety of these data exchanges? In Estonia, we are using X-Road since 2001. It’s the software backbone that encrypts and transfers our data. It</a:t>
            </a:r>
            <a:r>
              <a:rPr lang="en-GB" sz="1000" u="none" strike="noStrike" dirty="0">
                <a:effectLst/>
                <a:latin typeface="Aino" panose="02000603040504020204" pitchFamily="50" charset="0"/>
              </a:rPr>
              <a:t> works like an open source highway for data traffic. X-Road interconnects public and private databases, which are held in a distributed manner. While every institution manages its own processes, government institutions can decide independently which platforms and technologies they use over X-Road. So yes, different authorities can choose different kinds of software and server infrastructure, what matters is that they are all compatible to the X-Road. This decentralised approach means that there is not one big super-database which would be extremely attractive for hackers. All data transfers are end-point to end-point encrypted. And we can see that we’re on the right track because many other countries have gotten onboard with our solution. Some of them are on the screen but I’m sure that there is also a country in your neighbourhood that’s at least considering using X-Road as we speak.</a:t>
            </a:r>
            <a:endParaRPr lang="en-US" sz="1000" u="none" strike="noStrike" dirty="0">
              <a:effectLst/>
              <a:latin typeface="Aino" panose="02000603040504020204" pitchFamily="50" charset="0"/>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lang="en-US" sz="1000" u="none" strike="noStrike" dirty="0">
              <a:effectLst/>
              <a:latin typeface="Aino" panose="02000603040504020204" pitchFamily="50" charset="0"/>
            </a:endParaRP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sz="1000" u="none" strike="noStrike" dirty="0">
                <a:effectLst/>
                <a:latin typeface="Aino" panose="02000603040504020204" pitchFamily="50" charset="0"/>
              </a:rPr>
              <a:t>One of the most frequently asked questions that we get is: Do you use Blockchain? The answer is yes, but not like you think. We do not store personal data on the Blockchain as that would be a data protection and privacy nightmare. But: All the data exchanges, M2M communications, data at rest, and log files are independently and fully accountable thanks to Blockchain technology. With Blockchain deployed in Estonian government networks, history cannot be rewritten by anybody and the authenticity of the electronic data can be mathematically proven. It means that no-one – not hackers, not system administrators, and not even the government itself – can manipulate the data and get away with it. </a:t>
            </a:r>
          </a:p>
          <a:p>
            <a:pPr marL="0" lvl="0" indent="0">
              <a:lnSpc>
                <a:spcPct val="114000"/>
              </a:lnSpc>
              <a:buFont typeface="Arial" panose="020B0604020202020204" pitchFamily="34" charset="0"/>
              <a:buNone/>
            </a:pPr>
            <a:endParaRPr lang="en-GB" sz="1000" i="1" u="none" strike="noStrike" dirty="0">
              <a:effectLst/>
              <a:latin typeface="Aino" panose="02000603040504020204" pitchFamily="50" charset="0"/>
            </a:endParaRPr>
          </a:p>
          <a:p>
            <a:pPr marL="0" lvl="0" indent="0">
              <a:lnSpc>
                <a:spcPct val="114000"/>
              </a:lnSpc>
              <a:buFont typeface="Arial" panose="020B0604020202020204" pitchFamily="34" charset="0"/>
              <a:buNone/>
            </a:pPr>
            <a:r>
              <a:rPr lang="et-EE" sz="1000" u="none" strike="noStrike" baseline="0" dirty="0" err="1">
                <a:effectLst/>
                <a:highlight>
                  <a:srgbClr val="FFFF00"/>
                </a:highlight>
                <a:latin typeface="Aino" panose="02000603040504020204" pitchFamily="50" charset="0"/>
              </a:rPr>
              <a:t>Useful</a:t>
            </a:r>
            <a:r>
              <a:rPr lang="et-EE" sz="1000" u="none" strike="noStrike" baseline="0" dirty="0">
                <a:effectLst/>
                <a:highlight>
                  <a:srgbClr val="FFFF00"/>
                </a:highlight>
                <a:latin typeface="Aino" panose="02000603040504020204" pitchFamily="50" charset="0"/>
              </a:rPr>
              <a:t> </a:t>
            </a:r>
            <a:r>
              <a:rPr lang="et-EE" sz="1000" u="none" strike="noStrike" baseline="0" dirty="0" err="1">
                <a:effectLst/>
                <a:highlight>
                  <a:srgbClr val="FFFF00"/>
                </a:highlight>
                <a:latin typeface="Aino" panose="02000603040504020204" pitchFamily="50" charset="0"/>
              </a:rPr>
              <a:t>links</a:t>
            </a:r>
            <a:r>
              <a:rPr lang="et-EE" sz="1000" u="none" strike="noStrike" baseline="0" dirty="0">
                <a:effectLst/>
                <a:highlight>
                  <a:srgbClr val="FFFF00"/>
                </a:highlight>
                <a:latin typeface="Aino" panose="02000603040504020204" pitchFamily="50" charset="0"/>
              </a:rPr>
              <a:t>: </a:t>
            </a:r>
          </a:p>
          <a:p>
            <a:pPr marL="0" lvl="0" indent="0">
              <a:lnSpc>
                <a:spcPct val="114000"/>
              </a:lnSpc>
              <a:buFont typeface="Arial" panose="020B0604020202020204" pitchFamily="34" charset="0"/>
              <a:buNone/>
            </a:pPr>
            <a:r>
              <a:rPr lang="et-EE" sz="1000" u="none" strike="noStrike" baseline="0" dirty="0" err="1">
                <a:effectLst/>
                <a:latin typeface="Aino" panose="02000603040504020204" pitchFamily="50" charset="0"/>
              </a:rPr>
              <a:t>Publicly</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available</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source</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code</a:t>
            </a:r>
            <a:r>
              <a:rPr lang="et-EE" sz="1000" u="none" strike="noStrike" baseline="0" dirty="0">
                <a:effectLst/>
                <a:latin typeface="Aino" panose="02000603040504020204" pitchFamily="50" charset="0"/>
              </a:rPr>
              <a:t> of </a:t>
            </a:r>
            <a:r>
              <a:rPr lang="et-EE" sz="1000" u="none" strike="noStrike" baseline="0" dirty="0" err="1">
                <a:effectLst/>
                <a:latin typeface="Aino" panose="02000603040504020204" pitchFamily="50" charset="0"/>
              </a:rPr>
              <a:t>the</a:t>
            </a:r>
            <a:r>
              <a:rPr lang="et-EE" sz="1000" u="none" strike="noStrike" baseline="0" dirty="0">
                <a:effectLst/>
                <a:latin typeface="Aino" panose="02000603040504020204" pitchFamily="50" charset="0"/>
              </a:rPr>
              <a:t> X-Road: </a:t>
            </a:r>
            <a:r>
              <a:rPr lang="et-EE" sz="1000" dirty="0">
                <a:hlinkClick r:id="rId3"/>
              </a:rPr>
              <a:t>https://github.com/nordic-institute/X-Road</a:t>
            </a:r>
            <a:endParaRPr lang="et-EE" sz="1000" dirty="0"/>
          </a:p>
          <a:p>
            <a:pPr marL="0" lvl="0" indent="0">
              <a:lnSpc>
                <a:spcPct val="114000"/>
              </a:lnSpc>
              <a:buFont typeface="Arial" panose="020B0604020202020204" pitchFamily="34" charset="0"/>
              <a:buNone/>
            </a:pPr>
            <a:r>
              <a:rPr lang="et-EE" sz="1000" u="none" strike="noStrike" baseline="0" dirty="0" err="1">
                <a:effectLst/>
                <a:latin typeface="Aino" panose="02000603040504020204" pitchFamily="50" charset="0"/>
              </a:rPr>
              <a:t>Great</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visualising</a:t>
            </a:r>
            <a:r>
              <a:rPr lang="et-EE" sz="1000" u="none" strike="noStrike" baseline="0" dirty="0">
                <a:effectLst/>
                <a:latin typeface="Aino" panose="02000603040504020204" pitchFamily="50" charset="0"/>
              </a:rPr>
              <a:t> tool, </a:t>
            </a:r>
            <a:r>
              <a:rPr lang="et-EE" sz="1000" u="none" strike="noStrike" baseline="0" dirty="0" err="1">
                <a:effectLst/>
                <a:latin typeface="Aino" panose="02000603040504020204" pitchFamily="50" charset="0"/>
              </a:rPr>
              <a:t>select</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threshold</a:t>
            </a:r>
            <a:r>
              <a:rPr lang="et-EE" sz="1000" u="none" strike="noStrike" baseline="0" dirty="0">
                <a:effectLst/>
                <a:latin typeface="Aino" panose="02000603040504020204" pitchFamily="50" charset="0"/>
              </a:rPr>
              <a:t> 500 and </a:t>
            </a:r>
            <a:r>
              <a:rPr lang="et-EE" sz="1000" u="none" strike="noStrike" baseline="0" dirty="0" err="1">
                <a:effectLst/>
                <a:latin typeface="Aino" panose="02000603040504020204" pitchFamily="50" charset="0"/>
              </a:rPr>
              <a:t>service</a:t>
            </a:r>
            <a:r>
              <a:rPr lang="et-EE" sz="1000" u="none" strike="noStrike" baseline="0" dirty="0">
                <a:effectLst/>
                <a:latin typeface="Aino" panose="02000603040504020204" pitchFamily="50" charset="0"/>
              </a:rPr>
              <a:t> </a:t>
            </a:r>
            <a:r>
              <a:rPr lang="et-EE" sz="1000" u="none" strike="noStrike" baseline="0" dirty="0" err="1">
                <a:effectLst/>
                <a:latin typeface="Aino" panose="02000603040504020204" pitchFamily="50" charset="0"/>
              </a:rPr>
              <a:t>level</a:t>
            </a:r>
            <a:r>
              <a:rPr lang="et-EE" sz="1000" u="none" strike="noStrike" baseline="0" dirty="0">
                <a:effectLst/>
                <a:latin typeface="Aino" panose="02000603040504020204" pitchFamily="50" charset="0"/>
              </a:rPr>
              <a:t>: </a:t>
            </a:r>
            <a:r>
              <a:rPr lang="et-EE" sz="1000" dirty="0">
                <a:hlinkClick r:id="rId4"/>
              </a:rPr>
              <a:t>https://logs.x-tee.ee/visualizer/EE/</a:t>
            </a:r>
            <a:endParaRPr lang="et-EE" sz="1000" u="none" strike="noStrike" baseline="0" dirty="0">
              <a:effectLst/>
              <a:latin typeface="Aino" panose="02000603040504020204" pitchFamily="50" charset="0"/>
            </a:endParaRPr>
          </a:p>
          <a:p>
            <a:pPr marL="0" lvl="0" indent="0">
              <a:lnSpc>
                <a:spcPct val="114000"/>
              </a:lnSpc>
              <a:buFont typeface="Arial" panose="020B0604020202020204" pitchFamily="34" charset="0"/>
              <a:buNone/>
            </a:pPr>
            <a:endParaRPr lang="en-GB" sz="1000" u="none" strike="noStrike" dirty="0">
              <a:effectLst/>
              <a:latin typeface="Aino" panose="02000603040504020204" pitchFamily="50" charset="0"/>
            </a:endParaRPr>
          </a:p>
          <a:p>
            <a:pPr marL="0" lvl="0" indent="0">
              <a:lnSpc>
                <a:spcPct val="114000"/>
              </a:lnSpc>
              <a:buFont typeface="Arial" panose="020B0604020202020204" pitchFamily="34" charset="0"/>
              <a:buNone/>
            </a:pPr>
            <a:r>
              <a:rPr lang="en-GB" sz="1000" u="none" strike="noStrike" dirty="0">
                <a:effectLst/>
                <a:latin typeface="Aino" panose="02000603040504020204" pitchFamily="50" charset="0"/>
              </a:rPr>
              <a:t>Finally, some encouraging news: A public sector data exchange facility between Finland and Estonia was created in 2017. This means that in the future health or education data on Estonian citizens can also be accessed by the Finnish government or private sector, regardless of whether the person is living in Estonia or Finland. Our business registries are already interoperable as we speak. Hopefully cross-border data exchange will soon become possible between all European countries but as you can see in general, digitalisation is very rarely a technological problem – usually, it’s a political question.</a:t>
            </a:r>
            <a:endParaRPr lang="et-EE" sz="1000" u="none" strike="noStrike" dirty="0">
              <a:effectLst/>
              <a:latin typeface="Aino" panose="02000603040504020204" pitchFamily="50" charset="0"/>
            </a:endParaRPr>
          </a:p>
          <a:p>
            <a:pPr marL="0" lvl="0" indent="0">
              <a:lnSpc>
                <a:spcPct val="114000"/>
              </a:lnSpc>
              <a:buFont typeface="Arial" panose="020B0604020202020204" pitchFamily="34" charset="0"/>
              <a:buNone/>
            </a:pPr>
            <a:endParaRPr lang="et-EE" sz="1000" u="none" strike="noStrike" dirty="0">
              <a:effectLst/>
              <a:latin typeface="Aino" panose="02000603040504020204" pitchFamily="50" charset="0"/>
            </a:endParaRPr>
          </a:p>
          <a:p>
            <a:pPr marL="0" lvl="0" indent="0">
              <a:lnSpc>
                <a:spcPct val="114000"/>
              </a:lnSpc>
              <a:buFont typeface="Arial" panose="020B0604020202020204" pitchFamily="34" charset="0"/>
              <a:buNone/>
            </a:pPr>
            <a:r>
              <a:rPr lang="et-EE" sz="1000" u="none" strike="noStrike" dirty="0">
                <a:effectLst/>
                <a:latin typeface="Aino" panose="02000603040504020204" pitchFamily="50" charset="0"/>
              </a:rPr>
              <a:t>X-Road </a:t>
            </a:r>
            <a:r>
              <a:rPr lang="et-EE" sz="1000" u="none" strike="noStrike" dirty="0" err="1">
                <a:effectLst/>
                <a:latin typeface="Aino" panose="02000603040504020204" pitchFamily="50" charset="0"/>
              </a:rPr>
              <a:t>world</a:t>
            </a:r>
            <a:r>
              <a:rPr lang="et-EE" sz="1000" u="none" strike="noStrike" dirty="0">
                <a:effectLst/>
                <a:latin typeface="Aino" panose="02000603040504020204" pitchFamily="50" charset="0"/>
              </a:rPr>
              <a:t> </a:t>
            </a:r>
            <a:r>
              <a:rPr lang="et-EE" sz="1000" u="none" strike="noStrike" dirty="0" err="1">
                <a:effectLst/>
                <a:latin typeface="Aino" panose="02000603040504020204" pitchFamily="50" charset="0"/>
              </a:rPr>
              <a:t>map</a:t>
            </a:r>
            <a:r>
              <a:rPr lang="et-EE" sz="1000" u="none" strike="noStrike" dirty="0">
                <a:effectLst/>
                <a:latin typeface="Aino" panose="02000603040504020204" pitchFamily="50" charset="0"/>
              </a:rPr>
              <a:t>: </a:t>
            </a:r>
            <a:r>
              <a:rPr lang="fi-FI" sz="1200" u="sng" kern="1200" dirty="0">
                <a:solidFill>
                  <a:schemeClr val="tx1"/>
                </a:solidFill>
                <a:effectLst/>
                <a:latin typeface="+mn-lt"/>
                <a:ea typeface="+mn-ea"/>
                <a:cs typeface="+mn-cs"/>
                <a:hlinkClick r:id="rId5"/>
              </a:rPr>
              <a:t>https://x-road.global/xroad-world-map</a:t>
            </a:r>
            <a:r>
              <a:rPr lang="fi-FI" sz="1200" kern="1200" dirty="0">
                <a:solidFill>
                  <a:schemeClr val="tx1"/>
                </a:solidFill>
                <a:effectLst/>
                <a:latin typeface="+mn-lt"/>
                <a:ea typeface="+mn-ea"/>
                <a:cs typeface="+mn-cs"/>
              </a:rPr>
              <a:t> </a:t>
            </a:r>
            <a:endParaRPr lang="et-EE" sz="1200" kern="1200" dirty="0">
              <a:solidFill>
                <a:schemeClr val="tx1"/>
              </a:solidFill>
              <a:effectLst/>
              <a:latin typeface="+mn-lt"/>
              <a:ea typeface="+mn-ea"/>
              <a:cs typeface="+mn-cs"/>
            </a:endParaRPr>
          </a:p>
          <a:p>
            <a:pPr marL="0" lvl="0" indent="0">
              <a:lnSpc>
                <a:spcPct val="114000"/>
              </a:lnSpc>
              <a:buFont typeface="Arial" panose="020B0604020202020204" pitchFamily="34" charset="0"/>
              <a:buNone/>
            </a:pPr>
            <a:r>
              <a:rPr lang="et-EE" sz="1200" u="none" strike="noStrike" kern="1200" dirty="0" err="1">
                <a:solidFill>
                  <a:schemeClr val="tx1"/>
                </a:solidFill>
                <a:effectLst/>
                <a:latin typeface="+mn-lt"/>
                <a:ea typeface="+mn-ea"/>
                <a:cs typeface="+mn-cs"/>
              </a:rPr>
              <a:t>Case</a:t>
            </a:r>
            <a:r>
              <a:rPr lang="et-EE" sz="1200" u="none" strike="noStrike" kern="1200" dirty="0">
                <a:solidFill>
                  <a:schemeClr val="tx1"/>
                </a:solidFill>
                <a:effectLst/>
                <a:latin typeface="+mn-lt"/>
                <a:ea typeface="+mn-ea"/>
                <a:cs typeface="+mn-cs"/>
              </a:rPr>
              <a:t> </a:t>
            </a:r>
            <a:r>
              <a:rPr lang="et-EE" sz="1200" u="none" strike="noStrike" kern="1200" dirty="0" err="1">
                <a:solidFill>
                  <a:schemeClr val="tx1"/>
                </a:solidFill>
                <a:effectLst/>
                <a:latin typeface="+mn-lt"/>
                <a:ea typeface="+mn-ea"/>
                <a:cs typeface="+mn-cs"/>
              </a:rPr>
              <a:t>studies</a:t>
            </a:r>
            <a:r>
              <a:rPr lang="et-EE" sz="1200" u="none" strike="no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https://x-road.global/secure-data-exchange-to-the-japanese-energy-sector</a:t>
            </a:r>
            <a:r>
              <a:rPr lang="fi-F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&amp; </a:t>
            </a:r>
            <a:r>
              <a:rPr lang="en-US" sz="1200" u="sng" kern="1200" dirty="0">
                <a:solidFill>
                  <a:schemeClr val="tx1"/>
                </a:solidFill>
                <a:effectLst/>
                <a:latin typeface="+mn-lt"/>
                <a:ea typeface="+mn-ea"/>
                <a:cs typeface="+mn-cs"/>
                <a:hlinkClick r:id="rId7"/>
              </a:rPr>
              <a:t>https://x-road.global/piloting-digital-prescriptions-in-germany-through-secure-data-exchange</a:t>
            </a:r>
            <a:r>
              <a:rPr lang="en-US" sz="1200" kern="1200" dirty="0">
                <a:solidFill>
                  <a:schemeClr val="tx1"/>
                </a:solidFill>
                <a:effectLst/>
                <a:latin typeface="+mn-lt"/>
                <a:ea typeface="+mn-ea"/>
                <a:cs typeface="+mn-cs"/>
              </a:rPr>
              <a:t> </a:t>
            </a:r>
            <a:endParaRPr lang="et-EE" sz="1000" u="none" strike="noStrike" dirty="0">
              <a:effectLst/>
              <a:latin typeface="Aino" panose="02000603040504020204" pitchFamily="50" charset="0"/>
            </a:endParaRPr>
          </a:p>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a:xfrm>
            <a:off x="3884613" y="8873067"/>
            <a:ext cx="2971800" cy="270934"/>
          </a:xfrm>
        </p:spPr>
        <p:txBody>
          <a:bodyPr/>
          <a:lstStyle/>
          <a:p>
            <a:fld id="{905D3CC1-999D-4C69-A5AD-E3FB9D73205D}" type="slidenum">
              <a:rPr lang="et-EE" sz="1000" smtClean="0">
                <a:latin typeface="Aino" panose="02000603040504020204" pitchFamily="50" charset="0"/>
              </a:rPr>
              <a:t>14</a:t>
            </a:fld>
            <a:endParaRPr lang="et-EE" sz="1000">
              <a:latin typeface="Aino" panose="02000603040504020204" pitchFamily="50" charset="0"/>
            </a:endParaRPr>
          </a:p>
        </p:txBody>
      </p:sp>
    </p:spTree>
    <p:extLst>
      <p:ext uri="{BB962C8B-B14F-4D97-AF65-F5344CB8AC3E}">
        <p14:creationId xmlns:p14="http://schemas.microsoft.com/office/powerpoint/2010/main" val="1086961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pic>
        <p:nvPicPr>
          <p:cNvPr id="12" name="Picture 11">
            <a:extLst>
              <a:ext uri="{FF2B5EF4-FFF2-40B4-BE49-F238E27FC236}">
                <a16:creationId xmlns:a16="http://schemas.microsoft.com/office/drawing/2014/main" xmlns="" id="{7682B503-7B59-4318-88AC-04A2FE00D249}"/>
              </a:ext>
            </a:extLst>
          </p:cNvPr>
          <p:cNvPicPr>
            <a:picLocks noChangeAspect="1"/>
          </p:cNvPicPr>
          <p:nvPr userDrawn="1"/>
        </p:nvPicPr>
        <p:blipFill rotWithShape="1">
          <a:blip r:embed="rId2">
            <a:lum bright="100000"/>
            <a:extLst>
              <a:ext uri="{28A0092B-C50C-407E-A947-70E740481C1C}">
                <a14:useLocalDpi xmlns:a14="http://schemas.microsoft.com/office/drawing/2010/main" val="0"/>
              </a:ext>
            </a:extLst>
          </a:blip>
          <a:srcRect l="-253" r="-1566"/>
          <a:stretch/>
        </p:blipFill>
        <p:spPr>
          <a:xfrm>
            <a:off x="2306608" y="180000"/>
            <a:ext cx="9767287" cy="6472800"/>
          </a:xfrm>
          <a:prstGeom prst="rect">
            <a:avLst/>
          </a:prstGeom>
          <a:noFill/>
        </p:spPr>
      </p:pic>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bg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5" name="Picture 14">
            <a:extLst>
              <a:ext uri="{FF2B5EF4-FFF2-40B4-BE49-F238E27FC236}">
                <a16:creationId xmlns:a16="http://schemas.microsoft.com/office/drawing/2014/main" xmlns="" id="{A5604DEA-1FF0-4C4B-86AB-2AC739068C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26" name="Picture 25">
            <a:extLst>
              <a:ext uri="{FF2B5EF4-FFF2-40B4-BE49-F238E27FC236}">
                <a16:creationId xmlns:a16="http://schemas.microsoft.com/office/drawing/2014/main" xmlns="" id="{D3D8335C-6E89-40B7-B4A3-2F372856DA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30354134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mes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7777238D-30DA-420B-93A2-A07EAEFD60E4}"/>
              </a:ext>
            </a:extLst>
          </p:cNvPr>
          <p:cNvSpPr>
            <a:spLocks noGrp="1"/>
          </p:cNvSpPr>
          <p:nvPr>
            <p:ph sz="quarter" idx="13"/>
          </p:nvPr>
        </p:nvSpPr>
        <p:spPr>
          <a:xfrm>
            <a:off x="2520000" y="1774362"/>
            <a:ext cx="8833800" cy="39600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4" name="Date Placeholder 3">
            <a:extLst>
              <a:ext uri="{FF2B5EF4-FFF2-40B4-BE49-F238E27FC236}">
                <a16:creationId xmlns:a16="http://schemas.microsoft.com/office/drawing/2014/main" xmlns="" id="{5AB4AFF8-2C12-4D7F-A89A-B54843D043AE}"/>
              </a:ext>
            </a:extLst>
          </p:cNvPr>
          <p:cNvSpPr>
            <a:spLocks noGrp="1"/>
          </p:cNvSpPr>
          <p:nvPr userDrawn="1">
            <p:ph type="dt" sz="half" idx="10"/>
          </p:nvPr>
        </p:nvSpPr>
        <p:spPr/>
        <p:txBody>
          <a:bodyPr/>
          <a:lstStyle/>
          <a:p>
            <a:fld id="{39E7F57E-E5FD-48E0-9E37-0FA43A054184}"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C026FD70-04CE-410E-85D2-A86061138C2B}"/>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3084E804-AED3-4AAB-8E1D-42CB00A4AD5D}"/>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4" name="Picture 13">
            <a:extLst>
              <a:ext uri="{FF2B5EF4-FFF2-40B4-BE49-F238E27FC236}">
                <a16:creationId xmlns:a16="http://schemas.microsoft.com/office/drawing/2014/main" xmlns="" id="{F1581794-394E-499B-84E2-41A0975C6F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9" name="Picture 8">
            <a:extLst>
              <a:ext uri="{FF2B5EF4-FFF2-40B4-BE49-F238E27FC236}">
                <a16:creationId xmlns:a16="http://schemas.microsoft.com/office/drawing/2014/main" xmlns="" id="{3B264CCC-98FE-4C97-BF7C-3337F5A8CB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878138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70DD22-9233-4E11-BA69-89F653FF3BAE}"/>
              </a:ext>
            </a:extLst>
          </p:cNvPr>
          <p:cNvSpPr>
            <a:spLocks noGrp="1"/>
          </p:cNvSpPr>
          <p:nvPr>
            <p:ph type="title"/>
          </p:nvPr>
        </p:nvSpPr>
        <p:spPr/>
        <p:txBody>
          <a:bodyPr/>
          <a:lstStyle/>
          <a:p>
            <a:r>
              <a:rPr lang="en-US" smtClean="0"/>
              <a:t>Click to edit Master title style</a:t>
            </a:r>
            <a:endParaRPr lang="et-EE" dirty="0"/>
          </a:p>
        </p:txBody>
      </p:sp>
      <p:sp>
        <p:nvSpPr>
          <p:cNvPr id="11" name="Rectangle 10">
            <a:extLst>
              <a:ext uri="{FF2B5EF4-FFF2-40B4-BE49-F238E27FC236}">
                <a16:creationId xmlns:a16="http://schemas.microsoft.com/office/drawing/2014/main" xmlns="" id="{EEBCD68D-97FA-4119-A6DB-A1973A9ABE9B}"/>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7" name="Date Placeholder 6">
            <a:extLst>
              <a:ext uri="{FF2B5EF4-FFF2-40B4-BE49-F238E27FC236}">
                <a16:creationId xmlns:a16="http://schemas.microsoft.com/office/drawing/2014/main" xmlns="" id="{176E0226-3D73-4A82-9F6A-6966D8825543}"/>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8" name="Footer Placeholder 7">
            <a:extLst>
              <a:ext uri="{FF2B5EF4-FFF2-40B4-BE49-F238E27FC236}">
                <a16:creationId xmlns:a16="http://schemas.microsoft.com/office/drawing/2014/main" xmlns="" id="{C019C89F-68BE-4282-8F27-76D5A3B6FE24}"/>
              </a:ext>
            </a:extLst>
          </p:cNvPr>
          <p:cNvSpPr>
            <a:spLocks noGrp="1"/>
          </p:cNvSpPr>
          <p:nvPr>
            <p:ph type="ftr" sz="quarter" idx="11"/>
          </p:nvPr>
        </p:nvSpPr>
        <p:spPr/>
        <p:txBody>
          <a:bodyPr/>
          <a:lstStyle/>
          <a:p>
            <a:endParaRPr lang="et-EE" dirty="0">
              <a:solidFill>
                <a:prstClr val="black">
                  <a:tint val="75000"/>
                </a:prstClr>
              </a:solidFill>
            </a:endParaRPr>
          </a:p>
        </p:txBody>
      </p:sp>
      <p:sp>
        <p:nvSpPr>
          <p:cNvPr id="9" name="Slide Number Placeholder 8">
            <a:extLst>
              <a:ext uri="{FF2B5EF4-FFF2-40B4-BE49-F238E27FC236}">
                <a16:creationId xmlns:a16="http://schemas.microsoft.com/office/drawing/2014/main" xmlns="" id="{F1AEF7A3-B60C-4F68-AA04-78CC1A4839CD}"/>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0" name="Picture 9">
            <a:extLst>
              <a:ext uri="{FF2B5EF4-FFF2-40B4-BE49-F238E27FC236}">
                <a16:creationId xmlns:a16="http://schemas.microsoft.com/office/drawing/2014/main" xmlns="" id="{58F4E6BA-D9A9-4F3D-981C-C22689E5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5" name="Straight Connector 14">
            <a:extLst>
              <a:ext uri="{FF2B5EF4-FFF2-40B4-BE49-F238E27FC236}">
                <a16:creationId xmlns:a16="http://schemas.microsoft.com/office/drawing/2014/main" xmlns="" id="{0BD9313D-C0CB-49C2-89B4-C9745099E409}"/>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6B5FF16C-762F-4BC6-865D-7F53E160F4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53691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74DAD0-E15A-4517-B33A-3ACF3716369A}"/>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pic>
        <p:nvPicPr>
          <p:cNvPr id="8" name="Picture 7">
            <a:extLst>
              <a:ext uri="{FF2B5EF4-FFF2-40B4-BE49-F238E27FC236}">
                <a16:creationId xmlns:a16="http://schemas.microsoft.com/office/drawing/2014/main" xmlns="" id="{9FD0891B-CC57-4580-A9D5-EE9417A1B1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5" name="Date Placeholder 4">
            <a:extLst>
              <a:ext uri="{FF2B5EF4-FFF2-40B4-BE49-F238E27FC236}">
                <a16:creationId xmlns:a16="http://schemas.microsoft.com/office/drawing/2014/main" xmlns="" id="{6D0CB343-42FA-404E-8C08-A08D6FBBBA91}"/>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6" name="Footer Placeholder 5">
            <a:extLst>
              <a:ext uri="{FF2B5EF4-FFF2-40B4-BE49-F238E27FC236}">
                <a16:creationId xmlns:a16="http://schemas.microsoft.com/office/drawing/2014/main" xmlns="" id="{041ABA9A-B0D5-41E6-9694-2C2DEC5D4C2C}"/>
              </a:ext>
            </a:extLst>
          </p:cNvPr>
          <p:cNvSpPr>
            <a:spLocks noGrp="1"/>
          </p:cNvSpPr>
          <p:nvPr>
            <p:ph type="ftr" sz="quarter" idx="11"/>
          </p:nvPr>
        </p:nvSpPr>
        <p:spPr/>
        <p:txBody>
          <a:bodyPr/>
          <a:lstStyle/>
          <a:p>
            <a:endParaRPr lang="et-EE" dirty="0">
              <a:solidFill>
                <a:prstClr val="black">
                  <a:tint val="75000"/>
                </a:prstClr>
              </a:solidFill>
            </a:endParaRPr>
          </a:p>
        </p:txBody>
      </p:sp>
      <p:sp>
        <p:nvSpPr>
          <p:cNvPr id="7" name="Slide Number Placeholder 6">
            <a:extLst>
              <a:ext uri="{FF2B5EF4-FFF2-40B4-BE49-F238E27FC236}">
                <a16:creationId xmlns:a16="http://schemas.microsoft.com/office/drawing/2014/main" xmlns="" id="{446D40F6-00DC-4D00-919A-61600CD22AF3}"/>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1" name="Picture 10">
            <a:extLst>
              <a:ext uri="{FF2B5EF4-FFF2-40B4-BE49-F238E27FC236}">
                <a16:creationId xmlns:a16="http://schemas.microsoft.com/office/drawing/2014/main" xmlns="" id="{5D65055F-2634-492F-BBC5-46D0908089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62592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t-EE"/>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7" name="Date Placeholder 6"/>
          <p:cNvSpPr>
            <a:spLocks noGrp="1"/>
          </p:cNvSpPr>
          <p:nvPr>
            <p:ph type="dt" sz="half" idx="11"/>
          </p:nvPr>
        </p:nvSpPr>
        <p:spPr>
          <a:xfrm>
            <a:off x="623392" y="6492876"/>
            <a:ext cx="2844800" cy="365125"/>
          </a:xfrm>
          <a:prstGeom prst="rect">
            <a:avLst/>
          </a:prstGeom>
        </p:spPr>
        <p:txBody>
          <a:bodyPr vert="horz" lIns="91440" tIns="45720" rIns="91440" bIns="45720" rtlCol="0" anchor="ctr"/>
          <a:lstStyle>
            <a:lvl1pPr algn="l">
              <a:defRPr sz="1600" b="0">
                <a:solidFill>
                  <a:srgbClr val="003951"/>
                </a:solidFill>
              </a:defRPr>
            </a:lvl1pPr>
          </a:lstStyle>
          <a:p>
            <a:fld id="{0F96771B-B9DC-4A6E-9746-2BD084F1D346}" type="datetime1">
              <a:rPr lang="et-EE" smtClean="0"/>
              <a:pPr/>
              <a:t>23.11.2021</a:t>
            </a:fld>
            <a:endParaRPr lang="et-EE" dirty="0"/>
          </a:p>
        </p:txBody>
      </p:sp>
    </p:spTree>
    <p:extLst>
      <p:ext uri="{BB962C8B-B14F-4D97-AF65-F5344CB8AC3E}">
        <p14:creationId xmlns:p14="http://schemas.microsoft.com/office/powerpoint/2010/main" val="151684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isusla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t-EE" dirty="0">
              <a:solidFill>
                <a:prstClr val="black">
                  <a:tint val="75000"/>
                </a:prstClr>
              </a:solidFill>
            </a:endParaRPr>
          </a:p>
        </p:txBody>
      </p:sp>
      <p:sp>
        <p:nvSpPr>
          <p:cNvPr id="5" name="Slide Number Placeholder 4"/>
          <p:cNvSpPr>
            <a:spLocks noGrp="1"/>
          </p:cNvSpPr>
          <p:nvPr>
            <p:ph type="sldNum" sz="quarter" idx="12"/>
          </p:nvPr>
        </p:nvSpPr>
        <p:spPr>
          <a:xfrm>
            <a:off x="326449" y="315396"/>
            <a:ext cx="216000" cy="216000"/>
          </a:xfrm>
          <a:prstGeom prst="rect">
            <a:avLst/>
          </a:prstGeom>
          <a:solidFill>
            <a:schemeClr val="tx1"/>
          </a:solidFill>
        </p:spPr>
        <p:txBody>
          <a:bodyPr/>
          <a:lstStyle>
            <a:lvl1pPr algn="ctr">
              <a:defRPr sz="80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
        <p:nvSpPr>
          <p:cNvPr id="11" name="Content Placeholder 17">
            <a:extLst>
              <a:ext uri="{FF2B5EF4-FFF2-40B4-BE49-F238E27FC236}">
                <a16:creationId xmlns:a16="http://schemas.microsoft.com/office/drawing/2014/main" xmlns="" id="{BAC06B3F-2427-441B-9D25-24DB51221C4C}"/>
              </a:ext>
            </a:extLst>
          </p:cNvPr>
          <p:cNvSpPr>
            <a:spLocks noGrp="1"/>
          </p:cNvSpPr>
          <p:nvPr>
            <p:ph sz="quarter" idx="13"/>
          </p:nvPr>
        </p:nvSpPr>
        <p:spPr>
          <a:xfrm>
            <a:off x="2520000" y="1774050"/>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Title 1">
            <a:extLst>
              <a:ext uri="{FF2B5EF4-FFF2-40B4-BE49-F238E27FC236}">
                <a16:creationId xmlns:a16="http://schemas.microsoft.com/office/drawing/2014/main" xmlns="" id="{77F608DF-D2BA-4389-826F-4C35C04922C0}"/>
              </a:ext>
            </a:extLst>
          </p:cNvPr>
          <p:cNvSpPr>
            <a:spLocks noGrp="1"/>
          </p:cNvSpPr>
          <p:nvPr>
            <p:ph type="title"/>
          </p:nvPr>
        </p:nvSpPr>
        <p:spPr>
          <a:xfrm>
            <a:off x="2520000" y="301460"/>
            <a:ext cx="8833800" cy="809493"/>
          </a:xfrm>
        </p:spPr>
        <p:txBody>
          <a:bodyPr/>
          <a:lstStyle>
            <a:lvl1pPr>
              <a:defRPr/>
            </a:lvl1pPr>
          </a:lstStyle>
          <a:p>
            <a:r>
              <a:rPr lang="en-US" smtClean="0"/>
              <a:t>Click to edit Master title style</a:t>
            </a:r>
            <a:endParaRPr lang="et-EE" dirty="0"/>
          </a:p>
        </p:txBody>
      </p:sp>
      <p:cxnSp>
        <p:nvCxnSpPr>
          <p:cNvPr id="13" name="Straight Connector 12">
            <a:extLst>
              <a:ext uri="{FF2B5EF4-FFF2-40B4-BE49-F238E27FC236}">
                <a16:creationId xmlns:a16="http://schemas.microsoft.com/office/drawing/2014/main" xmlns="" id="{2A40A945-B464-4C86-ADC2-17C29BB25BA3}"/>
              </a:ext>
            </a:extLst>
          </p:cNvPr>
          <p:cNvCxnSpPr>
            <a:cxnSpLocks/>
          </p:cNvCxnSpPr>
          <p:nvPr/>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2A40A945-B464-4C86-ADC2-17C29BB25BA3}"/>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1500"/>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isu 2 tulp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t-EE" dirty="0">
              <a:solidFill>
                <a:prstClr val="black">
                  <a:tint val="75000"/>
                </a:prstClr>
              </a:solidFill>
            </a:endParaRPr>
          </a:p>
        </p:txBody>
      </p:sp>
      <p:sp>
        <p:nvSpPr>
          <p:cNvPr id="5" name="Slide Number Placeholder 4"/>
          <p:cNvSpPr>
            <a:spLocks noGrp="1"/>
          </p:cNvSpPr>
          <p:nvPr>
            <p:ph type="sldNum" sz="quarter" idx="12"/>
          </p:nvPr>
        </p:nvSpPr>
        <p:spPr>
          <a:xfrm>
            <a:off x="326449" y="315396"/>
            <a:ext cx="216000" cy="216000"/>
          </a:xfrm>
          <a:prstGeom prst="rect">
            <a:avLst/>
          </a:prstGeom>
          <a:solidFill>
            <a:schemeClr val="tx1"/>
          </a:solidFill>
        </p:spPr>
        <p:txBody>
          <a:bodyPr/>
          <a:lstStyle>
            <a:lvl1pPr algn="ctr">
              <a:defRPr sz="80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
        <p:nvSpPr>
          <p:cNvPr id="11" name="Title 1">
            <a:extLst>
              <a:ext uri="{FF2B5EF4-FFF2-40B4-BE49-F238E27FC236}">
                <a16:creationId xmlns:a16="http://schemas.microsoft.com/office/drawing/2014/main" xmlns="" id="{0FDF2257-03A5-4950-8C67-23A038558716}"/>
              </a:ext>
            </a:extLst>
          </p:cNvPr>
          <p:cNvSpPr>
            <a:spLocks noGrp="1"/>
          </p:cNvSpPr>
          <p:nvPr>
            <p:ph type="title"/>
          </p:nvPr>
        </p:nvSpPr>
        <p:spPr>
          <a:xfrm>
            <a:off x="2520000" y="301460"/>
            <a:ext cx="8833800" cy="809493"/>
          </a:xfrm>
        </p:spPr>
        <p:txBody>
          <a:bodyPr/>
          <a:lstStyle>
            <a:lvl1pPr>
              <a:defRPr/>
            </a:lvl1pPr>
          </a:lstStyle>
          <a:p>
            <a:r>
              <a:rPr lang="en-US" smtClean="0"/>
              <a:t>Click to edit Master title style</a:t>
            </a:r>
            <a:endParaRPr lang="et-EE" dirty="0"/>
          </a:p>
        </p:txBody>
      </p:sp>
      <p:sp>
        <p:nvSpPr>
          <p:cNvPr id="12" name="Content Placeholder 2">
            <a:extLst>
              <a:ext uri="{FF2B5EF4-FFF2-40B4-BE49-F238E27FC236}">
                <a16:creationId xmlns:a16="http://schemas.microsoft.com/office/drawing/2014/main" xmlns="" id="{20F24466-FD1E-44E4-A3F2-F6B18CEA951B}"/>
              </a:ext>
            </a:extLst>
          </p:cNvPr>
          <p:cNvSpPr>
            <a:spLocks noGrp="1"/>
          </p:cNvSpPr>
          <p:nvPr>
            <p:ph sz="half" idx="1"/>
          </p:nvPr>
        </p:nvSpPr>
        <p:spPr>
          <a:xfrm>
            <a:off x="25200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13" name="Content Placeholder 3">
            <a:extLst>
              <a:ext uri="{FF2B5EF4-FFF2-40B4-BE49-F238E27FC236}">
                <a16:creationId xmlns:a16="http://schemas.microsoft.com/office/drawing/2014/main" xmlns="" id="{225EE4DE-44C7-496A-86E7-AD2CE4790282}"/>
              </a:ext>
            </a:extLst>
          </p:cNvPr>
          <p:cNvSpPr>
            <a:spLocks noGrp="1"/>
          </p:cNvSpPr>
          <p:nvPr>
            <p:ph sz="half" idx="2"/>
          </p:nvPr>
        </p:nvSpPr>
        <p:spPr>
          <a:xfrm>
            <a:off x="72138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cxnSp>
        <p:nvCxnSpPr>
          <p:cNvPr id="16" name="Straight Connector 15">
            <a:extLst>
              <a:ext uri="{FF2B5EF4-FFF2-40B4-BE49-F238E27FC236}">
                <a16:creationId xmlns:a16="http://schemas.microsoft.com/office/drawing/2014/main" xmlns="" id="{3A532018-AABF-4E8E-96E4-650125EBD864}"/>
              </a:ext>
            </a:extLst>
          </p:cNvPr>
          <p:cNvCxnSpPr>
            <a:cxnSpLocks/>
          </p:cNvCxnSpPr>
          <p:nvPr/>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3A532018-AABF-4E8E-96E4-650125EBD864}"/>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474449"/>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575A5D"/>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4133850"/>
            <a:ext cx="4824412" cy="2724150"/>
          </a:xfrm>
        </p:spPr>
        <p:txBody>
          <a:bodyPr/>
          <a:lstStyle>
            <a:lvl1pPr marL="228600" indent="-228600">
              <a:buClr>
                <a:srgbClr val="C4BEC5"/>
              </a:buClr>
              <a:buFont typeface="Aino" panose="02000603040504020204" pitchFamily="50" charset="0"/>
              <a:buChar char="+"/>
              <a:defRPr>
                <a:solidFill>
                  <a:srgbClr val="575A5D"/>
                </a:solidFill>
              </a:defRPr>
            </a:lvl1pPr>
            <a:lvl2pPr marL="361950" indent="-180975">
              <a:buClr>
                <a:srgbClr val="C4BEC5"/>
              </a:buClr>
              <a:buFont typeface="Aino" panose="02000603040504020204" pitchFamily="50" charset="0"/>
              <a:buChar char="+"/>
              <a:defRPr>
                <a:solidFill>
                  <a:srgbClr val="575A5D"/>
                </a:solidFill>
              </a:defRPr>
            </a:lvl2pPr>
            <a:lvl3pPr marL="542925" indent="-180975">
              <a:buClr>
                <a:srgbClr val="C4BEC5"/>
              </a:buClr>
              <a:buFont typeface="Aino" panose="02000603040504020204" pitchFamily="50" charset="0"/>
              <a:buChar char="+"/>
              <a:defRPr>
                <a:solidFill>
                  <a:srgbClr val="575A5D"/>
                </a:solidFill>
              </a:defRPr>
            </a:lvl3pPr>
            <a:lvl4pPr marL="714375" indent="-171450">
              <a:buClr>
                <a:srgbClr val="C4BEC5"/>
              </a:buClr>
              <a:buFont typeface="Aino" panose="02000603040504020204" pitchFamily="50" charset="0"/>
              <a:buChar char="+"/>
              <a:defRPr>
                <a:solidFill>
                  <a:srgbClr val="575A5D"/>
                </a:solidFill>
              </a:defRPr>
            </a:lvl4pPr>
            <a:lvl5pPr marL="895350" indent="-180975">
              <a:buClr>
                <a:srgbClr val="C4BEC5"/>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2"/>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891286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3466998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185068496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pic>
        <p:nvPicPr>
          <p:cNvPr id="12" name="Picture 11">
            <a:extLst>
              <a:ext uri="{FF2B5EF4-FFF2-40B4-BE49-F238E27FC236}">
                <a16:creationId xmlns:a16="http://schemas.microsoft.com/office/drawing/2014/main" xmlns="" id="{7682B503-7B59-4318-88AC-04A2FE00D249}"/>
              </a:ext>
            </a:extLst>
          </p:cNvPr>
          <p:cNvPicPr>
            <a:picLocks noChangeAspect="1"/>
          </p:cNvPicPr>
          <p:nvPr userDrawn="1"/>
        </p:nvPicPr>
        <p:blipFill rotWithShape="1">
          <a:blip r:embed="rId2">
            <a:lum bright="100000"/>
            <a:extLst>
              <a:ext uri="{28A0092B-C50C-407E-A947-70E740481C1C}">
                <a14:useLocalDpi xmlns:a14="http://schemas.microsoft.com/office/drawing/2010/main" val="0"/>
              </a:ext>
            </a:extLst>
          </a:blip>
          <a:srcRect l="-253" r="-1566"/>
          <a:stretch/>
        </p:blipFill>
        <p:spPr>
          <a:xfrm>
            <a:off x="2306608" y="180000"/>
            <a:ext cx="9767287" cy="6472800"/>
          </a:xfrm>
          <a:prstGeom prst="rect">
            <a:avLst/>
          </a:prstGeom>
          <a:noFill/>
        </p:spPr>
      </p:pic>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bg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5" name="Picture 14">
            <a:extLst>
              <a:ext uri="{FF2B5EF4-FFF2-40B4-BE49-F238E27FC236}">
                <a16:creationId xmlns:a16="http://schemas.microsoft.com/office/drawing/2014/main" xmlns="" id="{A5604DEA-1FF0-4C4B-86AB-2AC739068C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26" name="Picture 25">
            <a:extLst>
              <a:ext uri="{FF2B5EF4-FFF2-40B4-BE49-F238E27FC236}">
                <a16:creationId xmlns:a16="http://schemas.microsoft.com/office/drawing/2014/main" xmlns="" id="{D3D8335C-6E89-40B7-B4A3-2F372856DA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9485604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lean">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tx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5" name="Picture 14">
            <a:extLst>
              <a:ext uri="{FF2B5EF4-FFF2-40B4-BE49-F238E27FC236}">
                <a16:creationId xmlns:a16="http://schemas.microsoft.com/office/drawing/2014/main" xmlns="" id="{A5604DEA-1FF0-4C4B-86AB-2AC739068C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26" name="Picture 25">
            <a:extLst>
              <a:ext uri="{FF2B5EF4-FFF2-40B4-BE49-F238E27FC236}">
                <a16:creationId xmlns:a16="http://schemas.microsoft.com/office/drawing/2014/main" xmlns="" id="{D3D8335C-6E89-40B7-B4A3-2F372856DAB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239969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Clean">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tx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5" name="Picture 14">
            <a:extLst>
              <a:ext uri="{FF2B5EF4-FFF2-40B4-BE49-F238E27FC236}">
                <a16:creationId xmlns:a16="http://schemas.microsoft.com/office/drawing/2014/main" xmlns="" id="{A5604DEA-1FF0-4C4B-86AB-2AC739068C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26" name="Picture 25">
            <a:extLst>
              <a:ext uri="{FF2B5EF4-FFF2-40B4-BE49-F238E27FC236}">
                <a16:creationId xmlns:a16="http://schemas.microsoft.com/office/drawing/2014/main" xmlns="" id="{D3D8335C-6E89-40B7-B4A3-2F372856DAB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477216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xmlns="" id="{BAC06B3F-2427-441B-9D25-24DB51221C4C}"/>
              </a:ext>
            </a:extLst>
          </p:cNvPr>
          <p:cNvSpPr>
            <a:spLocks noGrp="1"/>
          </p:cNvSpPr>
          <p:nvPr>
            <p:ph sz="quarter" idx="13"/>
          </p:nvPr>
        </p:nvSpPr>
        <p:spPr>
          <a:xfrm>
            <a:off x="2520000" y="1774050"/>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77F608DF-D2BA-4389-826F-4C35C04922C0}"/>
              </a:ext>
            </a:extLst>
          </p:cNvPr>
          <p:cNvSpPr>
            <a:spLocks noGrp="1"/>
          </p:cNvSpPr>
          <p:nvPr userDrawn="1">
            <p:ph type="title"/>
          </p:nvPr>
        </p:nvSpPr>
        <p:spPr/>
        <p:txBody>
          <a:bodyPr/>
          <a:lstStyle/>
          <a:p>
            <a:r>
              <a:rPr lang="en-US" smtClean="0"/>
              <a:t>Click to edit Master title style</a:t>
            </a:r>
            <a:endParaRPr lang="et-EE" dirty="0"/>
          </a:p>
        </p:txBody>
      </p:sp>
      <p:sp>
        <p:nvSpPr>
          <p:cNvPr id="8" name="Date Placeholder 7">
            <a:extLst>
              <a:ext uri="{FF2B5EF4-FFF2-40B4-BE49-F238E27FC236}">
                <a16:creationId xmlns:a16="http://schemas.microsoft.com/office/drawing/2014/main" xmlns="" id="{9F5C4C11-A35B-4F25-BD49-827D5AEA1879}"/>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9" name="Footer Placeholder 8">
            <a:extLst>
              <a:ext uri="{FF2B5EF4-FFF2-40B4-BE49-F238E27FC236}">
                <a16:creationId xmlns:a16="http://schemas.microsoft.com/office/drawing/2014/main" xmlns="" id="{88B75EDE-824E-4658-983B-7925D9F1A017}"/>
              </a:ext>
            </a:extLst>
          </p:cNvPr>
          <p:cNvSpPr>
            <a:spLocks noGrp="1"/>
          </p:cNvSpPr>
          <p:nvPr>
            <p:ph type="ftr" sz="quarter" idx="11"/>
          </p:nvPr>
        </p:nvSpPr>
        <p:spPr/>
        <p:txBody>
          <a:bodyPr/>
          <a:lstStyle/>
          <a:p>
            <a:endParaRPr lang="et-EE" dirty="0">
              <a:solidFill>
                <a:prstClr val="black">
                  <a:tint val="75000"/>
                </a:prstClr>
              </a:solidFill>
            </a:endParaRPr>
          </a:p>
        </p:txBody>
      </p:sp>
      <p:sp>
        <p:nvSpPr>
          <p:cNvPr id="10" name="Slide Number Placeholder 9">
            <a:extLst>
              <a:ext uri="{FF2B5EF4-FFF2-40B4-BE49-F238E27FC236}">
                <a16:creationId xmlns:a16="http://schemas.microsoft.com/office/drawing/2014/main" xmlns="" id="{8842A56A-9F5A-4C94-A4AA-0550A621502E}"/>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cxnSp>
        <p:nvCxnSpPr>
          <p:cNvPr id="14" name="Straight Connector 13">
            <a:extLst>
              <a:ext uri="{FF2B5EF4-FFF2-40B4-BE49-F238E27FC236}">
                <a16:creationId xmlns:a16="http://schemas.microsoft.com/office/drawing/2014/main" xmlns="" id="{2A40A945-B464-4C86-ADC2-17C29BB25BA3}"/>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28E0F1FE-F562-4620-B891-C0E5104A0A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1" name="Picture 10">
            <a:extLst>
              <a:ext uri="{FF2B5EF4-FFF2-40B4-BE49-F238E27FC236}">
                <a16:creationId xmlns:a16="http://schemas.microsoft.com/office/drawing/2014/main" xmlns="" id="{6B8F97AC-0D61-4A49-BEEE-A5B90A6ADEF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343565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Columns">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xmlns="" id="{6F8D6FBC-A03B-457F-807D-B0E378FD53D7}"/>
              </a:ext>
            </a:extLst>
          </p:cNvPr>
          <p:cNvSpPr>
            <a:spLocks noGrp="1"/>
          </p:cNvSpPr>
          <p:nvPr>
            <p:ph sz="quarter" idx="13"/>
          </p:nvPr>
        </p:nvSpPr>
        <p:spPr>
          <a:xfrm>
            <a:off x="2520000" y="1774008"/>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77F608DF-D2BA-4389-826F-4C35C04922C0}"/>
              </a:ext>
            </a:extLst>
          </p:cNvPr>
          <p:cNvSpPr>
            <a:spLocks noGrp="1"/>
          </p:cNvSpPr>
          <p:nvPr userDrawn="1">
            <p:ph type="title"/>
          </p:nvPr>
        </p:nvSpPr>
        <p:spPr/>
        <p:txBody>
          <a:bodyPr/>
          <a:lstStyle/>
          <a:p>
            <a:r>
              <a:rPr lang="en-US" smtClean="0"/>
              <a:t>Click to edit Master title style</a:t>
            </a:r>
            <a:endParaRPr lang="et-EE" dirty="0"/>
          </a:p>
        </p:txBody>
      </p:sp>
      <p:sp>
        <p:nvSpPr>
          <p:cNvPr id="8" name="Date Placeholder 7">
            <a:extLst>
              <a:ext uri="{FF2B5EF4-FFF2-40B4-BE49-F238E27FC236}">
                <a16:creationId xmlns:a16="http://schemas.microsoft.com/office/drawing/2014/main" xmlns="" id="{2FD478D1-345C-4F30-A94A-3E7666B8B9A3}"/>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9" name="Footer Placeholder 8">
            <a:extLst>
              <a:ext uri="{FF2B5EF4-FFF2-40B4-BE49-F238E27FC236}">
                <a16:creationId xmlns:a16="http://schemas.microsoft.com/office/drawing/2014/main" xmlns="" id="{BC970B21-DB00-466B-BA9F-5995B4D4C8A4}"/>
              </a:ext>
            </a:extLst>
          </p:cNvPr>
          <p:cNvSpPr>
            <a:spLocks noGrp="1"/>
          </p:cNvSpPr>
          <p:nvPr>
            <p:ph type="ftr" sz="quarter" idx="11"/>
          </p:nvPr>
        </p:nvSpPr>
        <p:spPr/>
        <p:txBody>
          <a:bodyPr/>
          <a:lstStyle/>
          <a:p>
            <a:endParaRPr lang="et-EE" dirty="0">
              <a:solidFill>
                <a:prstClr val="black">
                  <a:tint val="75000"/>
                </a:prstClr>
              </a:solidFill>
            </a:endParaRPr>
          </a:p>
        </p:txBody>
      </p:sp>
      <p:sp>
        <p:nvSpPr>
          <p:cNvPr id="10" name="Slide Number Placeholder 9">
            <a:extLst>
              <a:ext uri="{FF2B5EF4-FFF2-40B4-BE49-F238E27FC236}">
                <a16:creationId xmlns:a16="http://schemas.microsoft.com/office/drawing/2014/main" xmlns="" id="{B526BA4E-AD17-4189-9CEA-6EE2549E4910}"/>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4" name="Picture 13">
            <a:extLst>
              <a:ext uri="{FF2B5EF4-FFF2-40B4-BE49-F238E27FC236}">
                <a16:creationId xmlns:a16="http://schemas.microsoft.com/office/drawing/2014/main" xmlns="" id="{21933D09-488B-410C-9719-DD847E98F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7" name="Straight Connector 16">
            <a:extLst>
              <a:ext uri="{FF2B5EF4-FFF2-40B4-BE49-F238E27FC236}">
                <a16:creationId xmlns:a16="http://schemas.microsoft.com/office/drawing/2014/main" xmlns="" id="{BA1F95FE-EBAB-41B9-948A-C3CD0B85625F}"/>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5FF31288-B3BE-4AF9-8CB4-58E3673AAD3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149668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718828E-0EE1-4E67-9EC0-2D6C2A604197}"/>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5C80EA46-515D-4253-9404-65B01FB6D2CD}"/>
              </a:ext>
            </a:extLst>
          </p:cNvPr>
          <p:cNvSpPr>
            <a:spLocks noGrp="1"/>
          </p:cNvSpPr>
          <p:nvPr userDrawn="1">
            <p:ph type="title"/>
          </p:nvPr>
        </p:nvSpPr>
        <p:spPr>
          <a:xfrm>
            <a:off x="2519998" y="1709738"/>
            <a:ext cx="8827451" cy="2852737"/>
          </a:xfrm>
        </p:spPr>
        <p:txBody>
          <a:bodyPr anchor="b">
            <a:normAutofit/>
          </a:bodyPr>
          <a:lstStyle>
            <a:lvl1pPr>
              <a:defRPr sz="5000"/>
            </a:lvl1pPr>
          </a:lstStyle>
          <a:p>
            <a:r>
              <a:rPr lang="en-US" smtClean="0"/>
              <a:t>Click to edit Master title style</a:t>
            </a:r>
            <a:endParaRPr lang="et-EE" dirty="0"/>
          </a:p>
        </p:txBody>
      </p:sp>
      <p:sp>
        <p:nvSpPr>
          <p:cNvPr id="3" name="Text Placeholder 2">
            <a:extLst>
              <a:ext uri="{FF2B5EF4-FFF2-40B4-BE49-F238E27FC236}">
                <a16:creationId xmlns:a16="http://schemas.microsoft.com/office/drawing/2014/main" xmlns="" id="{2C97FB11-B742-416A-8B3C-AEB3702F9C4C}"/>
              </a:ext>
            </a:extLst>
          </p:cNvPr>
          <p:cNvSpPr>
            <a:spLocks noGrp="1"/>
          </p:cNvSpPr>
          <p:nvPr userDrawn="1">
            <p:ph type="body" idx="1"/>
          </p:nvPr>
        </p:nvSpPr>
        <p:spPr>
          <a:xfrm>
            <a:off x="2520000" y="4589463"/>
            <a:ext cx="8827450" cy="1500187"/>
          </a:xfrm>
        </p:spPr>
        <p:txBody>
          <a:bodyPr>
            <a:normAutofit/>
          </a:bodyPr>
          <a:lstStyle>
            <a:lvl1pPr marL="0" indent="0">
              <a:buNone/>
              <a:defRPr sz="2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10" name="Picture 9">
            <a:extLst>
              <a:ext uri="{FF2B5EF4-FFF2-40B4-BE49-F238E27FC236}">
                <a16:creationId xmlns:a16="http://schemas.microsoft.com/office/drawing/2014/main" xmlns="" id="{71C1B40C-5250-42D8-ADA0-9E76D25E9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7" name="Date Placeholder 6">
            <a:extLst>
              <a:ext uri="{FF2B5EF4-FFF2-40B4-BE49-F238E27FC236}">
                <a16:creationId xmlns:a16="http://schemas.microsoft.com/office/drawing/2014/main" xmlns="" id="{2CB9A39B-C66B-4CF0-82C9-C59851645C8E}"/>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8" name="Footer Placeholder 7">
            <a:extLst>
              <a:ext uri="{FF2B5EF4-FFF2-40B4-BE49-F238E27FC236}">
                <a16:creationId xmlns:a16="http://schemas.microsoft.com/office/drawing/2014/main" xmlns="" id="{895E238C-400F-48D3-8191-C8B69AC84F58}"/>
              </a:ext>
            </a:extLst>
          </p:cNvPr>
          <p:cNvSpPr>
            <a:spLocks noGrp="1"/>
          </p:cNvSpPr>
          <p:nvPr>
            <p:ph type="ftr" sz="quarter" idx="11"/>
          </p:nvPr>
        </p:nvSpPr>
        <p:spPr/>
        <p:txBody>
          <a:bodyPr/>
          <a:lstStyle/>
          <a:p>
            <a:endParaRPr lang="et-EE" dirty="0">
              <a:solidFill>
                <a:prstClr val="black">
                  <a:tint val="75000"/>
                </a:prstClr>
              </a:solidFill>
            </a:endParaRPr>
          </a:p>
        </p:txBody>
      </p:sp>
      <p:sp>
        <p:nvSpPr>
          <p:cNvPr id="9" name="Slide Number Placeholder 8">
            <a:extLst>
              <a:ext uri="{FF2B5EF4-FFF2-40B4-BE49-F238E27FC236}">
                <a16:creationId xmlns:a16="http://schemas.microsoft.com/office/drawing/2014/main" xmlns="" id="{1E07C1E6-2A82-4516-879D-5518D136C38B}"/>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2" name="Picture 11">
            <a:extLst>
              <a:ext uri="{FF2B5EF4-FFF2-40B4-BE49-F238E27FC236}">
                <a16:creationId xmlns:a16="http://schemas.microsoft.com/office/drawing/2014/main" xmlns="" id="{979E9A01-3E00-4833-8282-03EAD1437E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820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3C6E3A-93C9-40C4-9A5C-3A8E9B955687}"/>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0FDF2257-03A5-4950-8C67-23A038558716}"/>
              </a:ext>
            </a:extLst>
          </p:cNvPr>
          <p:cNvSpPr>
            <a:spLocks noGrp="1"/>
          </p:cNvSpPr>
          <p:nvPr userDrawn="1">
            <p:ph type="title"/>
          </p:nvPr>
        </p:nvSpPr>
        <p:spPr/>
        <p:txBody>
          <a:bodyPr/>
          <a:lstStyle/>
          <a:p>
            <a:r>
              <a:rPr lang="en-US" smtClean="0"/>
              <a:t>Click to edit Master title style</a:t>
            </a:r>
            <a:endParaRPr lang="et-EE" dirty="0"/>
          </a:p>
        </p:txBody>
      </p:sp>
      <p:sp>
        <p:nvSpPr>
          <p:cNvPr id="3" name="Content Placeholder 2">
            <a:extLst>
              <a:ext uri="{FF2B5EF4-FFF2-40B4-BE49-F238E27FC236}">
                <a16:creationId xmlns:a16="http://schemas.microsoft.com/office/drawing/2014/main" xmlns="" id="{20F24466-FD1E-44E4-A3F2-F6B18CEA951B}"/>
              </a:ext>
            </a:extLst>
          </p:cNvPr>
          <p:cNvSpPr>
            <a:spLocks noGrp="1"/>
          </p:cNvSpPr>
          <p:nvPr userDrawn="1">
            <p:ph sz="half" idx="1"/>
          </p:nvPr>
        </p:nvSpPr>
        <p:spPr>
          <a:xfrm>
            <a:off x="25200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a:extLst>
              <a:ext uri="{FF2B5EF4-FFF2-40B4-BE49-F238E27FC236}">
                <a16:creationId xmlns:a16="http://schemas.microsoft.com/office/drawing/2014/main" xmlns="" id="{225EE4DE-44C7-496A-86E7-AD2CE4790282}"/>
              </a:ext>
            </a:extLst>
          </p:cNvPr>
          <p:cNvSpPr>
            <a:spLocks noGrp="1"/>
          </p:cNvSpPr>
          <p:nvPr userDrawn="1">
            <p:ph sz="half" idx="2"/>
          </p:nvPr>
        </p:nvSpPr>
        <p:spPr>
          <a:xfrm>
            <a:off x="72138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a:extLst>
              <a:ext uri="{FF2B5EF4-FFF2-40B4-BE49-F238E27FC236}">
                <a16:creationId xmlns:a16="http://schemas.microsoft.com/office/drawing/2014/main" xmlns="" id="{0D18FE62-0D8E-42E8-A9A8-01100F44F821}"/>
              </a:ext>
            </a:extLst>
          </p:cNvPr>
          <p:cNvSpPr>
            <a:spLocks noGrp="1"/>
          </p:cNvSpPr>
          <p:nvPr userDrawn="1">
            <p:ph type="dt" sz="half" idx="10"/>
          </p:nvPr>
        </p:nvSpPr>
        <p:spPr/>
        <p:txBody>
          <a:bodyPr/>
          <a:lstStyle/>
          <a:p>
            <a:fld id="{A1A208D6-E794-4415-B5DA-C089712A2962}" type="datetime1">
              <a:rPr lang="et-EE" smtClean="0">
                <a:solidFill>
                  <a:prstClr val="black">
                    <a:tint val="75000"/>
                  </a:prstClr>
                </a:solidFill>
              </a:rPr>
              <a:pPr/>
              <a:t>23.11.2021</a:t>
            </a:fld>
            <a:endParaRPr lang="et-EE">
              <a:solidFill>
                <a:prstClr val="black">
                  <a:tint val="75000"/>
                </a:prstClr>
              </a:solidFill>
            </a:endParaRPr>
          </a:p>
        </p:txBody>
      </p:sp>
      <p:sp>
        <p:nvSpPr>
          <p:cNvPr id="6" name="Footer Placeholder 5">
            <a:extLst>
              <a:ext uri="{FF2B5EF4-FFF2-40B4-BE49-F238E27FC236}">
                <a16:creationId xmlns:a16="http://schemas.microsoft.com/office/drawing/2014/main" xmlns="" id="{F5C5FD3E-D6BF-4131-899A-F476A918C82C}"/>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a16="http://schemas.microsoft.com/office/drawing/2014/main" xmlns="" id="{D76BDCC3-7143-4B33-B5AB-2B10ED65D83C}"/>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2" name="Picture 11">
            <a:extLst>
              <a:ext uri="{FF2B5EF4-FFF2-40B4-BE49-F238E27FC236}">
                <a16:creationId xmlns:a16="http://schemas.microsoft.com/office/drawing/2014/main" xmlns="" id="{AF7AF5BD-7695-4D6F-AEFE-ECD921ED2A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6" name="Straight Connector 15">
            <a:extLst>
              <a:ext uri="{FF2B5EF4-FFF2-40B4-BE49-F238E27FC236}">
                <a16:creationId xmlns:a16="http://schemas.microsoft.com/office/drawing/2014/main" xmlns="" id="{3A532018-AABF-4E8E-96E4-650125EBD864}"/>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32A8AE2F-D13E-4158-9B98-7CD31D0B91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150140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dark">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CC09297A-3EDB-4513-86BB-202667D35F3D}"/>
              </a:ext>
            </a:extLst>
          </p:cNvPr>
          <p:cNvSpPr>
            <a:spLocks noGrp="1"/>
          </p:cNvSpPr>
          <p:nvPr>
            <p:ph type="pic" sz="quarter" idx="13"/>
          </p:nvPr>
        </p:nvSpPr>
        <p:spPr>
          <a:xfrm>
            <a:off x="2592388" y="0"/>
            <a:ext cx="9599612" cy="6858000"/>
          </a:xfrm>
        </p:spPr>
        <p:txBody>
          <a:bodyPr/>
          <a:lstStyle>
            <a:lvl1pPr>
              <a:defRPr>
                <a:solidFill>
                  <a:schemeClr val="bg1"/>
                </a:solidFill>
              </a:defRPr>
            </a:lvl1pPr>
          </a:lstStyle>
          <a:p>
            <a:r>
              <a:rPr lang="en-US" smtClean="0"/>
              <a:t>Click icon to add picture</a:t>
            </a:r>
            <a:endParaRPr lang="et-EE" dirty="0"/>
          </a:p>
        </p:txBody>
      </p:sp>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15" name="Title 1">
            <a:extLst>
              <a:ext uri="{FF2B5EF4-FFF2-40B4-BE49-F238E27FC236}">
                <a16:creationId xmlns:a16="http://schemas.microsoft.com/office/drawing/2014/main" xmlns="" id="{172DF2DB-DFEC-4222-B688-13EF49D5E0EC}"/>
              </a:ext>
            </a:extLst>
          </p:cNvPr>
          <p:cNvSpPr>
            <a:spLocks noGrp="1"/>
          </p:cNvSpPr>
          <p:nvPr userDrawn="1">
            <p:ph type="title"/>
          </p:nvPr>
        </p:nvSpPr>
        <p:spPr>
          <a:xfrm>
            <a:off x="2880813" y="252000"/>
            <a:ext cx="8472987" cy="900000"/>
          </a:xfrm>
        </p:spPr>
        <p:txBody>
          <a:bodyPr/>
          <a:lstStyle/>
          <a:p>
            <a:r>
              <a:rPr lang="en-US" smtClean="0"/>
              <a:t>Click to edit Master title style</a:t>
            </a:r>
            <a:endParaRPr lang="et-EE" dirty="0"/>
          </a:p>
        </p:txBody>
      </p:sp>
      <p:sp>
        <p:nvSpPr>
          <p:cNvPr id="11" name="Text Placeholder 10">
            <a:extLst>
              <a:ext uri="{FF2B5EF4-FFF2-40B4-BE49-F238E27FC236}">
                <a16:creationId xmlns:a16="http://schemas.microsoft.com/office/drawing/2014/main" xmlns="" id="{C3F3FF1C-0DB9-4258-A3A5-7B007631D2BC}"/>
              </a:ext>
            </a:extLst>
          </p:cNvPr>
          <p:cNvSpPr>
            <a:spLocks noGrp="1"/>
          </p:cNvSpPr>
          <p:nvPr userDrawn="1">
            <p:ph type="body" sz="quarter" idx="14"/>
          </p:nvPr>
        </p:nvSpPr>
        <p:spPr>
          <a:xfrm>
            <a:off x="2881313" y="1714500"/>
            <a:ext cx="8472487" cy="4305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pic>
        <p:nvPicPr>
          <p:cNvPr id="18" name="Picture 17">
            <a:extLst>
              <a:ext uri="{FF2B5EF4-FFF2-40B4-BE49-F238E27FC236}">
                <a16:creationId xmlns:a16="http://schemas.microsoft.com/office/drawing/2014/main" xmlns="" id="{44A90554-4F93-4639-BFF3-D62147F5E8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8" name="Date Placeholder 7">
            <a:extLst>
              <a:ext uri="{FF2B5EF4-FFF2-40B4-BE49-F238E27FC236}">
                <a16:creationId xmlns:a16="http://schemas.microsoft.com/office/drawing/2014/main" xmlns="" id="{DD36D888-B5FB-4311-92C5-4B1E3E01A23C}"/>
              </a:ext>
            </a:extLst>
          </p:cNvPr>
          <p:cNvSpPr>
            <a:spLocks noGrp="1"/>
          </p:cNvSpPr>
          <p:nvPr>
            <p:ph type="dt" sz="half" idx="15"/>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10" name="Footer Placeholder 9">
            <a:extLst>
              <a:ext uri="{FF2B5EF4-FFF2-40B4-BE49-F238E27FC236}">
                <a16:creationId xmlns:a16="http://schemas.microsoft.com/office/drawing/2014/main" xmlns="" id="{0FBE16D8-1778-474D-87B3-130DCB65F9B5}"/>
              </a:ext>
            </a:extLst>
          </p:cNvPr>
          <p:cNvSpPr>
            <a:spLocks noGrp="1"/>
          </p:cNvSpPr>
          <p:nvPr>
            <p:ph type="ftr" sz="quarter" idx="16"/>
          </p:nvPr>
        </p:nvSpPr>
        <p:spPr/>
        <p:txBody>
          <a:bodyPr/>
          <a:lstStyle/>
          <a:p>
            <a:endParaRPr lang="et-EE" dirty="0">
              <a:solidFill>
                <a:prstClr val="black">
                  <a:tint val="75000"/>
                </a:prstClr>
              </a:solidFill>
            </a:endParaRPr>
          </a:p>
        </p:txBody>
      </p:sp>
      <p:sp>
        <p:nvSpPr>
          <p:cNvPr id="21" name="Slide Number Placeholder 20">
            <a:extLst>
              <a:ext uri="{FF2B5EF4-FFF2-40B4-BE49-F238E27FC236}">
                <a16:creationId xmlns:a16="http://schemas.microsoft.com/office/drawing/2014/main" xmlns="" id="{48DC8BF0-4C85-48C0-9015-55C8EA6FEB6D}"/>
              </a:ext>
            </a:extLst>
          </p:cNvPr>
          <p:cNvSpPr>
            <a:spLocks noGrp="1"/>
          </p:cNvSpPr>
          <p:nvPr>
            <p:ph type="sldNum" sz="quarter" idx="17"/>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2" name="Picture 11">
            <a:extLst>
              <a:ext uri="{FF2B5EF4-FFF2-40B4-BE49-F238E27FC236}">
                <a16:creationId xmlns:a16="http://schemas.microsoft.com/office/drawing/2014/main" xmlns="" id="{2AC4E684-DD0D-4CAA-8672-0119C084FD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3416501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image dark">
    <p:bg>
      <p:bgPr>
        <a:solidFill>
          <a:schemeClr val="tx2"/>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74C42614-1AA4-48FF-AF4D-C022494042B7}"/>
              </a:ext>
            </a:extLst>
          </p:cNvPr>
          <p:cNvPicPr>
            <a:picLocks noChangeAspect="1"/>
          </p:cNvPicPr>
          <p:nvPr userDrawn="1"/>
        </p:nvPicPr>
        <p:blipFill rotWithShape="1">
          <a:blip r:embed="rId2">
            <a:lum bright="100000"/>
            <a:extLst>
              <a:ext uri="{28A0092B-C50C-407E-A947-70E740481C1C}">
                <a14:useLocalDpi xmlns:a14="http://schemas.microsoft.com/office/drawing/2010/main" val="0"/>
              </a:ext>
            </a:extLst>
          </a:blip>
          <a:srcRect l="-253" r="-1566"/>
          <a:stretch/>
        </p:blipFill>
        <p:spPr>
          <a:xfrm>
            <a:off x="2306608" y="180000"/>
            <a:ext cx="9767287" cy="6472800"/>
          </a:xfrm>
          <a:prstGeom prst="rect">
            <a:avLst/>
          </a:prstGeom>
          <a:noFill/>
        </p:spPr>
      </p:pic>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bg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1" name="Picture 10">
            <a:extLst>
              <a:ext uri="{FF2B5EF4-FFF2-40B4-BE49-F238E27FC236}">
                <a16:creationId xmlns:a16="http://schemas.microsoft.com/office/drawing/2014/main" xmlns="" id="{6721F565-E7A5-4DDD-8975-F58B478A2A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2" name="Picture 11">
            <a:extLst>
              <a:ext uri="{FF2B5EF4-FFF2-40B4-BE49-F238E27FC236}">
                <a16:creationId xmlns:a16="http://schemas.microsoft.com/office/drawing/2014/main" xmlns="" id="{C6C1FF11-D09E-4014-9A85-97C9C5F9D7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367507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image light">
    <p:bg>
      <p:bgPr>
        <a:solidFill>
          <a:schemeClr val="accent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74C42614-1AA4-48FF-AF4D-C022494042B7}"/>
              </a:ext>
            </a:extLst>
          </p:cNvPr>
          <p:cNvPicPr>
            <a:picLocks noChangeAspect="1"/>
          </p:cNvPicPr>
          <p:nvPr userDrawn="1"/>
        </p:nvPicPr>
        <p:blipFill rotWithShape="1">
          <a:blip r:embed="rId2">
            <a:lum/>
            <a:extLst>
              <a:ext uri="{28A0092B-C50C-407E-A947-70E740481C1C}">
                <a14:useLocalDpi xmlns:a14="http://schemas.microsoft.com/office/drawing/2010/main" val="0"/>
              </a:ext>
            </a:extLst>
          </a:blip>
          <a:srcRect l="-138" r="-1572"/>
          <a:stretch/>
        </p:blipFill>
        <p:spPr>
          <a:xfrm>
            <a:off x="2307600" y="180000"/>
            <a:ext cx="9756949" cy="6472800"/>
          </a:xfrm>
          <a:prstGeom prst="rect">
            <a:avLst/>
          </a:prstGeom>
          <a:noFill/>
        </p:spPr>
      </p:pic>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tx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1" name="Picture 10">
            <a:extLst>
              <a:ext uri="{FF2B5EF4-FFF2-40B4-BE49-F238E27FC236}">
                <a16:creationId xmlns:a16="http://schemas.microsoft.com/office/drawing/2014/main" xmlns="" id="{65D19213-0594-4400-832E-3E66BB8DC0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2" name="Picture 11">
            <a:extLst>
              <a:ext uri="{FF2B5EF4-FFF2-40B4-BE49-F238E27FC236}">
                <a16:creationId xmlns:a16="http://schemas.microsoft.com/office/drawing/2014/main" xmlns="" id="{2A5D7F69-2D96-4CC0-8CFD-560E28AF5C2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03580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mes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7777238D-30DA-420B-93A2-A07EAEFD60E4}"/>
              </a:ext>
            </a:extLst>
          </p:cNvPr>
          <p:cNvSpPr>
            <a:spLocks noGrp="1"/>
          </p:cNvSpPr>
          <p:nvPr>
            <p:ph sz="quarter" idx="13"/>
          </p:nvPr>
        </p:nvSpPr>
        <p:spPr>
          <a:xfrm>
            <a:off x="2520000" y="1774362"/>
            <a:ext cx="8833800" cy="39600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4" name="Date Placeholder 3">
            <a:extLst>
              <a:ext uri="{FF2B5EF4-FFF2-40B4-BE49-F238E27FC236}">
                <a16:creationId xmlns:a16="http://schemas.microsoft.com/office/drawing/2014/main" xmlns="" id="{5AB4AFF8-2C12-4D7F-A89A-B54843D043AE}"/>
              </a:ext>
            </a:extLst>
          </p:cNvPr>
          <p:cNvSpPr>
            <a:spLocks noGrp="1"/>
          </p:cNvSpPr>
          <p:nvPr userDrawn="1">
            <p:ph type="dt" sz="half" idx="10"/>
          </p:nvPr>
        </p:nvSpPr>
        <p:spPr/>
        <p:txBody>
          <a:bodyPr/>
          <a:lstStyle/>
          <a:p>
            <a:fld id="{39E7F57E-E5FD-48E0-9E37-0FA43A054184}"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C026FD70-04CE-410E-85D2-A86061138C2B}"/>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3084E804-AED3-4AAB-8E1D-42CB00A4AD5D}"/>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4" name="Picture 13">
            <a:extLst>
              <a:ext uri="{FF2B5EF4-FFF2-40B4-BE49-F238E27FC236}">
                <a16:creationId xmlns:a16="http://schemas.microsoft.com/office/drawing/2014/main" xmlns="" id="{F1581794-394E-499B-84E2-41A0975C6F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9" name="Picture 8">
            <a:extLst>
              <a:ext uri="{FF2B5EF4-FFF2-40B4-BE49-F238E27FC236}">
                <a16:creationId xmlns:a16="http://schemas.microsoft.com/office/drawing/2014/main" xmlns="" id="{3B264CCC-98FE-4C97-BF7C-3337F5A8CB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3036934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70DD22-9233-4E11-BA69-89F653FF3BAE}"/>
              </a:ext>
            </a:extLst>
          </p:cNvPr>
          <p:cNvSpPr>
            <a:spLocks noGrp="1"/>
          </p:cNvSpPr>
          <p:nvPr>
            <p:ph type="title"/>
          </p:nvPr>
        </p:nvSpPr>
        <p:spPr/>
        <p:txBody>
          <a:bodyPr/>
          <a:lstStyle/>
          <a:p>
            <a:r>
              <a:rPr lang="en-US" smtClean="0"/>
              <a:t>Click to edit Master title style</a:t>
            </a:r>
            <a:endParaRPr lang="et-EE" dirty="0"/>
          </a:p>
        </p:txBody>
      </p:sp>
      <p:sp>
        <p:nvSpPr>
          <p:cNvPr id="11" name="Rectangle 10">
            <a:extLst>
              <a:ext uri="{FF2B5EF4-FFF2-40B4-BE49-F238E27FC236}">
                <a16:creationId xmlns:a16="http://schemas.microsoft.com/office/drawing/2014/main" xmlns="" id="{EEBCD68D-97FA-4119-A6DB-A1973A9ABE9B}"/>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7" name="Date Placeholder 6">
            <a:extLst>
              <a:ext uri="{FF2B5EF4-FFF2-40B4-BE49-F238E27FC236}">
                <a16:creationId xmlns:a16="http://schemas.microsoft.com/office/drawing/2014/main" xmlns="" id="{176E0226-3D73-4A82-9F6A-6966D8825543}"/>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8" name="Footer Placeholder 7">
            <a:extLst>
              <a:ext uri="{FF2B5EF4-FFF2-40B4-BE49-F238E27FC236}">
                <a16:creationId xmlns:a16="http://schemas.microsoft.com/office/drawing/2014/main" xmlns="" id="{C019C89F-68BE-4282-8F27-76D5A3B6FE24}"/>
              </a:ext>
            </a:extLst>
          </p:cNvPr>
          <p:cNvSpPr>
            <a:spLocks noGrp="1"/>
          </p:cNvSpPr>
          <p:nvPr>
            <p:ph type="ftr" sz="quarter" idx="11"/>
          </p:nvPr>
        </p:nvSpPr>
        <p:spPr/>
        <p:txBody>
          <a:bodyPr/>
          <a:lstStyle/>
          <a:p>
            <a:endParaRPr lang="et-EE" dirty="0">
              <a:solidFill>
                <a:prstClr val="black">
                  <a:tint val="75000"/>
                </a:prstClr>
              </a:solidFill>
            </a:endParaRPr>
          </a:p>
        </p:txBody>
      </p:sp>
      <p:sp>
        <p:nvSpPr>
          <p:cNvPr id="9" name="Slide Number Placeholder 8">
            <a:extLst>
              <a:ext uri="{FF2B5EF4-FFF2-40B4-BE49-F238E27FC236}">
                <a16:creationId xmlns:a16="http://schemas.microsoft.com/office/drawing/2014/main" xmlns="" id="{F1AEF7A3-B60C-4F68-AA04-78CC1A4839CD}"/>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0" name="Picture 9">
            <a:extLst>
              <a:ext uri="{FF2B5EF4-FFF2-40B4-BE49-F238E27FC236}">
                <a16:creationId xmlns:a16="http://schemas.microsoft.com/office/drawing/2014/main" xmlns="" id="{58F4E6BA-D9A9-4F3D-981C-C22689E5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5" name="Straight Connector 14">
            <a:extLst>
              <a:ext uri="{FF2B5EF4-FFF2-40B4-BE49-F238E27FC236}">
                <a16:creationId xmlns:a16="http://schemas.microsoft.com/office/drawing/2014/main" xmlns="" id="{0BD9313D-C0CB-49C2-89B4-C9745099E409}"/>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6B5FF16C-762F-4BC6-865D-7F53E160F4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42755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xmlns="" id="{BAC06B3F-2427-441B-9D25-24DB51221C4C}"/>
              </a:ext>
            </a:extLst>
          </p:cNvPr>
          <p:cNvSpPr>
            <a:spLocks noGrp="1"/>
          </p:cNvSpPr>
          <p:nvPr>
            <p:ph sz="quarter" idx="13"/>
          </p:nvPr>
        </p:nvSpPr>
        <p:spPr>
          <a:xfrm>
            <a:off x="2520000" y="1774050"/>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77F608DF-D2BA-4389-826F-4C35C04922C0}"/>
              </a:ext>
            </a:extLst>
          </p:cNvPr>
          <p:cNvSpPr>
            <a:spLocks noGrp="1"/>
          </p:cNvSpPr>
          <p:nvPr userDrawn="1">
            <p:ph type="title"/>
          </p:nvPr>
        </p:nvSpPr>
        <p:spPr/>
        <p:txBody>
          <a:bodyPr/>
          <a:lstStyle/>
          <a:p>
            <a:r>
              <a:rPr lang="en-US" smtClean="0"/>
              <a:t>Click to edit Master title style</a:t>
            </a:r>
            <a:endParaRPr lang="et-EE" dirty="0"/>
          </a:p>
        </p:txBody>
      </p:sp>
      <p:sp>
        <p:nvSpPr>
          <p:cNvPr id="8" name="Date Placeholder 7">
            <a:extLst>
              <a:ext uri="{FF2B5EF4-FFF2-40B4-BE49-F238E27FC236}">
                <a16:creationId xmlns:a16="http://schemas.microsoft.com/office/drawing/2014/main" xmlns="" id="{9F5C4C11-A35B-4F25-BD49-827D5AEA1879}"/>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9" name="Footer Placeholder 8">
            <a:extLst>
              <a:ext uri="{FF2B5EF4-FFF2-40B4-BE49-F238E27FC236}">
                <a16:creationId xmlns:a16="http://schemas.microsoft.com/office/drawing/2014/main" xmlns="" id="{88B75EDE-824E-4658-983B-7925D9F1A017}"/>
              </a:ext>
            </a:extLst>
          </p:cNvPr>
          <p:cNvSpPr>
            <a:spLocks noGrp="1"/>
          </p:cNvSpPr>
          <p:nvPr>
            <p:ph type="ftr" sz="quarter" idx="11"/>
          </p:nvPr>
        </p:nvSpPr>
        <p:spPr/>
        <p:txBody>
          <a:bodyPr/>
          <a:lstStyle/>
          <a:p>
            <a:endParaRPr lang="et-EE" dirty="0">
              <a:solidFill>
                <a:prstClr val="black">
                  <a:tint val="75000"/>
                </a:prstClr>
              </a:solidFill>
            </a:endParaRPr>
          </a:p>
        </p:txBody>
      </p:sp>
      <p:sp>
        <p:nvSpPr>
          <p:cNvPr id="10" name="Slide Number Placeholder 9">
            <a:extLst>
              <a:ext uri="{FF2B5EF4-FFF2-40B4-BE49-F238E27FC236}">
                <a16:creationId xmlns:a16="http://schemas.microsoft.com/office/drawing/2014/main" xmlns="" id="{8842A56A-9F5A-4C94-A4AA-0550A621502E}"/>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cxnSp>
        <p:nvCxnSpPr>
          <p:cNvPr id="14" name="Straight Connector 13">
            <a:extLst>
              <a:ext uri="{FF2B5EF4-FFF2-40B4-BE49-F238E27FC236}">
                <a16:creationId xmlns:a16="http://schemas.microsoft.com/office/drawing/2014/main" xmlns="" id="{2A40A945-B464-4C86-ADC2-17C29BB25BA3}"/>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28E0F1FE-F562-4620-B891-C0E5104A0A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1" name="Picture 10">
            <a:extLst>
              <a:ext uri="{FF2B5EF4-FFF2-40B4-BE49-F238E27FC236}">
                <a16:creationId xmlns:a16="http://schemas.microsoft.com/office/drawing/2014/main" xmlns="" id="{6B8F97AC-0D61-4A49-BEEE-A5B90A6ADEF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446017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74DAD0-E15A-4517-B33A-3ACF3716369A}"/>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pic>
        <p:nvPicPr>
          <p:cNvPr id="8" name="Picture 7">
            <a:extLst>
              <a:ext uri="{FF2B5EF4-FFF2-40B4-BE49-F238E27FC236}">
                <a16:creationId xmlns:a16="http://schemas.microsoft.com/office/drawing/2014/main" xmlns="" id="{9FD0891B-CC57-4580-A9D5-EE9417A1B1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5" name="Date Placeholder 4">
            <a:extLst>
              <a:ext uri="{FF2B5EF4-FFF2-40B4-BE49-F238E27FC236}">
                <a16:creationId xmlns:a16="http://schemas.microsoft.com/office/drawing/2014/main" xmlns="" id="{6D0CB343-42FA-404E-8C08-A08D6FBBBA91}"/>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6" name="Footer Placeholder 5">
            <a:extLst>
              <a:ext uri="{FF2B5EF4-FFF2-40B4-BE49-F238E27FC236}">
                <a16:creationId xmlns:a16="http://schemas.microsoft.com/office/drawing/2014/main" xmlns="" id="{041ABA9A-B0D5-41E6-9694-2C2DEC5D4C2C}"/>
              </a:ext>
            </a:extLst>
          </p:cNvPr>
          <p:cNvSpPr>
            <a:spLocks noGrp="1"/>
          </p:cNvSpPr>
          <p:nvPr>
            <p:ph type="ftr" sz="quarter" idx="11"/>
          </p:nvPr>
        </p:nvSpPr>
        <p:spPr/>
        <p:txBody>
          <a:bodyPr/>
          <a:lstStyle/>
          <a:p>
            <a:endParaRPr lang="et-EE" dirty="0">
              <a:solidFill>
                <a:prstClr val="black">
                  <a:tint val="75000"/>
                </a:prstClr>
              </a:solidFill>
            </a:endParaRPr>
          </a:p>
        </p:txBody>
      </p:sp>
      <p:sp>
        <p:nvSpPr>
          <p:cNvPr id="7" name="Slide Number Placeholder 6">
            <a:extLst>
              <a:ext uri="{FF2B5EF4-FFF2-40B4-BE49-F238E27FC236}">
                <a16:creationId xmlns:a16="http://schemas.microsoft.com/office/drawing/2014/main" xmlns="" id="{446D40F6-00DC-4D00-919A-61600CD22AF3}"/>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1" name="Picture 10">
            <a:extLst>
              <a:ext uri="{FF2B5EF4-FFF2-40B4-BE49-F238E27FC236}">
                <a16:creationId xmlns:a16="http://schemas.microsoft.com/office/drawing/2014/main" xmlns="" id="{5D65055F-2634-492F-BBC5-46D0908089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113091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t-EE"/>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7" name="Date Placeholder 6"/>
          <p:cNvSpPr>
            <a:spLocks noGrp="1"/>
          </p:cNvSpPr>
          <p:nvPr>
            <p:ph type="dt" sz="half" idx="11"/>
          </p:nvPr>
        </p:nvSpPr>
        <p:spPr>
          <a:xfrm>
            <a:off x="623392" y="6492876"/>
            <a:ext cx="2844800" cy="365125"/>
          </a:xfrm>
          <a:prstGeom prst="rect">
            <a:avLst/>
          </a:prstGeom>
        </p:spPr>
        <p:txBody>
          <a:bodyPr vert="horz" lIns="91440" tIns="45720" rIns="91440" bIns="45720" rtlCol="0" anchor="ctr"/>
          <a:lstStyle>
            <a:lvl1pPr algn="l">
              <a:defRPr sz="1600" b="0">
                <a:solidFill>
                  <a:srgbClr val="003951"/>
                </a:solidFill>
              </a:defRPr>
            </a:lvl1pPr>
          </a:lstStyle>
          <a:p>
            <a:fld id="{0F96771B-B9DC-4A6E-9746-2BD084F1D346}" type="datetime1">
              <a:rPr lang="et-EE" smtClean="0"/>
              <a:pPr/>
              <a:t>23.11.2021</a:t>
            </a:fld>
            <a:endParaRPr lang="et-EE" dirty="0"/>
          </a:p>
        </p:txBody>
      </p:sp>
    </p:spTree>
    <p:extLst>
      <p:ext uri="{BB962C8B-B14F-4D97-AF65-F5344CB8AC3E}">
        <p14:creationId xmlns:p14="http://schemas.microsoft.com/office/powerpoint/2010/main" val="73247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isusla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t-EE" dirty="0">
              <a:solidFill>
                <a:prstClr val="black">
                  <a:tint val="75000"/>
                </a:prstClr>
              </a:solidFill>
            </a:endParaRPr>
          </a:p>
        </p:txBody>
      </p:sp>
      <p:sp>
        <p:nvSpPr>
          <p:cNvPr id="5" name="Slide Number Placeholder 4"/>
          <p:cNvSpPr>
            <a:spLocks noGrp="1"/>
          </p:cNvSpPr>
          <p:nvPr>
            <p:ph type="sldNum" sz="quarter" idx="12"/>
          </p:nvPr>
        </p:nvSpPr>
        <p:spPr>
          <a:xfrm>
            <a:off x="326449" y="315396"/>
            <a:ext cx="216000" cy="216000"/>
          </a:xfrm>
          <a:prstGeom prst="rect">
            <a:avLst/>
          </a:prstGeom>
          <a:solidFill>
            <a:schemeClr val="tx1"/>
          </a:solidFill>
        </p:spPr>
        <p:txBody>
          <a:bodyPr/>
          <a:lstStyle>
            <a:lvl1pPr algn="ctr">
              <a:defRPr sz="80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
        <p:nvSpPr>
          <p:cNvPr id="11" name="Content Placeholder 17">
            <a:extLst>
              <a:ext uri="{FF2B5EF4-FFF2-40B4-BE49-F238E27FC236}">
                <a16:creationId xmlns:a16="http://schemas.microsoft.com/office/drawing/2014/main" xmlns="" id="{BAC06B3F-2427-441B-9D25-24DB51221C4C}"/>
              </a:ext>
            </a:extLst>
          </p:cNvPr>
          <p:cNvSpPr>
            <a:spLocks noGrp="1"/>
          </p:cNvSpPr>
          <p:nvPr>
            <p:ph sz="quarter" idx="13"/>
          </p:nvPr>
        </p:nvSpPr>
        <p:spPr>
          <a:xfrm>
            <a:off x="2520000" y="1774050"/>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12" name="Title 1">
            <a:extLst>
              <a:ext uri="{FF2B5EF4-FFF2-40B4-BE49-F238E27FC236}">
                <a16:creationId xmlns:a16="http://schemas.microsoft.com/office/drawing/2014/main" xmlns="" id="{77F608DF-D2BA-4389-826F-4C35C04922C0}"/>
              </a:ext>
            </a:extLst>
          </p:cNvPr>
          <p:cNvSpPr>
            <a:spLocks noGrp="1"/>
          </p:cNvSpPr>
          <p:nvPr>
            <p:ph type="title"/>
          </p:nvPr>
        </p:nvSpPr>
        <p:spPr>
          <a:xfrm>
            <a:off x="2520000" y="301460"/>
            <a:ext cx="8833800" cy="809493"/>
          </a:xfrm>
        </p:spPr>
        <p:txBody>
          <a:bodyPr/>
          <a:lstStyle>
            <a:lvl1pPr>
              <a:defRPr/>
            </a:lvl1pPr>
          </a:lstStyle>
          <a:p>
            <a:r>
              <a:rPr lang="en-US" smtClean="0"/>
              <a:t>Click to edit Master title style</a:t>
            </a:r>
            <a:endParaRPr lang="et-EE" dirty="0"/>
          </a:p>
        </p:txBody>
      </p:sp>
      <p:cxnSp>
        <p:nvCxnSpPr>
          <p:cNvPr id="13" name="Straight Connector 12">
            <a:extLst>
              <a:ext uri="{FF2B5EF4-FFF2-40B4-BE49-F238E27FC236}">
                <a16:creationId xmlns:a16="http://schemas.microsoft.com/office/drawing/2014/main" xmlns="" id="{2A40A945-B464-4C86-ADC2-17C29BB25BA3}"/>
              </a:ext>
            </a:extLst>
          </p:cNvPr>
          <p:cNvCxnSpPr>
            <a:cxnSpLocks/>
          </p:cNvCxnSpPr>
          <p:nvPr/>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2A40A945-B464-4C86-ADC2-17C29BB25BA3}"/>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104848"/>
      </p:ext>
    </p:extLst>
  </p:cSld>
  <p:clrMapOvr>
    <a:masterClrMapping/>
  </p:clrMapOvr>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isu 2 tulp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t-EE" dirty="0">
              <a:solidFill>
                <a:prstClr val="black">
                  <a:tint val="75000"/>
                </a:prstClr>
              </a:solidFill>
            </a:endParaRPr>
          </a:p>
        </p:txBody>
      </p:sp>
      <p:sp>
        <p:nvSpPr>
          <p:cNvPr id="5" name="Slide Number Placeholder 4"/>
          <p:cNvSpPr>
            <a:spLocks noGrp="1"/>
          </p:cNvSpPr>
          <p:nvPr>
            <p:ph type="sldNum" sz="quarter" idx="12"/>
          </p:nvPr>
        </p:nvSpPr>
        <p:spPr>
          <a:xfrm>
            <a:off x="326449" y="315396"/>
            <a:ext cx="216000" cy="216000"/>
          </a:xfrm>
          <a:prstGeom prst="rect">
            <a:avLst/>
          </a:prstGeom>
          <a:solidFill>
            <a:schemeClr val="tx1"/>
          </a:solidFill>
        </p:spPr>
        <p:txBody>
          <a:bodyPr/>
          <a:lstStyle>
            <a:lvl1pPr algn="ctr">
              <a:defRPr sz="80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
        <p:nvSpPr>
          <p:cNvPr id="11" name="Title 1">
            <a:extLst>
              <a:ext uri="{FF2B5EF4-FFF2-40B4-BE49-F238E27FC236}">
                <a16:creationId xmlns:a16="http://schemas.microsoft.com/office/drawing/2014/main" xmlns="" id="{0FDF2257-03A5-4950-8C67-23A038558716}"/>
              </a:ext>
            </a:extLst>
          </p:cNvPr>
          <p:cNvSpPr>
            <a:spLocks noGrp="1"/>
          </p:cNvSpPr>
          <p:nvPr>
            <p:ph type="title"/>
          </p:nvPr>
        </p:nvSpPr>
        <p:spPr>
          <a:xfrm>
            <a:off x="2520000" y="301460"/>
            <a:ext cx="8833800" cy="809493"/>
          </a:xfrm>
        </p:spPr>
        <p:txBody>
          <a:bodyPr/>
          <a:lstStyle>
            <a:lvl1pPr>
              <a:defRPr/>
            </a:lvl1pPr>
          </a:lstStyle>
          <a:p>
            <a:r>
              <a:rPr lang="en-US" smtClean="0"/>
              <a:t>Click to edit Master title style</a:t>
            </a:r>
            <a:endParaRPr lang="et-EE" dirty="0"/>
          </a:p>
        </p:txBody>
      </p:sp>
      <p:sp>
        <p:nvSpPr>
          <p:cNvPr id="12" name="Content Placeholder 2">
            <a:extLst>
              <a:ext uri="{FF2B5EF4-FFF2-40B4-BE49-F238E27FC236}">
                <a16:creationId xmlns:a16="http://schemas.microsoft.com/office/drawing/2014/main" xmlns="" id="{20F24466-FD1E-44E4-A3F2-F6B18CEA951B}"/>
              </a:ext>
            </a:extLst>
          </p:cNvPr>
          <p:cNvSpPr>
            <a:spLocks noGrp="1"/>
          </p:cNvSpPr>
          <p:nvPr>
            <p:ph sz="half" idx="1"/>
          </p:nvPr>
        </p:nvSpPr>
        <p:spPr>
          <a:xfrm>
            <a:off x="25200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13" name="Content Placeholder 3">
            <a:extLst>
              <a:ext uri="{FF2B5EF4-FFF2-40B4-BE49-F238E27FC236}">
                <a16:creationId xmlns:a16="http://schemas.microsoft.com/office/drawing/2014/main" xmlns="" id="{225EE4DE-44C7-496A-86E7-AD2CE4790282}"/>
              </a:ext>
            </a:extLst>
          </p:cNvPr>
          <p:cNvSpPr>
            <a:spLocks noGrp="1"/>
          </p:cNvSpPr>
          <p:nvPr>
            <p:ph sz="half" idx="2"/>
          </p:nvPr>
        </p:nvSpPr>
        <p:spPr>
          <a:xfrm>
            <a:off x="72138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cxnSp>
        <p:nvCxnSpPr>
          <p:cNvPr id="16" name="Straight Connector 15">
            <a:extLst>
              <a:ext uri="{FF2B5EF4-FFF2-40B4-BE49-F238E27FC236}">
                <a16:creationId xmlns:a16="http://schemas.microsoft.com/office/drawing/2014/main" xmlns="" id="{3A532018-AABF-4E8E-96E4-650125EBD864}"/>
              </a:ext>
            </a:extLst>
          </p:cNvPr>
          <p:cNvCxnSpPr>
            <a:cxnSpLocks/>
          </p:cNvCxnSpPr>
          <p:nvPr/>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3A532018-AABF-4E8E-96E4-650125EBD864}"/>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61081"/>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Columns">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xmlns="" id="{6F8D6FBC-A03B-457F-807D-B0E378FD53D7}"/>
              </a:ext>
            </a:extLst>
          </p:cNvPr>
          <p:cNvSpPr>
            <a:spLocks noGrp="1"/>
          </p:cNvSpPr>
          <p:nvPr>
            <p:ph sz="quarter" idx="13"/>
          </p:nvPr>
        </p:nvSpPr>
        <p:spPr>
          <a:xfrm>
            <a:off x="2520000" y="1774008"/>
            <a:ext cx="88338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12" name="Rectangle 11">
            <a:extLst>
              <a:ext uri="{FF2B5EF4-FFF2-40B4-BE49-F238E27FC236}">
                <a16:creationId xmlns:a16="http://schemas.microsoft.com/office/drawing/2014/main" xmlns="" id="{A73F42E0-C65F-4EA4-B9CC-2643F5800F6F}"/>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77F608DF-D2BA-4389-826F-4C35C04922C0}"/>
              </a:ext>
            </a:extLst>
          </p:cNvPr>
          <p:cNvSpPr>
            <a:spLocks noGrp="1"/>
          </p:cNvSpPr>
          <p:nvPr userDrawn="1">
            <p:ph type="title"/>
          </p:nvPr>
        </p:nvSpPr>
        <p:spPr/>
        <p:txBody>
          <a:bodyPr/>
          <a:lstStyle/>
          <a:p>
            <a:r>
              <a:rPr lang="en-US" smtClean="0"/>
              <a:t>Click to edit Master title style</a:t>
            </a:r>
            <a:endParaRPr lang="et-EE" dirty="0"/>
          </a:p>
        </p:txBody>
      </p:sp>
      <p:sp>
        <p:nvSpPr>
          <p:cNvPr id="8" name="Date Placeholder 7">
            <a:extLst>
              <a:ext uri="{FF2B5EF4-FFF2-40B4-BE49-F238E27FC236}">
                <a16:creationId xmlns:a16="http://schemas.microsoft.com/office/drawing/2014/main" xmlns="" id="{2FD478D1-345C-4F30-A94A-3E7666B8B9A3}"/>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9" name="Footer Placeholder 8">
            <a:extLst>
              <a:ext uri="{FF2B5EF4-FFF2-40B4-BE49-F238E27FC236}">
                <a16:creationId xmlns:a16="http://schemas.microsoft.com/office/drawing/2014/main" xmlns="" id="{BC970B21-DB00-466B-BA9F-5995B4D4C8A4}"/>
              </a:ext>
            </a:extLst>
          </p:cNvPr>
          <p:cNvSpPr>
            <a:spLocks noGrp="1"/>
          </p:cNvSpPr>
          <p:nvPr>
            <p:ph type="ftr" sz="quarter" idx="11"/>
          </p:nvPr>
        </p:nvSpPr>
        <p:spPr/>
        <p:txBody>
          <a:bodyPr/>
          <a:lstStyle/>
          <a:p>
            <a:endParaRPr lang="et-EE" dirty="0">
              <a:solidFill>
                <a:prstClr val="black">
                  <a:tint val="75000"/>
                </a:prstClr>
              </a:solidFill>
            </a:endParaRPr>
          </a:p>
        </p:txBody>
      </p:sp>
      <p:sp>
        <p:nvSpPr>
          <p:cNvPr id="10" name="Slide Number Placeholder 9">
            <a:extLst>
              <a:ext uri="{FF2B5EF4-FFF2-40B4-BE49-F238E27FC236}">
                <a16:creationId xmlns:a16="http://schemas.microsoft.com/office/drawing/2014/main" xmlns="" id="{B526BA4E-AD17-4189-9CEA-6EE2549E4910}"/>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4" name="Picture 13">
            <a:extLst>
              <a:ext uri="{FF2B5EF4-FFF2-40B4-BE49-F238E27FC236}">
                <a16:creationId xmlns:a16="http://schemas.microsoft.com/office/drawing/2014/main" xmlns="" id="{21933D09-488B-410C-9719-DD847E98F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7" name="Straight Connector 16">
            <a:extLst>
              <a:ext uri="{FF2B5EF4-FFF2-40B4-BE49-F238E27FC236}">
                <a16:creationId xmlns:a16="http://schemas.microsoft.com/office/drawing/2014/main" xmlns="" id="{BA1F95FE-EBAB-41B9-948A-C3CD0B85625F}"/>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5FF31288-B3BE-4AF9-8CB4-58E3673AAD3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86045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718828E-0EE1-4E67-9EC0-2D6C2A604197}"/>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5C80EA46-515D-4253-9404-65B01FB6D2CD}"/>
              </a:ext>
            </a:extLst>
          </p:cNvPr>
          <p:cNvSpPr>
            <a:spLocks noGrp="1"/>
          </p:cNvSpPr>
          <p:nvPr userDrawn="1">
            <p:ph type="title"/>
          </p:nvPr>
        </p:nvSpPr>
        <p:spPr>
          <a:xfrm>
            <a:off x="2519998" y="1709738"/>
            <a:ext cx="8827451" cy="2852737"/>
          </a:xfrm>
        </p:spPr>
        <p:txBody>
          <a:bodyPr anchor="b">
            <a:normAutofit/>
          </a:bodyPr>
          <a:lstStyle>
            <a:lvl1pPr>
              <a:defRPr sz="5000"/>
            </a:lvl1pPr>
          </a:lstStyle>
          <a:p>
            <a:r>
              <a:rPr lang="en-US" smtClean="0"/>
              <a:t>Click to edit Master title style</a:t>
            </a:r>
            <a:endParaRPr lang="et-EE" dirty="0"/>
          </a:p>
        </p:txBody>
      </p:sp>
      <p:sp>
        <p:nvSpPr>
          <p:cNvPr id="3" name="Text Placeholder 2">
            <a:extLst>
              <a:ext uri="{FF2B5EF4-FFF2-40B4-BE49-F238E27FC236}">
                <a16:creationId xmlns:a16="http://schemas.microsoft.com/office/drawing/2014/main" xmlns="" id="{2C97FB11-B742-416A-8B3C-AEB3702F9C4C}"/>
              </a:ext>
            </a:extLst>
          </p:cNvPr>
          <p:cNvSpPr>
            <a:spLocks noGrp="1"/>
          </p:cNvSpPr>
          <p:nvPr userDrawn="1">
            <p:ph type="body" idx="1"/>
          </p:nvPr>
        </p:nvSpPr>
        <p:spPr>
          <a:xfrm>
            <a:off x="2520000" y="4589463"/>
            <a:ext cx="8827450" cy="1500187"/>
          </a:xfrm>
        </p:spPr>
        <p:txBody>
          <a:bodyPr>
            <a:normAutofit/>
          </a:bodyPr>
          <a:lstStyle>
            <a:lvl1pPr marL="0" indent="0">
              <a:buNone/>
              <a:defRPr sz="2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10" name="Picture 9">
            <a:extLst>
              <a:ext uri="{FF2B5EF4-FFF2-40B4-BE49-F238E27FC236}">
                <a16:creationId xmlns:a16="http://schemas.microsoft.com/office/drawing/2014/main" xmlns="" id="{71C1B40C-5250-42D8-ADA0-9E76D25E9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7" name="Date Placeholder 6">
            <a:extLst>
              <a:ext uri="{FF2B5EF4-FFF2-40B4-BE49-F238E27FC236}">
                <a16:creationId xmlns:a16="http://schemas.microsoft.com/office/drawing/2014/main" xmlns="" id="{2CB9A39B-C66B-4CF0-82C9-C59851645C8E}"/>
              </a:ext>
            </a:extLst>
          </p:cNvPr>
          <p:cNvSpPr>
            <a:spLocks noGrp="1"/>
          </p:cNvSpPr>
          <p:nvPr>
            <p:ph type="dt" sz="half" idx="10"/>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8" name="Footer Placeholder 7">
            <a:extLst>
              <a:ext uri="{FF2B5EF4-FFF2-40B4-BE49-F238E27FC236}">
                <a16:creationId xmlns:a16="http://schemas.microsoft.com/office/drawing/2014/main" xmlns="" id="{895E238C-400F-48D3-8191-C8B69AC84F58}"/>
              </a:ext>
            </a:extLst>
          </p:cNvPr>
          <p:cNvSpPr>
            <a:spLocks noGrp="1"/>
          </p:cNvSpPr>
          <p:nvPr>
            <p:ph type="ftr" sz="quarter" idx="11"/>
          </p:nvPr>
        </p:nvSpPr>
        <p:spPr/>
        <p:txBody>
          <a:bodyPr/>
          <a:lstStyle/>
          <a:p>
            <a:endParaRPr lang="et-EE" dirty="0">
              <a:solidFill>
                <a:prstClr val="black">
                  <a:tint val="75000"/>
                </a:prstClr>
              </a:solidFill>
            </a:endParaRPr>
          </a:p>
        </p:txBody>
      </p:sp>
      <p:sp>
        <p:nvSpPr>
          <p:cNvPr id="9" name="Slide Number Placeholder 8">
            <a:extLst>
              <a:ext uri="{FF2B5EF4-FFF2-40B4-BE49-F238E27FC236}">
                <a16:creationId xmlns:a16="http://schemas.microsoft.com/office/drawing/2014/main" xmlns="" id="{1E07C1E6-2A82-4516-879D-5518D136C38B}"/>
              </a:ext>
            </a:extLst>
          </p:cNvPr>
          <p:cNvSpPr>
            <a:spLocks noGrp="1"/>
          </p:cNvSpPr>
          <p:nvPr>
            <p:ph type="sldNum" sz="quarter" idx="12"/>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2" name="Picture 11">
            <a:extLst>
              <a:ext uri="{FF2B5EF4-FFF2-40B4-BE49-F238E27FC236}">
                <a16:creationId xmlns:a16="http://schemas.microsoft.com/office/drawing/2014/main" xmlns="" id="{979E9A01-3E00-4833-8282-03EAD1437E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13565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3C6E3A-93C9-40C4-9A5C-3A8E9B955687}"/>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0FDF2257-03A5-4950-8C67-23A038558716}"/>
              </a:ext>
            </a:extLst>
          </p:cNvPr>
          <p:cNvSpPr>
            <a:spLocks noGrp="1"/>
          </p:cNvSpPr>
          <p:nvPr userDrawn="1">
            <p:ph type="title"/>
          </p:nvPr>
        </p:nvSpPr>
        <p:spPr/>
        <p:txBody>
          <a:bodyPr/>
          <a:lstStyle/>
          <a:p>
            <a:r>
              <a:rPr lang="en-US" smtClean="0"/>
              <a:t>Click to edit Master title style</a:t>
            </a:r>
            <a:endParaRPr lang="et-EE" dirty="0"/>
          </a:p>
        </p:txBody>
      </p:sp>
      <p:sp>
        <p:nvSpPr>
          <p:cNvPr id="3" name="Content Placeholder 2">
            <a:extLst>
              <a:ext uri="{FF2B5EF4-FFF2-40B4-BE49-F238E27FC236}">
                <a16:creationId xmlns:a16="http://schemas.microsoft.com/office/drawing/2014/main" xmlns="" id="{20F24466-FD1E-44E4-A3F2-F6B18CEA951B}"/>
              </a:ext>
            </a:extLst>
          </p:cNvPr>
          <p:cNvSpPr>
            <a:spLocks noGrp="1"/>
          </p:cNvSpPr>
          <p:nvPr userDrawn="1">
            <p:ph sz="half" idx="1"/>
          </p:nvPr>
        </p:nvSpPr>
        <p:spPr>
          <a:xfrm>
            <a:off x="25200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a:extLst>
              <a:ext uri="{FF2B5EF4-FFF2-40B4-BE49-F238E27FC236}">
                <a16:creationId xmlns:a16="http://schemas.microsoft.com/office/drawing/2014/main" xmlns="" id="{225EE4DE-44C7-496A-86E7-AD2CE4790282}"/>
              </a:ext>
            </a:extLst>
          </p:cNvPr>
          <p:cNvSpPr>
            <a:spLocks noGrp="1"/>
          </p:cNvSpPr>
          <p:nvPr userDrawn="1">
            <p:ph sz="half" idx="2"/>
          </p:nvPr>
        </p:nvSpPr>
        <p:spPr>
          <a:xfrm>
            <a:off x="7213800" y="1825625"/>
            <a:ext cx="4140000" cy="39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a:extLst>
              <a:ext uri="{FF2B5EF4-FFF2-40B4-BE49-F238E27FC236}">
                <a16:creationId xmlns:a16="http://schemas.microsoft.com/office/drawing/2014/main" xmlns="" id="{0D18FE62-0D8E-42E8-A9A8-01100F44F821}"/>
              </a:ext>
            </a:extLst>
          </p:cNvPr>
          <p:cNvSpPr>
            <a:spLocks noGrp="1"/>
          </p:cNvSpPr>
          <p:nvPr userDrawn="1">
            <p:ph type="dt" sz="half" idx="10"/>
          </p:nvPr>
        </p:nvSpPr>
        <p:spPr/>
        <p:txBody>
          <a:bodyPr/>
          <a:lstStyle/>
          <a:p>
            <a:fld id="{A1A208D6-E794-4415-B5DA-C089712A2962}" type="datetime1">
              <a:rPr lang="et-EE" smtClean="0">
                <a:solidFill>
                  <a:prstClr val="black">
                    <a:tint val="75000"/>
                  </a:prstClr>
                </a:solidFill>
              </a:rPr>
              <a:pPr/>
              <a:t>23.11.2021</a:t>
            </a:fld>
            <a:endParaRPr lang="et-EE">
              <a:solidFill>
                <a:prstClr val="black">
                  <a:tint val="75000"/>
                </a:prstClr>
              </a:solidFill>
            </a:endParaRPr>
          </a:p>
        </p:txBody>
      </p:sp>
      <p:sp>
        <p:nvSpPr>
          <p:cNvPr id="6" name="Footer Placeholder 5">
            <a:extLst>
              <a:ext uri="{FF2B5EF4-FFF2-40B4-BE49-F238E27FC236}">
                <a16:creationId xmlns:a16="http://schemas.microsoft.com/office/drawing/2014/main" xmlns="" id="{F5C5FD3E-D6BF-4131-899A-F476A918C82C}"/>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a16="http://schemas.microsoft.com/office/drawing/2014/main" xmlns="" id="{D76BDCC3-7143-4B33-B5AB-2B10ED65D83C}"/>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2" name="Picture 11">
            <a:extLst>
              <a:ext uri="{FF2B5EF4-FFF2-40B4-BE49-F238E27FC236}">
                <a16:creationId xmlns:a16="http://schemas.microsoft.com/office/drawing/2014/main" xmlns="" id="{AF7AF5BD-7695-4D6F-AEFE-ECD921ED2A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cxnSp>
        <p:nvCxnSpPr>
          <p:cNvPr id="16" name="Straight Connector 15">
            <a:extLst>
              <a:ext uri="{FF2B5EF4-FFF2-40B4-BE49-F238E27FC236}">
                <a16:creationId xmlns:a16="http://schemas.microsoft.com/office/drawing/2014/main" xmlns="" id="{3A532018-AABF-4E8E-96E4-650125EBD864}"/>
              </a:ext>
            </a:extLst>
          </p:cNvPr>
          <p:cNvCxnSpPr>
            <a:cxnSpLocks/>
          </p:cNvCxnSpPr>
          <p:nvPr userDrawn="1"/>
        </p:nvCxnSpPr>
        <p:spPr>
          <a:xfrm>
            <a:off x="2520000" y="1123993"/>
            <a:ext cx="88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32A8AE2F-D13E-4158-9B98-7CD31D0B91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285377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dark">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CC09297A-3EDB-4513-86BB-202667D35F3D}"/>
              </a:ext>
            </a:extLst>
          </p:cNvPr>
          <p:cNvSpPr>
            <a:spLocks noGrp="1"/>
          </p:cNvSpPr>
          <p:nvPr>
            <p:ph type="pic" sz="quarter" idx="13"/>
          </p:nvPr>
        </p:nvSpPr>
        <p:spPr>
          <a:xfrm>
            <a:off x="2592388" y="0"/>
            <a:ext cx="9599612" cy="6858000"/>
          </a:xfrm>
        </p:spPr>
        <p:txBody>
          <a:bodyPr/>
          <a:lstStyle>
            <a:lvl1pPr>
              <a:defRPr>
                <a:solidFill>
                  <a:schemeClr val="bg1"/>
                </a:solidFill>
              </a:defRPr>
            </a:lvl1pPr>
          </a:lstStyle>
          <a:p>
            <a:r>
              <a:rPr lang="en-US" smtClean="0"/>
              <a:t>Click icon to add picture</a:t>
            </a:r>
            <a:endParaRPr lang="et-EE" dirty="0"/>
          </a:p>
        </p:txBody>
      </p:sp>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15" name="Title 1">
            <a:extLst>
              <a:ext uri="{FF2B5EF4-FFF2-40B4-BE49-F238E27FC236}">
                <a16:creationId xmlns:a16="http://schemas.microsoft.com/office/drawing/2014/main" xmlns="" id="{172DF2DB-DFEC-4222-B688-13EF49D5E0EC}"/>
              </a:ext>
            </a:extLst>
          </p:cNvPr>
          <p:cNvSpPr>
            <a:spLocks noGrp="1"/>
          </p:cNvSpPr>
          <p:nvPr userDrawn="1">
            <p:ph type="title"/>
          </p:nvPr>
        </p:nvSpPr>
        <p:spPr>
          <a:xfrm>
            <a:off x="2880813" y="252000"/>
            <a:ext cx="8472987" cy="900000"/>
          </a:xfrm>
        </p:spPr>
        <p:txBody>
          <a:bodyPr/>
          <a:lstStyle/>
          <a:p>
            <a:r>
              <a:rPr lang="en-US" smtClean="0"/>
              <a:t>Click to edit Master title style</a:t>
            </a:r>
            <a:endParaRPr lang="et-EE" dirty="0"/>
          </a:p>
        </p:txBody>
      </p:sp>
      <p:sp>
        <p:nvSpPr>
          <p:cNvPr id="11" name="Text Placeholder 10">
            <a:extLst>
              <a:ext uri="{FF2B5EF4-FFF2-40B4-BE49-F238E27FC236}">
                <a16:creationId xmlns:a16="http://schemas.microsoft.com/office/drawing/2014/main" xmlns="" id="{C3F3FF1C-0DB9-4258-A3A5-7B007631D2BC}"/>
              </a:ext>
            </a:extLst>
          </p:cNvPr>
          <p:cNvSpPr>
            <a:spLocks noGrp="1"/>
          </p:cNvSpPr>
          <p:nvPr userDrawn="1">
            <p:ph type="body" sz="quarter" idx="14"/>
          </p:nvPr>
        </p:nvSpPr>
        <p:spPr>
          <a:xfrm>
            <a:off x="2881313" y="1714500"/>
            <a:ext cx="8472487" cy="4305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pic>
        <p:nvPicPr>
          <p:cNvPr id="18" name="Picture 17">
            <a:extLst>
              <a:ext uri="{FF2B5EF4-FFF2-40B4-BE49-F238E27FC236}">
                <a16:creationId xmlns:a16="http://schemas.microsoft.com/office/drawing/2014/main" xmlns="" id="{44A90554-4F93-4639-BFF3-D62147F5E8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sp>
        <p:nvSpPr>
          <p:cNvPr id="8" name="Date Placeholder 7">
            <a:extLst>
              <a:ext uri="{FF2B5EF4-FFF2-40B4-BE49-F238E27FC236}">
                <a16:creationId xmlns:a16="http://schemas.microsoft.com/office/drawing/2014/main" xmlns="" id="{DD36D888-B5FB-4311-92C5-4B1E3E01A23C}"/>
              </a:ext>
            </a:extLst>
          </p:cNvPr>
          <p:cNvSpPr>
            <a:spLocks noGrp="1"/>
          </p:cNvSpPr>
          <p:nvPr>
            <p:ph type="dt" sz="half" idx="15"/>
          </p:nvPr>
        </p:nvSpPr>
        <p:spPr/>
        <p:txBody>
          <a:body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10" name="Footer Placeholder 9">
            <a:extLst>
              <a:ext uri="{FF2B5EF4-FFF2-40B4-BE49-F238E27FC236}">
                <a16:creationId xmlns:a16="http://schemas.microsoft.com/office/drawing/2014/main" xmlns="" id="{0FBE16D8-1778-474D-87B3-130DCB65F9B5}"/>
              </a:ext>
            </a:extLst>
          </p:cNvPr>
          <p:cNvSpPr>
            <a:spLocks noGrp="1"/>
          </p:cNvSpPr>
          <p:nvPr>
            <p:ph type="ftr" sz="quarter" idx="16"/>
          </p:nvPr>
        </p:nvSpPr>
        <p:spPr/>
        <p:txBody>
          <a:bodyPr/>
          <a:lstStyle/>
          <a:p>
            <a:endParaRPr lang="et-EE" dirty="0">
              <a:solidFill>
                <a:prstClr val="black">
                  <a:tint val="75000"/>
                </a:prstClr>
              </a:solidFill>
            </a:endParaRPr>
          </a:p>
        </p:txBody>
      </p:sp>
      <p:sp>
        <p:nvSpPr>
          <p:cNvPr id="21" name="Slide Number Placeholder 20">
            <a:extLst>
              <a:ext uri="{FF2B5EF4-FFF2-40B4-BE49-F238E27FC236}">
                <a16:creationId xmlns:a16="http://schemas.microsoft.com/office/drawing/2014/main" xmlns="" id="{48DC8BF0-4C85-48C0-9015-55C8EA6FEB6D}"/>
              </a:ext>
            </a:extLst>
          </p:cNvPr>
          <p:cNvSpPr>
            <a:spLocks noGrp="1"/>
          </p:cNvSpPr>
          <p:nvPr>
            <p:ph type="sldNum" sz="quarter" idx="17"/>
          </p:nvPr>
        </p:nvSpPr>
        <p:spPr/>
        <p:txBody>
          <a:bodyPr/>
          <a:lstStyle/>
          <a:p>
            <a:fld id="{9705FB9A-5FEA-4486-902A-E9C47A7B21EC}" type="slidenum">
              <a:rPr lang="et-EE" smtClean="0">
                <a:solidFill>
                  <a:prstClr val="white"/>
                </a:solidFill>
              </a:rPr>
              <a:pPr/>
              <a:t>‹#›</a:t>
            </a:fld>
            <a:endParaRPr lang="et-EE" dirty="0">
              <a:solidFill>
                <a:prstClr val="white"/>
              </a:solidFill>
            </a:endParaRPr>
          </a:p>
        </p:txBody>
      </p:sp>
      <p:pic>
        <p:nvPicPr>
          <p:cNvPr id="12" name="Picture 11">
            <a:extLst>
              <a:ext uri="{FF2B5EF4-FFF2-40B4-BE49-F238E27FC236}">
                <a16:creationId xmlns:a16="http://schemas.microsoft.com/office/drawing/2014/main" xmlns="" id="{2AC4E684-DD0D-4CAA-8672-0119C084FD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349175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image dark">
    <p:bg>
      <p:bgPr>
        <a:solidFill>
          <a:schemeClr val="tx2"/>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74C42614-1AA4-48FF-AF4D-C022494042B7}"/>
              </a:ext>
            </a:extLst>
          </p:cNvPr>
          <p:cNvPicPr>
            <a:picLocks noChangeAspect="1"/>
          </p:cNvPicPr>
          <p:nvPr userDrawn="1"/>
        </p:nvPicPr>
        <p:blipFill rotWithShape="1">
          <a:blip r:embed="rId2">
            <a:lum bright="100000"/>
            <a:extLst>
              <a:ext uri="{28A0092B-C50C-407E-A947-70E740481C1C}">
                <a14:useLocalDpi xmlns:a14="http://schemas.microsoft.com/office/drawing/2010/main" val="0"/>
              </a:ext>
            </a:extLst>
          </a:blip>
          <a:srcRect l="-253" r="-1566"/>
          <a:stretch/>
        </p:blipFill>
        <p:spPr>
          <a:xfrm>
            <a:off x="2306608" y="180000"/>
            <a:ext cx="9767287" cy="6472800"/>
          </a:xfrm>
          <a:prstGeom prst="rect">
            <a:avLst/>
          </a:prstGeom>
          <a:noFill/>
        </p:spPr>
      </p:pic>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bg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1" name="Picture 10">
            <a:extLst>
              <a:ext uri="{FF2B5EF4-FFF2-40B4-BE49-F238E27FC236}">
                <a16:creationId xmlns:a16="http://schemas.microsoft.com/office/drawing/2014/main" xmlns="" id="{6721F565-E7A5-4DDD-8975-F58B478A2A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2" name="Picture 11">
            <a:extLst>
              <a:ext uri="{FF2B5EF4-FFF2-40B4-BE49-F238E27FC236}">
                <a16:creationId xmlns:a16="http://schemas.microsoft.com/office/drawing/2014/main" xmlns="" id="{C6C1FF11-D09E-4014-9A85-97C9C5F9D7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132023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image light">
    <p:bg>
      <p:bgPr>
        <a:solidFill>
          <a:schemeClr val="accent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74C42614-1AA4-48FF-AF4D-C022494042B7}"/>
              </a:ext>
            </a:extLst>
          </p:cNvPr>
          <p:cNvPicPr>
            <a:picLocks noChangeAspect="1"/>
          </p:cNvPicPr>
          <p:nvPr userDrawn="1"/>
        </p:nvPicPr>
        <p:blipFill rotWithShape="1">
          <a:blip r:embed="rId2">
            <a:lum/>
            <a:extLst>
              <a:ext uri="{28A0092B-C50C-407E-A947-70E740481C1C}">
                <a14:useLocalDpi xmlns:a14="http://schemas.microsoft.com/office/drawing/2010/main" val="0"/>
              </a:ext>
            </a:extLst>
          </a:blip>
          <a:srcRect l="-138" r="-1572"/>
          <a:stretch/>
        </p:blipFill>
        <p:spPr>
          <a:xfrm>
            <a:off x="2307600" y="180000"/>
            <a:ext cx="9756949" cy="6472800"/>
          </a:xfrm>
          <a:prstGeom prst="rect">
            <a:avLst/>
          </a:prstGeom>
          <a:noFill/>
        </p:spPr>
      </p:pic>
      <p:sp>
        <p:nvSpPr>
          <p:cNvPr id="14" name="Rectangle 13">
            <a:extLst>
              <a:ext uri="{FF2B5EF4-FFF2-40B4-BE49-F238E27FC236}">
                <a16:creationId xmlns:a16="http://schemas.microsoft.com/office/drawing/2014/main" xmlns="" id="{A1252A8A-7F85-4448-9902-67E65A786639}"/>
              </a:ext>
            </a:extLst>
          </p:cNvPr>
          <p:cNvSpPr/>
          <p:nvPr userDrawn="1"/>
        </p:nvSpPr>
        <p:spPr>
          <a:xfrm>
            <a:off x="0" y="0"/>
            <a:ext cx="212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2" name="Title 1">
            <a:extLst>
              <a:ext uri="{FF2B5EF4-FFF2-40B4-BE49-F238E27FC236}">
                <a16:creationId xmlns:a16="http://schemas.microsoft.com/office/drawing/2014/main" xmlns="" id="{D022D771-F0B1-4324-B091-6ACF2AB91923}"/>
              </a:ext>
            </a:extLst>
          </p:cNvPr>
          <p:cNvSpPr>
            <a:spLocks noGrp="1"/>
          </p:cNvSpPr>
          <p:nvPr userDrawn="1">
            <p:ph type="ctrTitle"/>
          </p:nvPr>
        </p:nvSpPr>
        <p:spPr>
          <a:xfrm>
            <a:off x="2880812" y="754143"/>
            <a:ext cx="8472988" cy="1621857"/>
          </a:xfrm>
        </p:spPr>
        <p:txBody>
          <a:bodyPr anchor="t">
            <a:normAutofit/>
          </a:bodyPr>
          <a:lstStyle>
            <a:lvl1pPr algn="l">
              <a:defRPr sz="5000">
                <a:solidFill>
                  <a:schemeClr val="tx1"/>
                </a:solidFill>
              </a:defRPr>
            </a:lvl1pPr>
          </a:lstStyle>
          <a:p>
            <a:r>
              <a:rPr lang="en-US" smtClean="0"/>
              <a:t>Click to edit Master title style</a:t>
            </a:r>
            <a:endParaRPr lang="et-EE" dirty="0"/>
          </a:p>
        </p:txBody>
      </p:sp>
      <p:sp>
        <p:nvSpPr>
          <p:cNvPr id="3" name="Subtitle 2">
            <a:extLst>
              <a:ext uri="{FF2B5EF4-FFF2-40B4-BE49-F238E27FC236}">
                <a16:creationId xmlns:a16="http://schemas.microsoft.com/office/drawing/2014/main" xmlns="" id="{498C008D-9536-430D-BDF4-5111B78F24B5}"/>
              </a:ext>
            </a:extLst>
          </p:cNvPr>
          <p:cNvSpPr>
            <a:spLocks noGrp="1"/>
          </p:cNvSpPr>
          <p:nvPr userDrawn="1">
            <p:ph type="subTitle" idx="1"/>
          </p:nvPr>
        </p:nvSpPr>
        <p:spPr>
          <a:xfrm>
            <a:off x="2880812" y="2376000"/>
            <a:ext cx="8472988" cy="1029951"/>
          </a:xfrm>
        </p:spPr>
        <p:txBody>
          <a:bodyPr>
            <a:normAutofit/>
          </a:bodyPr>
          <a:lstStyle>
            <a:lvl1pPr marL="0" indent="0" algn="l">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dirty="0"/>
          </a:p>
        </p:txBody>
      </p:sp>
      <p:sp>
        <p:nvSpPr>
          <p:cNvPr id="4" name="Date Placeholder 3">
            <a:extLst>
              <a:ext uri="{FF2B5EF4-FFF2-40B4-BE49-F238E27FC236}">
                <a16:creationId xmlns:a16="http://schemas.microsoft.com/office/drawing/2014/main" xmlns="" id="{9A929E14-65D3-4FB4-AE37-D9BCE9BBF807}"/>
              </a:ext>
            </a:extLst>
          </p:cNvPr>
          <p:cNvSpPr>
            <a:spLocks noGrp="1"/>
          </p:cNvSpPr>
          <p:nvPr userDrawn="1">
            <p:ph type="dt" sz="half" idx="10"/>
          </p:nvPr>
        </p:nvSpPr>
        <p:spPr/>
        <p:txBody>
          <a:bodyPr/>
          <a:lstStyle/>
          <a:p>
            <a:fld id="{B169E889-A74D-42BF-9F24-536B930499ED}" type="datetime1">
              <a:rPr lang="et-EE" smtClean="0">
                <a:solidFill>
                  <a:prstClr val="black">
                    <a:tint val="75000"/>
                  </a:prstClr>
                </a:solidFill>
              </a:rPr>
              <a:pPr/>
              <a:t>23.11.2021</a:t>
            </a:fld>
            <a:endParaRPr lang="et-EE">
              <a:solidFill>
                <a:prstClr val="black">
                  <a:tint val="75000"/>
                </a:prstClr>
              </a:solidFill>
            </a:endParaRPr>
          </a:p>
        </p:txBody>
      </p:sp>
      <p:sp>
        <p:nvSpPr>
          <p:cNvPr id="5" name="Footer Placeholder 4">
            <a:extLst>
              <a:ext uri="{FF2B5EF4-FFF2-40B4-BE49-F238E27FC236}">
                <a16:creationId xmlns:a16="http://schemas.microsoft.com/office/drawing/2014/main" xmlns="" id="{175EE399-9322-41CD-9147-6047233A6FD5}"/>
              </a:ext>
            </a:extLst>
          </p:cNvPr>
          <p:cNvSpPr>
            <a:spLocks noGrp="1"/>
          </p:cNvSpPr>
          <p:nvPr userDrawn="1">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xmlns="" id="{1A043BD6-2427-4DEA-99DD-1F1E435BA8D6}"/>
              </a:ext>
            </a:extLst>
          </p:cNvPr>
          <p:cNvSpPr>
            <a:spLocks noGrp="1"/>
          </p:cNvSpPr>
          <p:nvPr userDrawn="1">
            <p:ph type="sldNum" sz="quarter" idx="12"/>
          </p:nvPr>
        </p:nvSpPr>
        <p:spPr/>
        <p:txBody>
          <a:bodyPr/>
          <a:lstStyle/>
          <a:p>
            <a:fld id="{9705FB9A-5FEA-4486-902A-E9C47A7B21EC}" type="slidenum">
              <a:rPr lang="et-EE" smtClean="0">
                <a:solidFill>
                  <a:prstClr val="white"/>
                </a:solidFill>
              </a:rPr>
              <a:pPr/>
              <a:t>‹#›</a:t>
            </a:fld>
            <a:endParaRPr lang="et-EE">
              <a:solidFill>
                <a:prstClr val="white"/>
              </a:solidFill>
            </a:endParaRPr>
          </a:p>
        </p:txBody>
      </p:sp>
      <p:pic>
        <p:nvPicPr>
          <p:cNvPr id="11" name="Picture 10">
            <a:extLst>
              <a:ext uri="{FF2B5EF4-FFF2-40B4-BE49-F238E27FC236}">
                <a16:creationId xmlns:a16="http://schemas.microsoft.com/office/drawing/2014/main" xmlns="" id="{65D19213-0594-4400-832E-3E66BB8DC0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58"/>
          <a:stretch/>
        </p:blipFill>
        <p:spPr>
          <a:xfrm>
            <a:off x="-1" y="184919"/>
            <a:ext cx="1964287" cy="6472756"/>
          </a:xfrm>
          <a:prstGeom prst="rect">
            <a:avLst/>
          </a:prstGeom>
        </p:spPr>
      </p:pic>
      <p:pic>
        <p:nvPicPr>
          <p:cNvPr id="12" name="Picture 11">
            <a:extLst>
              <a:ext uri="{FF2B5EF4-FFF2-40B4-BE49-F238E27FC236}">
                <a16:creationId xmlns:a16="http://schemas.microsoft.com/office/drawing/2014/main" xmlns="" id="{2A5D7F69-2D96-4CC0-8CFD-560E28AF5C2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09194" y="5841339"/>
            <a:ext cx="1678842" cy="684853"/>
          </a:xfrm>
          <a:prstGeom prst="rect">
            <a:avLst/>
          </a:prstGeom>
        </p:spPr>
      </p:pic>
    </p:spTree>
    <p:extLst>
      <p:ext uri="{BB962C8B-B14F-4D97-AF65-F5344CB8AC3E}">
        <p14:creationId xmlns:p14="http://schemas.microsoft.com/office/powerpoint/2010/main" val="161156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C275239-54E1-4C18-A44A-B89E0AB7DD43}"/>
              </a:ext>
            </a:extLst>
          </p:cNvPr>
          <p:cNvSpPr>
            <a:spLocks noGrp="1"/>
          </p:cNvSpPr>
          <p:nvPr>
            <p:ph type="title"/>
          </p:nvPr>
        </p:nvSpPr>
        <p:spPr>
          <a:xfrm>
            <a:off x="2520000" y="301460"/>
            <a:ext cx="8833800" cy="809493"/>
          </a:xfrm>
          <a:prstGeom prst="rect">
            <a:avLst/>
          </a:prstGeom>
          <a:ln>
            <a:noFill/>
          </a:ln>
        </p:spPr>
        <p:txBody>
          <a:bodyPr vert="horz" lIns="36000" tIns="36000" rIns="36000" bIns="36000" rtlCol="0" anchor="b">
            <a:normAutofit/>
          </a:bodyPr>
          <a:lstStyle/>
          <a:p>
            <a:r>
              <a:rPr lang="en-US" smtClean="0"/>
              <a:t>Click to edit Master title style</a:t>
            </a:r>
            <a:endParaRPr lang="et-EE" dirty="0"/>
          </a:p>
        </p:txBody>
      </p:sp>
      <p:sp>
        <p:nvSpPr>
          <p:cNvPr id="3" name="Text Placeholder 2">
            <a:extLst>
              <a:ext uri="{FF2B5EF4-FFF2-40B4-BE49-F238E27FC236}">
                <a16:creationId xmlns:a16="http://schemas.microsoft.com/office/drawing/2014/main" xmlns="" id="{5BF7452A-1532-4753-9323-1316B9C302E2}"/>
              </a:ext>
            </a:extLst>
          </p:cNvPr>
          <p:cNvSpPr>
            <a:spLocks noGrp="1"/>
          </p:cNvSpPr>
          <p:nvPr>
            <p:ph type="body" idx="1"/>
          </p:nvPr>
        </p:nvSpPr>
        <p:spPr>
          <a:xfrm>
            <a:off x="2520000" y="1774362"/>
            <a:ext cx="8833800" cy="396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4" name="Date Placeholder 3">
            <a:extLst>
              <a:ext uri="{FF2B5EF4-FFF2-40B4-BE49-F238E27FC236}">
                <a16:creationId xmlns:a16="http://schemas.microsoft.com/office/drawing/2014/main" xmlns="" id="{929E452E-1BDE-41F1-9CAF-629928E704DE}"/>
              </a:ext>
            </a:extLst>
          </p:cNvPr>
          <p:cNvSpPr>
            <a:spLocks noGrp="1"/>
          </p:cNvSpPr>
          <p:nvPr>
            <p:ph type="dt" sz="half" idx="2"/>
          </p:nvPr>
        </p:nvSpPr>
        <p:spPr>
          <a:xfrm>
            <a:off x="2520000" y="6146396"/>
            <a:ext cx="958138"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5" name="Footer Placeholder 4">
            <a:extLst>
              <a:ext uri="{FF2B5EF4-FFF2-40B4-BE49-F238E27FC236}">
                <a16:creationId xmlns:a16="http://schemas.microsoft.com/office/drawing/2014/main" xmlns="" id="{79E7ECBA-FF96-4E21-AA93-F645D40885B5}"/>
              </a:ext>
            </a:extLst>
          </p:cNvPr>
          <p:cNvSpPr>
            <a:spLocks noGrp="1"/>
          </p:cNvSpPr>
          <p:nvPr>
            <p:ph type="ftr" sz="quarter" idx="3"/>
          </p:nvPr>
        </p:nvSpPr>
        <p:spPr>
          <a:xfrm>
            <a:off x="3777241" y="6146395"/>
            <a:ext cx="757655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t-EE" dirty="0">
              <a:solidFill>
                <a:prstClr val="black">
                  <a:tint val="75000"/>
                </a:prstClr>
              </a:solidFill>
            </a:endParaRPr>
          </a:p>
        </p:txBody>
      </p:sp>
      <p:sp>
        <p:nvSpPr>
          <p:cNvPr id="6" name="Slide Number Placeholder 5">
            <a:extLst>
              <a:ext uri="{FF2B5EF4-FFF2-40B4-BE49-F238E27FC236}">
                <a16:creationId xmlns:a16="http://schemas.microsoft.com/office/drawing/2014/main" xmlns="" id="{495EE072-23FA-4BC6-AFCF-F0ABCDC71018}"/>
              </a:ext>
            </a:extLst>
          </p:cNvPr>
          <p:cNvSpPr>
            <a:spLocks noGrp="1"/>
          </p:cNvSpPr>
          <p:nvPr>
            <p:ph type="sldNum" sz="quarter" idx="4"/>
          </p:nvPr>
        </p:nvSpPr>
        <p:spPr>
          <a:xfrm>
            <a:off x="326449" y="315396"/>
            <a:ext cx="216000" cy="216000"/>
          </a:xfrm>
          <a:prstGeom prst="rect">
            <a:avLst/>
          </a:prstGeom>
          <a:solidFill>
            <a:schemeClr val="tx1"/>
          </a:solidFill>
        </p:spPr>
        <p:txBody>
          <a:bodyPr vert="horz" lIns="0" tIns="0" rIns="0" bIns="0" rtlCol="0" anchor="ctr"/>
          <a:lstStyle>
            <a:lvl1pPr algn="ctr">
              <a:defRPr sz="800" b="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Tree>
    <p:extLst>
      <p:ext uri="{BB962C8B-B14F-4D97-AF65-F5344CB8AC3E}">
        <p14:creationId xmlns:p14="http://schemas.microsoft.com/office/powerpoint/2010/main" val="34820610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99" r:id="rId16"/>
    <p:sldLayoutId id="2147483700" r:id="rId17"/>
    <p:sldLayoutId id="2147483701" r:id="rId18"/>
  </p:sldLayoutIdLst>
  <p:hf hdr="0" ftr="0" dt="0"/>
  <p:txStyles>
    <p:titleStyle>
      <a:lvl1pPr algn="l" defTabSz="9144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C275239-54E1-4C18-A44A-B89E0AB7DD43}"/>
              </a:ext>
            </a:extLst>
          </p:cNvPr>
          <p:cNvSpPr>
            <a:spLocks noGrp="1"/>
          </p:cNvSpPr>
          <p:nvPr>
            <p:ph type="title"/>
          </p:nvPr>
        </p:nvSpPr>
        <p:spPr>
          <a:xfrm>
            <a:off x="2520000" y="301460"/>
            <a:ext cx="8833800" cy="809493"/>
          </a:xfrm>
          <a:prstGeom prst="rect">
            <a:avLst/>
          </a:prstGeom>
          <a:ln>
            <a:noFill/>
          </a:ln>
        </p:spPr>
        <p:txBody>
          <a:bodyPr vert="horz" lIns="36000" tIns="36000" rIns="36000" bIns="36000" rtlCol="0" anchor="b">
            <a:normAutofit/>
          </a:bodyPr>
          <a:lstStyle/>
          <a:p>
            <a:r>
              <a:rPr lang="en-US" smtClean="0"/>
              <a:t>Click to edit Master title style</a:t>
            </a:r>
            <a:endParaRPr lang="et-EE" dirty="0"/>
          </a:p>
        </p:txBody>
      </p:sp>
      <p:sp>
        <p:nvSpPr>
          <p:cNvPr id="3" name="Text Placeholder 2">
            <a:extLst>
              <a:ext uri="{FF2B5EF4-FFF2-40B4-BE49-F238E27FC236}">
                <a16:creationId xmlns:a16="http://schemas.microsoft.com/office/drawing/2014/main" xmlns="" id="{5BF7452A-1532-4753-9323-1316B9C302E2}"/>
              </a:ext>
            </a:extLst>
          </p:cNvPr>
          <p:cNvSpPr>
            <a:spLocks noGrp="1"/>
          </p:cNvSpPr>
          <p:nvPr>
            <p:ph type="body" idx="1"/>
          </p:nvPr>
        </p:nvSpPr>
        <p:spPr>
          <a:xfrm>
            <a:off x="2520000" y="1774362"/>
            <a:ext cx="8833800" cy="396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dirty="0"/>
          </a:p>
        </p:txBody>
      </p:sp>
      <p:sp>
        <p:nvSpPr>
          <p:cNvPr id="4" name="Date Placeholder 3">
            <a:extLst>
              <a:ext uri="{FF2B5EF4-FFF2-40B4-BE49-F238E27FC236}">
                <a16:creationId xmlns:a16="http://schemas.microsoft.com/office/drawing/2014/main" xmlns="" id="{929E452E-1BDE-41F1-9CAF-629928E704DE}"/>
              </a:ext>
            </a:extLst>
          </p:cNvPr>
          <p:cNvSpPr>
            <a:spLocks noGrp="1"/>
          </p:cNvSpPr>
          <p:nvPr>
            <p:ph type="dt" sz="half" idx="2"/>
          </p:nvPr>
        </p:nvSpPr>
        <p:spPr>
          <a:xfrm>
            <a:off x="2520000" y="6146396"/>
            <a:ext cx="958138"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A75D3AE7-254D-4EE1-8539-0D2020D1A41E}" type="datetime1">
              <a:rPr lang="et-EE" smtClean="0">
                <a:solidFill>
                  <a:prstClr val="black">
                    <a:tint val="75000"/>
                  </a:prstClr>
                </a:solidFill>
              </a:rPr>
              <a:pPr/>
              <a:t>23.11.2021</a:t>
            </a:fld>
            <a:endParaRPr lang="et-EE" dirty="0">
              <a:solidFill>
                <a:prstClr val="black">
                  <a:tint val="75000"/>
                </a:prstClr>
              </a:solidFill>
            </a:endParaRPr>
          </a:p>
        </p:txBody>
      </p:sp>
      <p:sp>
        <p:nvSpPr>
          <p:cNvPr id="5" name="Footer Placeholder 4">
            <a:extLst>
              <a:ext uri="{FF2B5EF4-FFF2-40B4-BE49-F238E27FC236}">
                <a16:creationId xmlns:a16="http://schemas.microsoft.com/office/drawing/2014/main" xmlns="" id="{79E7ECBA-FF96-4E21-AA93-F645D40885B5}"/>
              </a:ext>
            </a:extLst>
          </p:cNvPr>
          <p:cNvSpPr>
            <a:spLocks noGrp="1"/>
          </p:cNvSpPr>
          <p:nvPr>
            <p:ph type="ftr" sz="quarter" idx="3"/>
          </p:nvPr>
        </p:nvSpPr>
        <p:spPr>
          <a:xfrm>
            <a:off x="3777241" y="6146395"/>
            <a:ext cx="757655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t-EE" dirty="0">
              <a:solidFill>
                <a:prstClr val="black">
                  <a:tint val="75000"/>
                </a:prstClr>
              </a:solidFill>
            </a:endParaRPr>
          </a:p>
        </p:txBody>
      </p:sp>
      <p:sp>
        <p:nvSpPr>
          <p:cNvPr id="6" name="Slide Number Placeholder 5">
            <a:extLst>
              <a:ext uri="{FF2B5EF4-FFF2-40B4-BE49-F238E27FC236}">
                <a16:creationId xmlns:a16="http://schemas.microsoft.com/office/drawing/2014/main" xmlns="" id="{495EE072-23FA-4BC6-AFCF-F0ABCDC71018}"/>
              </a:ext>
            </a:extLst>
          </p:cNvPr>
          <p:cNvSpPr>
            <a:spLocks noGrp="1"/>
          </p:cNvSpPr>
          <p:nvPr>
            <p:ph type="sldNum" sz="quarter" idx="4"/>
          </p:nvPr>
        </p:nvSpPr>
        <p:spPr>
          <a:xfrm>
            <a:off x="326449" y="315396"/>
            <a:ext cx="216000" cy="216000"/>
          </a:xfrm>
          <a:prstGeom prst="rect">
            <a:avLst/>
          </a:prstGeom>
          <a:solidFill>
            <a:schemeClr val="tx1"/>
          </a:solidFill>
        </p:spPr>
        <p:txBody>
          <a:bodyPr vert="horz" lIns="0" tIns="0" rIns="0" bIns="0" rtlCol="0" anchor="ctr"/>
          <a:lstStyle>
            <a:lvl1pPr algn="ctr">
              <a:defRPr sz="800" b="0">
                <a:solidFill>
                  <a:schemeClr val="bg1"/>
                </a:solidFill>
              </a:defRPr>
            </a:lvl1pPr>
          </a:lstStyle>
          <a:p>
            <a:fld id="{9705FB9A-5FEA-4486-902A-E9C47A7B21EC}" type="slidenum">
              <a:rPr lang="et-EE" smtClean="0">
                <a:solidFill>
                  <a:prstClr val="white"/>
                </a:solidFill>
              </a:rPr>
              <a:pPr/>
              <a:t>‹#›</a:t>
            </a:fld>
            <a:endParaRPr lang="et-EE" dirty="0">
              <a:solidFill>
                <a:prstClr val="white"/>
              </a:solidFill>
            </a:endParaRPr>
          </a:p>
        </p:txBody>
      </p:sp>
    </p:spTree>
    <p:extLst>
      <p:ext uri="{BB962C8B-B14F-4D97-AF65-F5344CB8AC3E}">
        <p14:creationId xmlns:p14="http://schemas.microsoft.com/office/powerpoint/2010/main" val="15135828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lvl1pPr algn="l" defTabSz="9144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17.xml"/><Relationship Id="rId6" Type="http://schemas.openxmlformats.org/officeDocument/2006/relationships/image" Target="../media/image13.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2.png"/><Relationship Id="rId1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9.png"/><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23.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5.svg"/><Relationship Id="rId5" Type="http://schemas.openxmlformats.org/officeDocument/2006/relationships/image" Target="../media/image26.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29.emf"/><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slideLayout" Target="../slideLayouts/slideLayout1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tags" Target="../tags/tag38.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6.emf"/><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ria.ee/administration-system-of-the-state-information-system"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riigiteataja.ee/en/eli/511112013008/consolide" TargetMode="External"/><Relationship Id="rId7" Type="http://schemas.openxmlformats.org/officeDocument/2006/relationships/hyperlink" Target="https://juhtimislauad.stat.ee/" TargetMode="External"/><Relationship Id="rId2" Type="http://schemas.openxmlformats.org/officeDocument/2006/relationships/hyperlink" Target="https://estat.stat.ee/sa-auth/login?TARGET=https://estat.stat.ee/valisportaal/j_spring_cas_security_check&amp;language=en" TargetMode="External"/><Relationship Id="rId1" Type="http://schemas.openxmlformats.org/officeDocument/2006/relationships/slideLayout" Target="../slideLayouts/slideLayout6.xml"/><Relationship Id="rId6" Type="http://schemas.openxmlformats.org/officeDocument/2006/relationships/hyperlink" Target="https://andmestikud.stat.ee/ametipalk/" TargetMode="External"/><Relationship Id="rId5" Type="http://schemas.openxmlformats.org/officeDocument/2006/relationships/hyperlink" Target="https://tamm.stat.ee/?lang=en" TargetMode="External"/><Relationship Id="rId4" Type="http://schemas.openxmlformats.org/officeDocument/2006/relationships/hyperlink" Target="https://data.stat.ee/profile/country/ee/?locale=e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3.xml"/><Relationship Id="rId7" Type="http://schemas.openxmlformats.org/officeDocument/2006/relationships/image" Target="../media/image55.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54.png"/><Relationship Id="rId4" Type="http://schemas.openxmlformats.org/officeDocument/2006/relationships/diagramQuickStyle" Target="../diagrams/quickStyle3.xml"/><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hyperlink" Target="https://tamm.stat.ee/" TargetMode="Externa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7.jp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11.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B36126E-8B62-4055-9726-3324832760F0}"/>
              </a:ext>
            </a:extLst>
          </p:cNvPr>
          <p:cNvSpPr>
            <a:spLocks noGrp="1"/>
          </p:cNvSpPr>
          <p:nvPr>
            <p:ph type="ctrTitle"/>
          </p:nvPr>
        </p:nvSpPr>
        <p:spPr>
          <a:xfrm>
            <a:off x="2880811" y="2851884"/>
            <a:ext cx="8791235" cy="1621857"/>
          </a:xfrm>
        </p:spPr>
        <p:txBody>
          <a:bodyPr>
            <a:normAutofit fontScale="90000"/>
          </a:bodyPr>
          <a:lstStyle/>
          <a:p>
            <a:r>
              <a:rPr lang="et-EE" dirty="0" err="1" smtClean="0"/>
              <a:t>Statistics</a:t>
            </a:r>
            <a:r>
              <a:rPr lang="et-EE" dirty="0" smtClean="0"/>
              <a:t> Estonia: </a:t>
            </a:r>
            <a:r>
              <a:rPr lang="et-EE" dirty="0" err="1" smtClean="0"/>
              <a:t>Data</a:t>
            </a:r>
            <a:r>
              <a:rPr lang="et-EE" dirty="0" smtClean="0"/>
              <a:t> </a:t>
            </a:r>
            <a:r>
              <a:rPr lang="et-EE" dirty="0" err="1" smtClean="0"/>
              <a:t>collection</a:t>
            </a:r>
            <a:r>
              <a:rPr lang="et-EE" dirty="0" smtClean="0"/>
              <a:t> </a:t>
            </a:r>
            <a:r>
              <a:rPr lang="et-EE" dirty="0" err="1" smtClean="0"/>
              <a:t>for</a:t>
            </a:r>
            <a:r>
              <a:rPr lang="et-EE" dirty="0" smtClean="0"/>
              <a:t> </a:t>
            </a:r>
            <a:r>
              <a:rPr lang="et-EE" dirty="0" err="1"/>
              <a:t>effective</a:t>
            </a:r>
            <a:r>
              <a:rPr lang="et-EE" dirty="0"/>
              <a:t> </a:t>
            </a:r>
            <a:r>
              <a:rPr lang="et-EE" dirty="0" err="1"/>
              <a:t>decision-making</a:t>
            </a:r>
            <a:endParaRPr lang="et-EE" dirty="0"/>
          </a:p>
        </p:txBody>
      </p:sp>
      <p:sp>
        <p:nvSpPr>
          <p:cNvPr id="6" name="Subtitle 5">
            <a:extLst>
              <a:ext uri="{FF2B5EF4-FFF2-40B4-BE49-F238E27FC236}">
                <a16:creationId xmlns:a16="http://schemas.microsoft.com/office/drawing/2014/main" xmlns="" id="{27F58B66-DD25-4CBD-A3EA-EE27AF303444}"/>
              </a:ext>
            </a:extLst>
          </p:cNvPr>
          <p:cNvSpPr>
            <a:spLocks noGrp="1"/>
          </p:cNvSpPr>
          <p:nvPr>
            <p:ph type="subTitle" idx="1"/>
          </p:nvPr>
        </p:nvSpPr>
        <p:spPr>
          <a:xfrm>
            <a:off x="2880810" y="4599247"/>
            <a:ext cx="9078107" cy="1927059"/>
          </a:xfrm>
        </p:spPr>
        <p:txBody>
          <a:bodyPr>
            <a:normAutofit lnSpcReduction="10000"/>
          </a:bodyPr>
          <a:lstStyle/>
          <a:p>
            <a:r>
              <a:rPr lang="en-GB" dirty="0" smtClean="0"/>
              <a:t>Urmet Lee</a:t>
            </a:r>
          </a:p>
          <a:p>
            <a:r>
              <a:rPr lang="en-GB" sz="1900" dirty="0" smtClean="0"/>
              <a:t>Director General of Statistics Estonia</a:t>
            </a:r>
          </a:p>
          <a:p>
            <a:r>
              <a:rPr lang="et-EE" sz="1900" dirty="0" smtClean="0"/>
              <a:t>24</a:t>
            </a:r>
            <a:r>
              <a:rPr lang="en-GB" sz="1900" dirty="0" smtClean="0"/>
              <a:t>.1</a:t>
            </a:r>
            <a:r>
              <a:rPr lang="et-EE" sz="1900" dirty="0" smtClean="0"/>
              <a:t>1</a:t>
            </a:r>
            <a:r>
              <a:rPr lang="en-GB" sz="1900" dirty="0" smtClean="0"/>
              <a:t>.2021</a:t>
            </a:r>
            <a:endParaRPr lang="en-GB" dirty="0" smtClean="0"/>
          </a:p>
          <a:p>
            <a:r>
              <a:rPr lang="en-GB" dirty="0" smtClean="0"/>
              <a:t>Presentation to the </a:t>
            </a:r>
            <a:r>
              <a:rPr lang="en-GB" dirty="0" smtClean="0"/>
              <a:t>state enterprise </a:t>
            </a:r>
            <a:r>
              <a:rPr lang="en-GB" dirty="0" err="1" smtClean="0"/>
              <a:t>Zerde</a:t>
            </a:r>
            <a:r>
              <a:rPr lang="en-GB" dirty="0" smtClean="0"/>
              <a:t>, Kazakhstan </a:t>
            </a:r>
            <a:r>
              <a:rPr lang="et-EE" dirty="0" smtClean="0"/>
              <a:t>and </a:t>
            </a:r>
            <a:r>
              <a:rPr lang="et-EE" dirty="0" err="1" smtClean="0"/>
              <a:t>goverment</a:t>
            </a:r>
            <a:r>
              <a:rPr lang="et-EE" dirty="0" smtClean="0"/>
              <a:t> </a:t>
            </a:r>
            <a:r>
              <a:rPr lang="et-EE" dirty="0" err="1" smtClean="0"/>
              <a:t>delegation</a:t>
            </a:r>
            <a:r>
              <a:rPr lang="et-EE" dirty="0" smtClean="0"/>
              <a:t> of </a:t>
            </a:r>
            <a:r>
              <a:rPr lang="et-EE" dirty="0" err="1" smtClean="0"/>
              <a:t>Kyrgystan</a:t>
            </a:r>
            <a:endParaRPr lang="en-GB" dirty="0"/>
          </a:p>
        </p:txBody>
      </p:sp>
      <p:sp>
        <p:nvSpPr>
          <p:cNvPr id="4" name="Slide Number Placeholder 3">
            <a:extLst>
              <a:ext uri="{FF2B5EF4-FFF2-40B4-BE49-F238E27FC236}">
                <a16:creationId xmlns:a16="http://schemas.microsoft.com/office/drawing/2014/main" xmlns="" id="{DF7B8F82-A975-47B5-87E1-337B03BB88B0}"/>
              </a:ext>
            </a:extLst>
          </p:cNvPr>
          <p:cNvSpPr>
            <a:spLocks noGrp="1"/>
          </p:cNvSpPr>
          <p:nvPr>
            <p:ph type="sldNum" sz="quarter" idx="12"/>
          </p:nvPr>
        </p:nvSpPr>
        <p:spPr/>
        <p:txBody>
          <a:bodyPr/>
          <a:lstStyle/>
          <a:p>
            <a:fld id="{9705FB9A-5FEA-4486-902A-E9C47A7B21EC}" type="slidenum">
              <a:rPr lang="et-EE" smtClean="0">
                <a:solidFill>
                  <a:prstClr val="white"/>
                </a:solidFill>
              </a:rPr>
              <a:pPr/>
              <a:t>1</a:t>
            </a:fld>
            <a:endParaRPr lang="et-EE">
              <a:solidFill>
                <a:prstClr val="white"/>
              </a:solidFill>
            </a:endParaRPr>
          </a:p>
        </p:txBody>
      </p:sp>
    </p:spTree>
    <p:extLst>
      <p:ext uri="{BB962C8B-B14F-4D97-AF65-F5344CB8AC3E}">
        <p14:creationId xmlns:p14="http://schemas.microsoft.com/office/powerpoint/2010/main" val="157482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p:cNvCxnSpPr>
            <a:cxnSpLocks/>
          </p:cNvCxnSpPr>
          <p:nvPr/>
        </p:nvCxnSpPr>
        <p:spPr>
          <a:xfrm>
            <a:off x="104775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9523" y="5899151"/>
            <a:ext cx="847723"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515553" y="4167187"/>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p:cNvGrpSpPr/>
          <p:nvPr/>
        </p:nvGrpSpPr>
        <p:grpSpPr>
          <a:xfrm>
            <a:off x="2900358" y="4996656"/>
            <a:ext cx="1854524" cy="828675"/>
            <a:chOff x="655314" y="4167188"/>
            <a:chExt cx="1854524" cy="828675"/>
          </a:xfrm>
        </p:grpSpPr>
        <p:sp>
          <p:nvSpPr>
            <p:cNvPr id="43" name="Rectangle 42"/>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1307780" y="4167188"/>
              <a:ext cx="1038228" cy="571500"/>
            </a:xfrm>
            <a:prstGeom prst="rect">
              <a:avLst/>
            </a:prstGeom>
            <a:noFill/>
          </p:spPr>
          <p:txBody>
            <a:bodyPr wrap="square" lIns="0" tIns="0" rIns="0" bIns="0" rtlCol="0" anchor="ctr">
              <a:noAutofit/>
            </a:bodyPr>
            <a:lstStyle/>
            <a:p>
              <a:r>
                <a:rPr lang="et-EE" sz="1200" dirty="0">
                  <a:solidFill>
                    <a:schemeClr val="tx2"/>
                  </a:solidFill>
                </a:rPr>
                <a:t>X-Road®</a:t>
              </a:r>
              <a:endParaRPr lang="en-GB" sz="1200" dirty="0">
                <a:solidFill>
                  <a:schemeClr val="tx2"/>
                </a:solidFill>
              </a:endParaRPr>
            </a:p>
          </p:txBody>
        </p:sp>
        <p:pic>
          <p:nvPicPr>
            <p:cNvPr id="45" name="Graphic 4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5314" y="4167188"/>
              <a:ext cx="571500" cy="571500"/>
            </a:xfrm>
            <a:prstGeom prst="rect">
              <a:avLst/>
            </a:prstGeom>
          </p:spPr>
        </p:pic>
      </p:grpSp>
      <p:grpSp>
        <p:nvGrpSpPr>
          <p:cNvPr id="29" name="Rühm 28">
            <a:extLst>
              <a:ext uri="{FF2B5EF4-FFF2-40B4-BE49-F238E27FC236}">
                <a16:creationId xmlns="" xmlns:a16="http://schemas.microsoft.com/office/drawing/2014/main" id="{25EECDA8-AB67-4366-818C-B0CD4A048F5E}"/>
              </a:ext>
            </a:extLst>
          </p:cNvPr>
          <p:cNvGrpSpPr/>
          <p:nvPr/>
        </p:nvGrpSpPr>
        <p:grpSpPr>
          <a:xfrm>
            <a:off x="5145402" y="3338512"/>
            <a:ext cx="1854524" cy="2486819"/>
            <a:chOff x="4372220" y="3338512"/>
            <a:chExt cx="1854524" cy="2486819"/>
          </a:xfrm>
        </p:grpSpPr>
        <p:grpSp>
          <p:nvGrpSpPr>
            <p:cNvPr id="55" name="Group 54"/>
            <p:cNvGrpSpPr/>
            <p:nvPr/>
          </p:nvGrpSpPr>
          <p:grpSpPr>
            <a:xfrm>
              <a:off x="4372220" y="4174332"/>
              <a:ext cx="1854524" cy="828675"/>
              <a:chOff x="655314" y="4167188"/>
              <a:chExt cx="1854524" cy="828675"/>
            </a:xfrm>
          </p:grpSpPr>
          <p:sp>
            <p:nvSpPr>
              <p:cNvPr id="56" name="Rectangle 55"/>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1307780" y="4167188"/>
                <a:ext cx="1038228" cy="565965"/>
              </a:xfrm>
              <a:prstGeom prst="rect">
                <a:avLst/>
              </a:prstGeom>
              <a:noFill/>
            </p:spPr>
            <p:txBody>
              <a:bodyPr wrap="square" lIns="0" tIns="0" rIns="0" bIns="0" rtlCol="0" anchor="ctr">
                <a:noAutofit/>
              </a:bodyPr>
              <a:lstStyle/>
              <a:p>
                <a:r>
                  <a:rPr lang="et-EE" sz="1200" dirty="0" err="1">
                    <a:solidFill>
                      <a:schemeClr val="tx2"/>
                    </a:solidFill>
                  </a:rPr>
                  <a:t>digital</a:t>
                </a:r>
                <a:endParaRPr lang="et-EE" sz="1200" dirty="0">
                  <a:solidFill>
                    <a:schemeClr val="tx2"/>
                  </a:solidFill>
                </a:endParaRPr>
              </a:p>
              <a:p>
                <a:r>
                  <a:rPr lang="et-EE" sz="1200" dirty="0" err="1">
                    <a:solidFill>
                      <a:schemeClr val="tx2"/>
                    </a:solidFill>
                  </a:rPr>
                  <a:t>signature</a:t>
                </a:r>
                <a:endParaRPr lang="en-GB" sz="1200" dirty="0">
                  <a:solidFill>
                    <a:schemeClr val="tx2"/>
                  </a:solidFill>
                </a:endParaRPr>
              </a:p>
            </p:txBody>
          </p:sp>
          <p:pic>
            <p:nvPicPr>
              <p:cNvPr id="58" name="Graphic 5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55314" y="4167188"/>
                <a:ext cx="571500" cy="571500"/>
              </a:xfrm>
              <a:prstGeom prst="rect">
                <a:avLst/>
              </a:prstGeom>
            </p:spPr>
          </p:pic>
        </p:grpSp>
        <p:grpSp>
          <p:nvGrpSpPr>
            <p:cNvPr id="59" name="Group 58"/>
            <p:cNvGrpSpPr/>
            <p:nvPr/>
          </p:nvGrpSpPr>
          <p:grpSpPr>
            <a:xfrm>
              <a:off x="4372220" y="4996656"/>
              <a:ext cx="1854524" cy="828675"/>
              <a:chOff x="655314" y="4167188"/>
              <a:chExt cx="1854524" cy="828675"/>
            </a:xfrm>
          </p:grpSpPr>
          <p:sp>
            <p:nvSpPr>
              <p:cNvPr id="60" name="Rectangle 59"/>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1307780" y="4167188"/>
                <a:ext cx="1038228" cy="571500"/>
              </a:xfrm>
              <a:prstGeom prst="rect">
                <a:avLst/>
              </a:prstGeom>
              <a:noFill/>
            </p:spPr>
            <p:txBody>
              <a:bodyPr wrap="square" lIns="0" tIns="0" rIns="0" bIns="0" rtlCol="0" anchor="ctr">
                <a:noAutofit/>
              </a:bodyPr>
              <a:lstStyle/>
              <a:p>
                <a:r>
                  <a:rPr lang="et-EE" sz="1200" dirty="0">
                    <a:solidFill>
                      <a:schemeClr val="tx2"/>
                    </a:solidFill>
                  </a:rPr>
                  <a:t>id-</a:t>
                </a:r>
                <a:r>
                  <a:rPr lang="et-EE" sz="1200" dirty="0" err="1">
                    <a:solidFill>
                      <a:schemeClr val="tx2"/>
                    </a:solidFill>
                  </a:rPr>
                  <a:t>card</a:t>
                </a:r>
                <a:endParaRPr lang="en-GB" sz="1200" dirty="0">
                  <a:solidFill>
                    <a:schemeClr val="tx2"/>
                  </a:solidFill>
                </a:endParaRPr>
              </a:p>
            </p:txBody>
          </p:sp>
          <p:pic>
            <p:nvPicPr>
              <p:cNvPr id="62" name="Graphic 6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55314" y="4167188"/>
                <a:ext cx="571500" cy="571500"/>
              </a:xfrm>
              <a:prstGeom prst="rect">
                <a:avLst/>
              </a:prstGeom>
            </p:spPr>
          </p:pic>
        </p:grpSp>
        <p:grpSp>
          <p:nvGrpSpPr>
            <p:cNvPr id="63" name="Group 62"/>
            <p:cNvGrpSpPr/>
            <p:nvPr/>
          </p:nvGrpSpPr>
          <p:grpSpPr>
            <a:xfrm>
              <a:off x="4372220" y="3338512"/>
              <a:ext cx="1854524" cy="828675"/>
              <a:chOff x="655314" y="4167188"/>
              <a:chExt cx="1854524" cy="828675"/>
            </a:xfrm>
          </p:grpSpPr>
          <p:sp>
            <p:nvSpPr>
              <p:cNvPr id="64" name="Rectangle 63"/>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1307780" y="4167188"/>
                <a:ext cx="1038228" cy="565965"/>
              </a:xfrm>
              <a:prstGeom prst="rect">
                <a:avLst/>
              </a:prstGeom>
              <a:noFill/>
            </p:spPr>
            <p:txBody>
              <a:bodyPr wrap="square" lIns="0" tIns="0" rIns="0" bIns="0" rtlCol="0" anchor="ctr">
                <a:noAutofit/>
              </a:bodyPr>
              <a:lstStyle/>
              <a:p>
                <a:r>
                  <a:rPr lang="et-EE" sz="1200">
                    <a:solidFill>
                      <a:schemeClr val="tx2"/>
                    </a:solidFill>
                  </a:rPr>
                  <a:t>e-</a:t>
                </a:r>
                <a:r>
                  <a:rPr lang="et-EE" sz="1200" err="1">
                    <a:solidFill>
                      <a:schemeClr val="tx2"/>
                    </a:solidFill>
                  </a:rPr>
                  <a:t>school</a:t>
                </a:r>
                <a:endParaRPr lang="en-GB" sz="1200">
                  <a:solidFill>
                    <a:schemeClr val="tx2"/>
                  </a:solidFill>
                </a:endParaRPr>
              </a:p>
            </p:txBody>
          </p:sp>
          <p:pic>
            <p:nvPicPr>
              <p:cNvPr id="66" name="Graphic 6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55314" y="4167188"/>
                <a:ext cx="571500" cy="571500"/>
              </a:xfrm>
              <a:prstGeom prst="rect">
                <a:avLst/>
              </a:prstGeom>
            </p:spPr>
          </p:pic>
        </p:grpSp>
      </p:grpSp>
      <p:sp>
        <p:nvSpPr>
          <p:cNvPr id="72" name="Rectangle 71"/>
          <p:cNvSpPr/>
          <p:nvPr/>
        </p:nvSpPr>
        <p:spPr>
          <a:xfrm>
            <a:off x="6228887" y="5010151"/>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Rühm 22">
            <a:extLst>
              <a:ext uri="{FF2B5EF4-FFF2-40B4-BE49-F238E27FC236}">
                <a16:creationId xmlns="" xmlns:a16="http://schemas.microsoft.com/office/drawing/2014/main" id="{420EBAAF-B792-4866-B41E-458AEBC423AA}"/>
              </a:ext>
            </a:extLst>
          </p:cNvPr>
          <p:cNvGrpSpPr/>
          <p:nvPr/>
        </p:nvGrpSpPr>
        <p:grpSpPr>
          <a:xfrm>
            <a:off x="895350" y="5853113"/>
            <a:ext cx="1200150" cy="438924"/>
            <a:chOff x="895350" y="5853113"/>
            <a:chExt cx="1200150" cy="438924"/>
          </a:xfrm>
        </p:grpSpPr>
        <p:sp>
          <p:nvSpPr>
            <p:cNvPr id="11" name="Oval 10"/>
            <p:cNvSpPr/>
            <p:nvPr/>
          </p:nvSpPr>
          <p:spPr>
            <a:xfrm>
              <a:off x="895350"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47750" y="6015038"/>
              <a:ext cx="1047750" cy="276999"/>
            </a:xfrm>
            <a:prstGeom prst="rect">
              <a:avLst/>
            </a:prstGeom>
            <a:noFill/>
          </p:spPr>
          <p:txBody>
            <a:bodyPr wrap="square" lIns="0" tIns="0" rIns="0" bIns="0" rtlCol="0">
              <a:spAutoFit/>
            </a:bodyPr>
            <a:lstStyle/>
            <a:p>
              <a:r>
                <a:rPr lang="et-EE" dirty="0">
                  <a:solidFill>
                    <a:schemeClr val="tx2"/>
                  </a:solidFill>
                </a:rPr>
                <a:t>2000</a:t>
              </a:r>
              <a:endParaRPr lang="en-GB" dirty="0">
                <a:solidFill>
                  <a:schemeClr val="tx2"/>
                </a:solidFill>
              </a:endParaRPr>
            </a:p>
          </p:txBody>
        </p:sp>
      </p:grpSp>
      <p:grpSp>
        <p:nvGrpSpPr>
          <p:cNvPr id="21" name="Rühm 20">
            <a:extLst>
              <a:ext uri="{FF2B5EF4-FFF2-40B4-BE49-F238E27FC236}">
                <a16:creationId xmlns="" xmlns:a16="http://schemas.microsoft.com/office/drawing/2014/main" id="{84676F43-DFFB-482A-BC71-94D255268DEB}"/>
              </a:ext>
            </a:extLst>
          </p:cNvPr>
          <p:cNvGrpSpPr/>
          <p:nvPr/>
        </p:nvGrpSpPr>
        <p:grpSpPr>
          <a:xfrm>
            <a:off x="3100785" y="5853113"/>
            <a:ext cx="1200150" cy="438924"/>
            <a:chOff x="2760663" y="5853113"/>
            <a:chExt cx="1200150" cy="438924"/>
          </a:xfrm>
        </p:grpSpPr>
        <p:sp>
          <p:nvSpPr>
            <p:cNvPr id="13" name="Oval 12"/>
            <p:cNvSpPr/>
            <p:nvPr/>
          </p:nvSpPr>
          <p:spPr>
            <a:xfrm>
              <a:off x="2760663"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13063" y="6015038"/>
              <a:ext cx="1047750" cy="276999"/>
            </a:xfrm>
            <a:prstGeom prst="rect">
              <a:avLst/>
            </a:prstGeom>
            <a:noFill/>
          </p:spPr>
          <p:txBody>
            <a:bodyPr wrap="square" lIns="0" tIns="0" rIns="0" bIns="0" rtlCol="0">
              <a:spAutoFit/>
            </a:bodyPr>
            <a:lstStyle/>
            <a:p>
              <a:r>
                <a:rPr lang="et-EE">
                  <a:solidFill>
                    <a:schemeClr val="tx2"/>
                  </a:solidFill>
                </a:rPr>
                <a:t>2001</a:t>
              </a:r>
              <a:endParaRPr lang="en-GB">
                <a:solidFill>
                  <a:schemeClr val="tx2"/>
                </a:solidFill>
              </a:endParaRPr>
            </a:p>
          </p:txBody>
        </p:sp>
      </p:grpSp>
      <p:grpSp>
        <p:nvGrpSpPr>
          <p:cNvPr id="10" name="Rühm 9">
            <a:extLst>
              <a:ext uri="{FF2B5EF4-FFF2-40B4-BE49-F238E27FC236}">
                <a16:creationId xmlns="" xmlns:a16="http://schemas.microsoft.com/office/drawing/2014/main" id="{F37CE290-14B2-4542-A54C-FE047DE28F11}"/>
              </a:ext>
            </a:extLst>
          </p:cNvPr>
          <p:cNvGrpSpPr/>
          <p:nvPr/>
        </p:nvGrpSpPr>
        <p:grpSpPr>
          <a:xfrm>
            <a:off x="5306220" y="5853113"/>
            <a:ext cx="1200150" cy="438924"/>
            <a:chOff x="4606926" y="5853113"/>
            <a:chExt cx="1200150" cy="438924"/>
          </a:xfrm>
        </p:grpSpPr>
        <p:sp>
          <p:nvSpPr>
            <p:cNvPr id="15" name="Oval 14"/>
            <p:cNvSpPr/>
            <p:nvPr/>
          </p:nvSpPr>
          <p:spPr>
            <a:xfrm>
              <a:off x="4606926"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59326" y="6015038"/>
              <a:ext cx="1047750" cy="276999"/>
            </a:xfrm>
            <a:prstGeom prst="rect">
              <a:avLst/>
            </a:prstGeom>
            <a:noFill/>
          </p:spPr>
          <p:txBody>
            <a:bodyPr wrap="square" lIns="0" tIns="0" rIns="0" bIns="0" rtlCol="0">
              <a:spAutoFit/>
            </a:bodyPr>
            <a:lstStyle/>
            <a:p>
              <a:r>
                <a:rPr lang="et-EE">
                  <a:solidFill>
                    <a:schemeClr val="tx2"/>
                  </a:solidFill>
                </a:rPr>
                <a:t>2002</a:t>
              </a:r>
              <a:endParaRPr lang="en-GB">
                <a:solidFill>
                  <a:schemeClr val="tx2"/>
                </a:solidFill>
              </a:endParaRPr>
            </a:p>
          </p:txBody>
        </p:sp>
      </p:grpSp>
      <p:grpSp>
        <p:nvGrpSpPr>
          <p:cNvPr id="9" name="Rühm 8">
            <a:extLst>
              <a:ext uri="{FF2B5EF4-FFF2-40B4-BE49-F238E27FC236}">
                <a16:creationId xmlns="" xmlns:a16="http://schemas.microsoft.com/office/drawing/2014/main" id="{A254BDAB-B832-400D-BE52-BFA618B70C2B}"/>
              </a:ext>
            </a:extLst>
          </p:cNvPr>
          <p:cNvGrpSpPr/>
          <p:nvPr/>
        </p:nvGrpSpPr>
        <p:grpSpPr>
          <a:xfrm>
            <a:off x="7511655" y="5853113"/>
            <a:ext cx="1200150" cy="438924"/>
            <a:chOff x="6472239" y="5853113"/>
            <a:chExt cx="1200150" cy="438924"/>
          </a:xfrm>
        </p:grpSpPr>
        <p:sp>
          <p:nvSpPr>
            <p:cNvPr id="17" name="Oval 16"/>
            <p:cNvSpPr/>
            <p:nvPr/>
          </p:nvSpPr>
          <p:spPr>
            <a:xfrm>
              <a:off x="6472239"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624639" y="6015038"/>
              <a:ext cx="1047750" cy="276999"/>
            </a:xfrm>
            <a:prstGeom prst="rect">
              <a:avLst/>
            </a:prstGeom>
            <a:noFill/>
          </p:spPr>
          <p:txBody>
            <a:bodyPr wrap="square" lIns="0" tIns="0" rIns="0" bIns="0" rtlCol="0">
              <a:spAutoFit/>
            </a:bodyPr>
            <a:lstStyle/>
            <a:p>
              <a:r>
                <a:rPr lang="et-EE">
                  <a:solidFill>
                    <a:schemeClr val="tx2"/>
                  </a:solidFill>
                </a:rPr>
                <a:t>2003</a:t>
              </a:r>
              <a:endParaRPr lang="en-GB">
                <a:solidFill>
                  <a:schemeClr val="tx2"/>
                </a:solidFill>
              </a:endParaRPr>
            </a:p>
          </p:txBody>
        </p:sp>
      </p:grpSp>
      <p:grpSp>
        <p:nvGrpSpPr>
          <p:cNvPr id="5" name="Rühm 4">
            <a:extLst>
              <a:ext uri="{FF2B5EF4-FFF2-40B4-BE49-F238E27FC236}">
                <a16:creationId xmlns="" xmlns:a16="http://schemas.microsoft.com/office/drawing/2014/main" id="{37F80A32-45DD-4489-93B8-60AD9EB91638}"/>
              </a:ext>
            </a:extLst>
          </p:cNvPr>
          <p:cNvGrpSpPr/>
          <p:nvPr/>
        </p:nvGrpSpPr>
        <p:grpSpPr>
          <a:xfrm>
            <a:off x="9717090" y="5853113"/>
            <a:ext cx="1200150" cy="438924"/>
            <a:chOff x="8318502" y="5853113"/>
            <a:chExt cx="1200150" cy="438924"/>
          </a:xfrm>
        </p:grpSpPr>
        <p:sp>
          <p:nvSpPr>
            <p:cNvPr id="19" name="Oval 18"/>
            <p:cNvSpPr/>
            <p:nvPr/>
          </p:nvSpPr>
          <p:spPr>
            <a:xfrm>
              <a:off x="8318502"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470902" y="6015038"/>
              <a:ext cx="1047750" cy="276999"/>
            </a:xfrm>
            <a:prstGeom prst="rect">
              <a:avLst/>
            </a:prstGeom>
            <a:noFill/>
          </p:spPr>
          <p:txBody>
            <a:bodyPr wrap="square" lIns="0" tIns="0" rIns="0" bIns="0" rtlCol="0">
              <a:spAutoFit/>
            </a:bodyPr>
            <a:lstStyle/>
            <a:p>
              <a:r>
                <a:rPr lang="et-EE" dirty="0">
                  <a:solidFill>
                    <a:schemeClr val="tx2"/>
                  </a:solidFill>
                </a:rPr>
                <a:t>200</a:t>
              </a:r>
              <a:r>
                <a:rPr lang="en-US" dirty="0">
                  <a:solidFill>
                    <a:schemeClr val="tx2"/>
                  </a:solidFill>
                </a:rPr>
                <a:t>4</a:t>
              </a:r>
              <a:endParaRPr lang="en-GB" dirty="0">
                <a:solidFill>
                  <a:schemeClr val="tx2"/>
                </a:solidFill>
              </a:endParaRPr>
            </a:p>
          </p:txBody>
        </p:sp>
      </p:grpSp>
      <p:sp>
        <p:nvSpPr>
          <p:cNvPr id="6" name="Title 5"/>
          <p:cNvSpPr>
            <a:spLocks noGrp="1"/>
          </p:cNvSpPr>
          <p:nvPr>
            <p:ph type="title"/>
          </p:nvPr>
        </p:nvSpPr>
        <p:spPr/>
        <p:txBody>
          <a:bodyPr>
            <a:normAutofit/>
          </a:bodyPr>
          <a:lstStyle/>
          <a:p>
            <a:r>
              <a:rPr lang="en-GB" sz="4400" dirty="0"/>
              <a:t>e-Estonia timeline</a:t>
            </a:r>
          </a:p>
        </p:txBody>
      </p:sp>
      <p:grpSp>
        <p:nvGrpSpPr>
          <p:cNvPr id="26" name="Rühm 25">
            <a:extLst>
              <a:ext uri="{FF2B5EF4-FFF2-40B4-BE49-F238E27FC236}">
                <a16:creationId xmlns="" xmlns:a16="http://schemas.microsoft.com/office/drawing/2014/main" id="{952EC4F9-CD80-4C72-9F14-F9CED2698F48}"/>
              </a:ext>
            </a:extLst>
          </p:cNvPr>
          <p:cNvGrpSpPr/>
          <p:nvPr/>
        </p:nvGrpSpPr>
        <p:grpSpPr>
          <a:xfrm>
            <a:off x="9466103" y="4996656"/>
            <a:ext cx="1854524" cy="835024"/>
            <a:chOff x="8085554" y="4996656"/>
            <a:chExt cx="1854524" cy="835024"/>
          </a:xfrm>
        </p:grpSpPr>
        <p:sp>
          <p:nvSpPr>
            <p:cNvPr id="76" name="Rectangle 75"/>
            <p:cNvSpPr/>
            <p:nvPr/>
          </p:nvSpPr>
          <p:spPr>
            <a:xfrm>
              <a:off x="8085554" y="5003005"/>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 xmlns:a16="http://schemas.microsoft.com/office/drawing/2014/main" id="{2D5DDC6D-75BC-4CA1-9F88-0F137490418E}"/>
                </a:ext>
              </a:extLst>
            </p:cNvPr>
            <p:cNvSpPr txBox="1"/>
            <p:nvPr/>
          </p:nvSpPr>
          <p:spPr>
            <a:xfrm>
              <a:off x="8743735" y="4996656"/>
              <a:ext cx="1038228" cy="565965"/>
            </a:xfrm>
            <a:prstGeom prst="rect">
              <a:avLst/>
            </a:prstGeom>
            <a:noFill/>
          </p:spPr>
          <p:txBody>
            <a:bodyPr wrap="square" lIns="0" tIns="0" rIns="0" bIns="0" rtlCol="0" anchor="ctr">
              <a:noAutofit/>
            </a:bodyPr>
            <a:lstStyle/>
            <a:p>
              <a:r>
                <a:rPr lang="et-EE" sz="1200" dirty="0">
                  <a:solidFill>
                    <a:schemeClr val="tx2"/>
                  </a:solidFill>
                </a:rPr>
                <a:t>id </a:t>
              </a:r>
              <a:r>
                <a:rPr lang="et-EE" sz="1200" dirty="0" err="1">
                  <a:solidFill>
                    <a:schemeClr val="tx2"/>
                  </a:solidFill>
                </a:rPr>
                <a:t>bus</a:t>
              </a:r>
              <a:r>
                <a:rPr lang="et-EE" sz="1200" dirty="0">
                  <a:solidFill>
                    <a:schemeClr val="tx2"/>
                  </a:solidFill>
                </a:rPr>
                <a:t> </a:t>
              </a:r>
            </a:p>
            <a:p>
              <a:r>
                <a:rPr lang="et-EE" sz="1200" dirty="0" err="1">
                  <a:solidFill>
                    <a:schemeClr val="tx2"/>
                  </a:solidFill>
                </a:rPr>
                <a:t>ticket</a:t>
              </a:r>
              <a:endParaRPr lang="en-GB" sz="1200" dirty="0">
                <a:solidFill>
                  <a:schemeClr val="tx2"/>
                </a:solidFill>
              </a:endParaRPr>
            </a:p>
          </p:txBody>
        </p:sp>
        <p:pic>
          <p:nvPicPr>
            <p:cNvPr id="79" name="Graphic 69">
              <a:extLst>
                <a:ext uri="{FF2B5EF4-FFF2-40B4-BE49-F238E27FC236}">
                  <a16:creationId xmlns="" xmlns:a16="http://schemas.microsoft.com/office/drawing/2014/main" id="{6F9B6442-0665-40D8-9A7E-F632F987B52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8091269" y="4996656"/>
              <a:ext cx="571500" cy="571500"/>
            </a:xfrm>
            <a:prstGeom prst="rect">
              <a:avLst/>
            </a:prstGeom>
          </p:spPr>
        </p:pic>
      </p:grpSp>
      <p:grpSp>
        <p:nvGrpSpPr>
          <p:cNvPr id="27" name="Rühm 26">
            <a:extLst>
              <a:ext uri="{FF2B5EF4-FFF2-40B4-BE49-F238E27FC236}">
                <a16:creationId xmlns="" xmlns:a16="http://schemas.microsoft.com/office/drawing/2014/main" id="{D2054F01-61AD-4A29-ACBB-A3BCE1BF1355}"/>
              </a:ext>
            </a:extLst>
          </p:cNvPr>
          <p:cNvGrpSpPr/>
          <p:nvPr/>
        </p:nvGrpSpPr>
        <p:grpSpPr>
          <a:xfrm>
            <a:off x="7390446" y="4996656"/>
            <a:ext cx="1685138" cy="565965"/>
            <a:chOff x="6234443" y="5028254"/>
            <a:chExt cx="1685138" cy="565965"/>
          </a:xfrm>
        </p:grpSpPr>
        <p:sp>
          <p:nvSpPr>
            <p:cNvPr id="121" name="TextBox 120">
              <a:extLst>
                <a:ext uri="{FF2B5EF4-FFF2-40B4-BE49-F238E27FC236}">
                  <a16:creationId xmlns="" xmlns:a16="http://schemas.microsoft.com/office/drawing/2014/main" id="{EEDA6BA8-95BD-41F5-BA00-EE643322EEDB}"/>
                </a:ext>
              </a:extLst>
            </p:cNvPr>
            <p:cNvSpPr txBox="1"/>
            <p:nvPr/>
          </p:nvSpPr>
          <p:spPr>
            <a:xfrm>
              <a:off x="6881353" y="5028254"/>
              <a:ext cx="1038228" cy="565965"/>
            </a:xfrm>
            <a:prstGeom prst="rect">
              <a:avLst/>
            </a:prstGeom>
            <a:noFill/>
          </p:spPr>
          <p:txBody>
            <a:bodyPr wrap="square" lIns="0" tIns="0" rIns="0" bIns="0" rtlCol="0" anchor="ctr">
              <a:noAutofit/>
            </a:bodyPr>
            <a:lstStyle/>
            <a:p>
              <a:r>
                <a:rPr lang="et-EE" sz="1200" dirty="0">
                  <a:solidFill>
                    <a:schemeClr val="tx2"/>
                  </a:solidFill>
                </a:rPr>
                <a:t>eesti.ee</a:t>
              </a:r>
              <a:endParaRPr lang="en-GB" sz="1200" dirty="0">
                <a:solidFill>
                  <a:schemeClr val="tx2"/>
                </a:solidFill>
              </a:endParaRPr>
            </a:p>
          </p:txBody>
        </p:sp>
        <p:grpSp>
          <p:nvGrpSpPr>
            <p:cNvPr id="3" name="Rühm 2">
              <a:extLst>
                <a:ext uri="{FF2B5EF4-FFF2-40B4-BE49-F238E27FC236}">
                  <a16:creationId xmlns="" xmlns:a16="http://schemas.microsoft.com/office/drawing/2014/main" id="{9428F3DE-A947-40BC-A941-F22C30FA59D7}"/>
                </a:ext>
              </a:extLst>
            </p:cNvPr>
            <p:cNvGrpSpPr/>
            <p:nvPr/>
          </p:nvGrpSpPr>
          <p:grpSpPr>
            <a:xfrm>
              <a:off x="6234443" y="5030248"/>
              <a:ext cx="560388" cy="561975"/>
              <a:chOff x="6234443" y="4165393"/>
              <a:chExt cx="560388" cy="561975"/>
            </a:xfrm>
          </p:grpSpPr>
          <p:sp>
            <p:nvSpPr>
              <p:cNvPr id="124" name="Freeform 218">
                <a:extLst>
                  <a:ext uri="{FF2B5EF4-FFF2-40B4-BE49-F238E27FC236}">
                    <a16:creationId xmlns="" xmlns:a16="http://schemas.microsoft.com/office/drawing/2014/main" id="{E3FF04F7-8777-4D96-B775-18AE14D08107}"/>
                  </a:ext>
                </a:extLst>
              </p:cNvPr>
              <p:cNvSpPr>
                <a:spLocks/>
              </p:cNvSpPr>
              <p:nvPr/>
            </p:nvSpPr>
            <p:spPr bwMode="auto">
              <a:xfrm>
                <a:off x="6445581" y="4378118"/>
                <a:ext cx="136525" cy="136525"/>
              </a:xfrm>
              <a:custGeom>
                <a:avLst/>
                <a:gdLst>
                  <a:gd name="T0" fmla="*/ 80 w 86"/>
                  <a:gd name="T1" fmla="*/ 64 h 86"/>
                  <a:gd name="T2" fmla="*/ 43 w 86"/>
                  <a:gd name="T3" fmla="*/ 86 h 86"/>
                  <a:gd name="T4" fmla="*/ 0 w 86"/>
                  <a:gd name="T5" fmla="*/ 43 h 86"/>
                  <a:gd name="T6" fmla="*/ 43 w 86"/>
                  <a:gd name="T7" fmla="*/ 0 h 86"/>
                  <a:gd name="T8" fmla="*/ 86 w 86"/>
                  <a:gd name="T9" fmla="*/ 43 h 86"/>
                  <a:gd name="T10" fmla="*/ 0 w 86"/>
                  <a:gd name="T11" fmla="*/ 43 h 86"/>
                </a:gdLst>
                <a:ahLst/>
                <a:cxnLst>
                  <a:cxn ang="0">
                    <a:pos x="T0" y="T1"/>
                  </a:cxn>
                  <a:cxn ang="0">
                    <a:pos x="T2" y="T3"/>
                  </a:cxn>
                  <a:cxn ang="0">
                    <a:pos x="T4" y="T5"/>
                  </a:cxn>
                  <a:cxn ang="0">
                    <a:pos x="T6" y="T7"/>
                  </a:cxn>
                  <a:cxn ang="0">
                    <a:pos x="T8" y="T9"/>
                  </a:cxn>
                  <a:cxn ang="0">
                    <a:pos x="T10" y="T11"/>
                  </a:cxn>
                </a:cxnLst>
                <a:rect l="0" t="0" r="r" b="b"/>
                <a:pathLst>
                  <a:path w="86" h="86">
                    <a:moveTo>
                      <a:pt x="80" y="64"/>
                    </a:moveTo>
                    <a:cubicBezTo>
                      <a:pt x="73" y="77"/>
                      <a:pt x="59" y="86"/>
                      <a:pt x="43" y="86"/>
                    </a:cubicBezTo>
                    <a:cubicBezTo>
                      <a:pt x="19" y="86"/>
                      <a:pt x="0" y="67"/>
                      <a:pt x="0" y="43"/>
                    </a:cubicBezTo>
                    <a:cubicBezTo>
                      <a:pt x="0" y="19"/>
                      <a:pt x="19" y="0"/>
                      <a:pt x="43" y="0"/>
                    </a:cubicBezTo>
                    <a:cubicBezTo>
                      <a:pt x="67" y="0"/>
                      <a:pt x="86" y="19"/>
                      <a:pt x="86" y="43"/>
                    </a:cubicBezTo>
                    <a:cubicBezTo>
                      <a:pt x="86" y="43"/>
                      <a:pt x="14" y="43"/>
                      <a:pt x="0" y="43"/>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219">
                <a:extLst>
                  <a:ext uri="{FF2B5EF4-FFF2-40B4-BE49-F238E27FC236}">
                    <a16:creationId xmlns="" xmlns:a16="http://schemas.microsoft.com/office/drawing/2014/main" id="{604844F9-963F-4AFD-846B-20185738EE31}"/>
                  </a:ext>
                </a:extLst>
              </p:cNvPr>
              <p:cNvSpPr>
                <a:spLocks noChangeShapeType="1"/>
              </p:cNvSpPr>
              <p:nvPr/>
            </p:nvSpPr>
            <p:spPr bwMode="auto">
              <a:xfrm>
                <a:off x="6513843" y="4252705"/>
                <a:ext cx="0" cy="28575"/>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220">
                <a:extLst>
                  <a:ext uri="{FF2B5EF4-FFF2-40B4-BE49-F238E27FC236}">
                    <a16:creationId xmlns="" xmlns:a16="http://schemas.microsoft.com/office/drawing/2014/main" id="{67949A4F-F86E-4343-975F-EC37A7317E01}"/>
                  </a:ext>
                </a:extLst>
              </p:cNvPr>
              <p:cNvSpPr>
                <a:spLocks noChangeShapeType="1"/>
              </p:cNvSpPr>
              <p:nvPr/>
            </p:nvSpPr>
            <p:spPr bwMode="auto">
              <a:xfrm>
                <a:off x="6347156" y="4349543"/>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221">
                <a:extLst>
                  <a:ext uri="{FF2B5EF4-FFF2-40B4-BE49-F238E27FC236}">
                    <a16:creationId xmlns="" xmlns:a16="http://schemas.microsoft.com/office/drawing/2014/main" id="{ABB40856-BA1C-444D-AC9C-E140FF906E80}"/>
                  </a:ext>
                </a:extLst>
              </p:cNvPr>
              <p:cNvSpPr>
                <a:spLocks noChangeShapeType="1"/>
              </p:cNvSpPr>
              <p:nvPr/>
            </p:nvSpPr>
            <p:spPr bwMode="auto">
              <a:xfrm flipV="1">
                <a:off x="6347156" y="4528930"/>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222">
                <a:extLst>
                  <a:ext uri="{FF2B5EF4-FFF2-40B4-BE49-F238E27FC236}">
                    <a16:creationId xmlns="" xmlns:a16="http://schemas.microsoft.com/office/drawing/2014/main" id="{7EA930A1-60AE-4080-9FEB-371A3DD9A05C}"/>
                  </a:ext>
                </a:extLst>
              </p:cNvPr>
              <p:cNvSpPr>
                <a:spLocks noChangeShapeType="1"/>
              </p:cNvSpPr>
              <p:nvPr/>
            </p:nvSpPr>
            <p:spPr bwMode="auto">
              <a:xfrm flipV="1">
                <a:off x="6513843" y="4611480"/>
                <a:ext cx="0" cy="28575"/>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223">
                <a:extLst>
                  <a:ext uri="{FF2B5EF4-FFF2-40B4-BE49-F238E27FC236}">
                    <a16:creationId xmlns="" xmlns:a16="http://schemas.microsoft.com/office/drawing/2014/main" id="{061B2C5D-561B-4444-AC82-300CD218704E}"/>
                  </a:ext>
                </a:extLst>
              </p:cNvPr>
              <p:cNvSpPr>
                <a:spLocks noChangeShapeType="1"/>
              </p:cNvSpPr>
              <p:nvPr/>
            </p:nvSpPr>
            <p:spPr bwMode="auto">
              <a:xfrm flipH="1" flipV="1">
                <a:off x="6656718" y="4528930"/>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224">
                <a:extLst>
                  <a:ext uri="{FF2B5EF4-FFF2-40B4-BE49-F238E27FC236}">
                    <a16:creationId xmlns="" xmlns:a16="http://schemas.microsoft.com/office/drawing/2014/main" id="{0B5CBD10-E31A-4FD5-96DE-5D30019AE6CE}"/>
                  </a:ext>
                </a:extLst>
              </p:cNvPr>
              <p:cNvSpPr>
                <a:spLocks noChangeShapeType="1"/>
              </p:cNvSpPr>
              <p:nvPr/>
            </p:nvSpPr>
            <p:spPr bwMode="auto">
              <a:xfrm flipH="1">
                <a:off x="6656718" y="4349543"/>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225">
                <a:extLst>
                  <a:ext uri="{FF2B5EF4-FFF2-40B4-BE49-F238E27FC236}">
                    <a16:creationId xmlns="" xmlns:a16="http://schemas.microsoft.com/office/drawing/2014/main" id="{BC3B5F31-5522-4930-B8CA-61B110B08DC5}"/>
                  </a:ext>
                </a:extLst>
              </p:cNvPr>
              <p:cNvSpPr>
                <a:spLocks/>
              </p:cNvSpPr>
              <p:nvPr/>
            </p:nvSpPr>
            <p:spPr bwMode="auto">
              <a:xfrm>
                <a:off x="6234443" y="4165393"/>
                <a:ext cx="560388" cy="561975"/>
              </a:xfrm>
              <a:custGeom>
                <a:avLst/>
                <a:gdLst>
                  <a:gd name="T0" fmla="*/ 208 w 354"/>
                  <a:gd name="T1" fmla="*/ 352 h 354"/>
                  <a:gd name="T2" fmla="*/ 354 w 354"/>
                  <a:gd name="T3" fmla="*/ 177 h 354"/>
                  <a:gd name="T4" fmla="*/ 177 w 354"/>
                  <a:gd name="T5" fmla="*/ 0 h 354"/>
                  <a:gd name="T6" fmla="*/ 0 w 354"/>
                  <a:gd name="T7" fmla="*/ 177 h 354"/>
                  <a:gd name="T8" fmla="*/ 177 w 354"/>
                  <a:gd name="T9" fmla="*/ 354 h 354"/>
                </a:gdLst>
                <a:ahLst/>
                <a:cxnLst>
                  <a:cxn ang="0">
                    <a:pos x="T0" y="T1"/>
                  </a:cxn>
                  <a:cxn ang="0">
                    <a:pos x="T2" y="T3"/>
                  </a:cxn>
                  <a:cxn ang="0">
                    <a:pos x="T4" y="T5"/>
                  </a:cxn>
                  <a:cxn ang="0">
                    <a:pos x="T6" y="T7"/>
                  </a:cxn>
                  <a:cxn ang="0">
                    <a:pos x="T8" y="T9"/>
                  </a:cxn>
                </a:cxnLst>
                <a:rect l="0" t="0" r="r" b="b"/>
                <a:pathLst>
                  <a:path w="354" h="354">
                    <a:moveTo>
                      <a:pt x="208" y="352"/>
                    </a:moveTo>
                    <a:cubicBezTo>
                      <a:pt x="291" y="337"/>
                      <a:pt x="354" y="265"/>
                      <a:pt x="354" y="177"/>
                    </a:cubicBezTo>
                    <a:cubicBezTo>
                      <a:pt x="354" y="79"/>
                      <a:pt x="275" y="0"/>
                      <a:pt x="177" y="0"/>
                    </a:cubicBezTo>
                    <a:cubicBezTo>
                      <a:pt x="79" y="0"/>
                      <a:pt x="0" y="79"/>
                      <a:pt x="0" y="177"/>
                    </a:cubicBezTo>
                    <a:cubicBezTo>
                      <a:pt x="0" y="275"/>
                      <a:pt x="79" y="354"/>
                      <a:pt x="177" y="354"/>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93" name="Straight Connector 83">
            <a:extLst>
              <a:ext uri="{FF2B5EF4-FFF2-40B4-BE49-F238E27FC236}">
                <a16:creationId xmlns="" xmlns:a16="http://schemas.microsoft.com/office/drawing/2014/main" id="{AE66F3D0-A985-49CD-9156-88E8107DBC63}"/>
              </a:ext>
            </a:extLst>
          </p:cNvPr>
          <p:cNvCxnSpPr>
            <a:cxnSpLocks/>
          </p:cNvCxnSpPr>
          <p:nvPr/>
        </p:nvCxnSpPr>
        <p:spPr>
          <a:xfrm>
            <a:off x="325549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83">
            <a:extLst>
              <a:ext uri="{FF2B5EF4-FFF2-40B4-BE49-F238E27FC236}">
                <a16:creationId xmlns="" xmlns:a16="http://schemas.microsoft.com/office/drawing/2014/main" id="{71C5B7F9-2A24-4C0E-8B32-07506AA5B00C}"/>
              </a:ext>
            </a:extLst>
          </p:cNvPr>
          <p:cNvCxnSpPr>
            <a:cxnSpLocks/>
          </p:cNvCxnSpPr>
          <p:nvPr/>
        </p:nvCxnSpPr>
        <p:spPr>
          <a:xfrm>
            <a:off x="5451806"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83">
            <a:extLst>
              <a:ext uri="{FF2B5EF4-FFF2-40B4-BE49-F238E27FC236}">
                <a16:creationId xmlns="" xmlns:a16="http://schemas.microsoft.com/office/drawing/2014/main" id="{A29866F4-696E-4553-9334-466AE93135AB}"/>
              </a:ext>
            </a:extLst>
          </p:cNvPr>
          <p:cNvCxnSpPr>
            <a:cxnSpLocks/>
          </p:cNvCxnSpPr>
          <p:nvPr/>
        </p:nvCxnSpPr>
        <p:spPr>
          <a:xfrm>
            <a:off x="7668994"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Straight Connector 83">
            <a:extLst>
              <a:ext uri="{FF2B5EF4-FFF2-40B4-BE49-F238E27FC236}">
                <a16:creationId xmlns="" xmlns:a16="http://schemas.microsoft.com/office/drawing/2014/main" id="{1D0182B3-C15E-4E8C-B9CC-8627F52173DB}"/>
              </a:ext>
            </a:extLst>
          </p:cNvPr>
          <p:cNvCxnSpPr>
            <a:cxnSpLocks/>
          </p:cNvCxnSpPr>
          <p:nvPr/>
        </p:nvCxnSpPr>
        <p:spPr>
          <a:xfrm>
            <a:off x="9856569" y="5899151"/>
            <a:ext cx="2335431"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4" name="Rühm 33">
            <a:extLst>
              <a:ext uri="{FF2B5EF4-FFF2-40B4-BE49-F238E27FC236}">
                <a16:creationId xmlns="" xmlns:a16="http://schemas.microsoft.com/office/drawing/2014/main" id="{D332E57B-9046-42A5-A118-50142662D213}"/>
              </a:ext>
            </a:extLst>
          </p:cNvPr>
          <p:cNvGrpSpPr/>
          <p:nvPr/>
        </p:nvGrpSpPr>
        <p:grpSpPr>
          <a:xfrm>
            <a:off x="654082" y="3338512"/>
            <a:ext cx="1855756" cy="2486819"/>
            <a:chOff x="654082" y="3338512"/>
            <a:chExt cx="1855756" cy="2486819"/>
          </a:xfrm>
        </p:grpSpPr>
        <p:grpSp>
          <p:nvGrpSpPr>
            <p:cNvPr id="8" name="Group 7"/>
            <p:cNvGrpSpPr/>
            <p:nvPr/>
          </p:nvGrpSpPr>
          <p:grpSpPr>
            <a:xfrm>
              <a:off x="655314" y="4174332"/>
              <a:ext cx="1854524" cy="828675"/>
              <a:chOff x="655314" y="4167188"/>
              <a:chExt cx="1854524" cy="828675"/>
            </a:xfrm>
          </p:grpSpPr>
          <p:sp>
            <p:nvSpPr>
              <p:cNvPr id="7" name="Rectangle 6"/>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307780" y="4167188"/>
                <a:ext cx="1038228" cy="565965"/>
              </a:xfrm>
              <a:prstGeom prst="rect">
                <a:avLst/>
              </a:prstGeom>
              <a:noFill/>
            </p:spPr>
            <p:txBody>
              <a:bodyPr wrap="square" lIns="0" tIns="0" rIns="0" bIns="0" rtlCol="0" anchor="ctr">
                <a:noAutofit/>
              </a:bodyPr>
              <a:lstStyle/>
              <a:p>
                <a:r>
                  <a:rPr lang="et-EE" sz="1200">
                    <a:solidFill>
                      <a:schemeClr val="tx2"/>
                    </a:solidFill>
                  </a:rPr>
                  <a:t>e-</a:t>
                </a:r>
                <a:r>
                  <a:rPr lang="et-EE" sz="1200" err="1">
                    <a:solidFill>
                      <a:schemeClr val="tx2"/>
                    </a:solidFill>
                  </a:rPr>
                  <a:t>tax</a:t>
                </a:r>
                <a:endParaRPr lang="et-EE" sz="1200">
                  <a:solidFill>
                    <a:schemeClr val="tx2"/>
                  </a:solidFill>
                </a:endParaRPr>
              </a:p>
              <a:p>
                <a:r>
                  <a:rPr lang="et-EE" sz="1200" err="1">
                    <a:solidFill>
                      <a:schemeClr val="tx2"/>
                    </a:solidFill>
                  </a:rPr>
                  <a:t>board</a:t>
                </a:r>
                <a:endParaRPr lang="en-GB" sz="1200">
                  <a:solidFill>
                    <a:schemeClr val="tx2"/>
                  </a:solidFill>
                </a:endParaRPr>
              </a:p>
            </p:txBody>
          </p:sp>
          <p:pic>
            <p:nvPicPr>
              <p:cNvPr id="4" name="Graphic 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655314" y="4167188"/>
                <a:ext cx="571500" cy="571500"/>
              </a:xfrm>
              <a:prstGeom prst="rect">
                <a:avLst/>
              </a:prstGeom>
            </p:spPr>
          </p:pic>
        </p:grpSp>
        <p:grpSp>
          <p:nvGrpSpPr>
            <p:cNvPr id="30" name="Group 29"/>
            <p:cNvGrpSpPr/>
            <p:nvPr/>
          </p:nvGrpSpPr>
          <p:grpSpPr>
            <a:xfrm>
              <a:off x="655314" y="4996656"/>
              <a:ext cx="1854524" cy="828675"/>
              <a:chOff x="655314" y="4167188"/>
              <a:chExt cx="1854524" cy="828675"/>
            </a:xfrm>
          </p:grpSpPr>
          <p:sp>
            <p:nvSpPr>
              <p:cNvPr id="31" name="Rectangle 30"/>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307780" y="4167188"/>
                <a:ext cx="1038228" cy="571500"/>
              </a:xfrm>
              <a:prstGeom prst="rect">
                <a:avLst/>
              </a:prstGeom>
              <a:noFill/>
            </p:spPr>
            <p:txBody>
              <a:bodyPr wrap="square" lIns="0" tIns="0" rIns="0" bIns="0" rtlCol="0" anchor="ctr">
                <a:noAutofit/>
              </a:bodyPr>
              <a:lstStyle/>
              <a:p>
                <a:r>
                  <a:rPr lang="et-EE" sz="1200" dirty="0">
                    <a:solidFill>
                      <a:schemeClr val="tx2"/>
                    </a:solidFill>
                  </a:rPr>
                  <a:t>m-</a:t>
                </a:r>
                <a:r>
                  <a:rPr lang="et-EE" sz="1200" dirty="0" err="1">
                    <a:solidFill>
                      <a:schemeClr val="tx2"/>
                    </a:solidFill>
                  </a:rPr>
                  <a:t>parking</a:t>
                </a:r>
                <a:endParaRPr lang="en-GB" sz="1200" dirty="0">
                  <a:solidFill>
                    <a:schemeClr val="tx2"/>
                  </a:solidFill>
                </a:endParaRPr>
              </a:p>
            </p:txBody>
          </p:sp>
          <p:pic>
            <p:nvPicPr>
              <p:cNvPr id="33" name="Graphic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655314" y="4167188"/>
                <a:ext cx="571500" cy="571500"/>
              </a:xfrm>
              <a:prstGeom prst="rect">
                <a:avLst/>
              </a:prstGeom>
            </p:spPr>
          </p:pic>
        </p:grpSp>
        <p:grpSp>
          <p:nvGrpSpPr>
            <p:cNvPr id="28" name="Rühm 27">
              <a:extLst>
                <a:ext uri="{FF2B5EF4-FFF2-40B4-BE49-F238E27FC236}">
                  <a16:creationId xmlns="" xmlns:a16="http://schemas.microsoft.com/office/drawing/2014/main" id="{802FC56A-D06F-4BB0-A156-1DD6C1B63ECF}"/>
                </a:ext>
              </a:extLst>
            </p:cNvPr>
            <p:cNvGrpSpPr/>
            <p:nvPr/>
          </p:nvGrpSpPr>
          <p:grpSpPr>
            <a:xfrm>
              <a:off x="654082" y="3338512"/>
              <a:ext cx="1855756" cy="828675"/>
              <a:chOff x="654082" y="3338512"/>
              <a:chExt cx="1855756" cy="828675"/>
            </a:xfrm>
          </p:grpSpPr>
          <p:sp>
            <p:nvSpPr>
              <p:cNvPr id="110" name="Rectangle 6">
                <a:extLst>
                  <a:ext uri="{FF2B5EF4-FFF2-40B4-BE49-F238E27FC236}">
                    <a16:creationId xmlns="" xmlns:a16="http://schemas.microsoft.com/office/drawing/2014/main" id="{52095854-7931-4786-974D-1BBC4BFD5BD4}"/>
                  </a:ext>
                </a:extLst>
              </p:cNvPr>
              <p:cNvSpPr/>
              <p:nvPr/>
            </p:nvSpPr>
            <p:spPr>
              <a:xfrm>
                <a:off x="655314" y="3338512"/>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 xmlns:a16="http://schemas.microsoft.com/office/drawing/2014/main" id="{89D51977-14F7-4A3A-860D-C01FD417093C}"/>
                  </a:ext>
                </a:extLst>
              </p:cNvPr>
              <p:cNvSpPr txBox="1"/>
              <p:nvPr/>
            </p:nvSpPr>
            <p:spPr>
              <a:xfrm>
                <a:off x="1307780" y="3338512"/>
                <a:ext cx="1038228" cy="565965"/>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cabinet</a:t>
                </a:r>
                <a:r>
                  <a:rPr lang="et-EE" sz="1200" dirty="0">
                    <a:solidFill>
                      <a:schemeClr val="tx2"/>
                    </a:solidFill>
                  </a:rPr>
                  <a:t> </a:t>
                </a:r>
                <a:endParaRPr lang="en-GB" sz="1200" dirty="0">
                  <a:solidFill>
                    <a:schemeClr val="tx2"/>
                  </a:solidFill>
                </a:endParaRPr>
              </a:p>
            </p:txBody>
          </p:sp>
          <p:grpSp>
            <p:nvGrpSpPr>
              <p:cNvPr id="114" name="Rühm 113">
                <a:extLst>
                  <a:ext uri="{FF2B5EF4-FFF2-40B4-BE49-F238E27FC236}">
                    <a16:creationId xmlns="" xmlns:a16="http://schemas.microsoft.com/office/drawing/2014/main" id="{0277D44A-92F4-4662-AD34-519855B0152D}"/>
                  </a:ext>
                </a:extLst>
              </p:cNvPr>
              <p:cNvGrpSpPr>
                <a:grpSpLocks noChangeAspect="1"/>
              </p:cNvGrpSpPr>
              <p:nvPr/>
            </p:nvGrpSpPr>
            <p:grpSpPr>
              <a:xfrm>
                <a:off x="654082" y="3338512"/>
                <a:ext cx="573964" cy="572400"/>
                <a:chOff x="6225183" y="3088143"/>
                <a:chExt cx="582613" cy="581025"/>
              </a:xfrm>
            </p:grpSpPr>
            <p:sp>
              <p:nvSpPr>
                <p:cNvPr id="115" name="Freeform 230">
                  <a:extLst>
                    <a:ext uri="{FF2B5EF4-FFF2-40B4-BE49-F238E27FC236}">
                      <a16:creationId xmlns="" xmlns:a16="http://schemas.microsoft.com/office/drawing/2014/main" id="{B3638FC7-7660-46AF-9342-7237C7FE6185}"/>
                    </a:ext>
                  </a:extLst>
                </p:cNvPr>
                <p:cNvSpPr>
                  <a:spLocks/>
                </p:cNvSpPr>
                <p:nvPr/>
              </p:nvSpPr>
              <p:spPr bwMode="auto">
                <a:xfrm>
                  <a:off x="6329958" y="3184980"/>
                  <a:ext cx="371475" cy="106363"/>
                </a:xfrm>
                <a:custGeom>
                  <a:avLst/>
                  <a:gdLst>
                    <a:gd name="T0" fmla="*/ 221 w 234"/>
                    <a:gd name="T1" fmla="*/ 67 h 67"/>
                    <a:gd name="T2" fmla="*/ 32 w 234"/>
                    <a:gd name="T3" fmla="*/ 67 h 67"/>
                    <a:gd name="T4" fmla="*/ 25 w 234"/>
                    <a:gd name="T5" fmla="*/ 61 h 67"/>
                    <a:gd name="T6" fmla="*/ 32 w 234"/>
                    <a:gd name="T7" fmla="*/ 55 h 67"/>
                    <a:gd name="T8" fmla="*/ 217 w 234"/>
                    <a:gd name="T9" fmla="*/ 55 h 67"/>
                    <a:gd name="T10" fmla="*/ 219 w 234"/>
                    <a:gd name="T11" fmla="*/ 52 h 67"/>
                    <a:gd name="T12" fmla="*/ 117 w 234"/>
                    <a:gd name="T13" fmla="*/ 12 h 67"/>
                    <a:gd name="T14" fmla="*/ 9 w 234"/>
                    <a:gd name="T15" fmla="*/ 54 h 67"/>
                    <a:gd name="T16" fmla="*/ 1 w 234"/>
                    <a:gd name="T17" fmla="*/ 51 h 67"/>
                    <a:gd name="T18" fmla="*/ 5 w 234"/>
                    <a:gd name="T19" fmla="*/ 43 h 67"/>
                    <a:gd name="T20" fmla="*/ 115 w 234"/>
                    <a:gd name="T21" fmla="*/ 0 h 67"/>
                    <a:gd name="T22" fmla="*/ 119 w 234"/>
                    <a:gd name="T23" fmla="*/ 0 h 67"/>
                    <a:gd name="T24" fmla="*/ 229 w 234"/>
                    <a:gd name="T25" fmla="*/ 43 h 67"/>
                    <a:gd name="T26" fmla="*/ 233 w 234"/>
                    <a:gd name="T27" fmla="*/ 46 h 67"/>
                    <a:gd name="T28" fmla="*/ 233 w 234"/>
                    <a:gd name="T29" fmla="*/ 51 h 67"/>
                    <a:gd name="T30" fmla="*/ 227 w 234"/>
                    <a:gd name="T31" fmla="*/ 64 h 67"/>
                    <a:gd name="T32" fmla="*/ 221 w 234"/>
                    <a:gd name="T3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67">
                      <a:moveTo>
                        <a:pt x="221" y="67"/>
                      </a:moveTo>
                      <a:cubicBezTo>
                        <a:pt x="32" y="67"/>
                        <a:pt x="32" y="67"/>
                        <a:pt x="32" y="67"/>
                      </a:cubicBezTo>
                      <a:cubicBezTo>
                        <a:pt x="28" y="67"/>
                        <a:pt x="25" y="64"/>
                        <a:pt x="25" y="61"/>
                      </a:cubicBezTo>
                      <a:cubicBezTo>
                        <a:pt x="25" y="57"/>
                        <a:pt x="28" y="55"/>
                        <a:pt x="32" y="55"/>
                      </a:cubicBezTo>
                      <a:cubicBezTo>
                        <a:pt x="217" y="55"/>
                        <a:pt x="217" y="55"/>
                        <a:pt x="217" y="55"/>
                      </a:cubicBezTo>
                      <a:cubicBezTo>
                        <a:pt x="219" y="52"/>
                        <a:pt x="219" y="52"/>
                        <a:pt x="219" y="52"/>
                      </a:cubicBezTo>
                      <a:cubicBezTo>
                        <a:pt x="117" y="12"/>
                        <a:pt x="117" y="12"/>
                        <a:pt x="117" y="12"/>
                      </a:cubicBezTo>
                      <a:cubicBezTo>
                        <a:pt x="9" y="54"/>
                        <a:pt x="9" y="54"/>
                        <a:pt x="9" y="54"/>
                      </a:cubicBezTo>
                      <a:cubicBezTo>
                        <a:pt x="6" y="56"/>
                        <a:pt x="3" y="54"/>
                        <a:pt x="1" y="51"/>
                      </a:cubicBezTo>
                      <a:cubicBezTo>
                        <a:pt x="0" y="48"/>
                        <a:pt x="2" y="44"/>
                        <a:pt x="5" y="43"/>
                      </a:cubicBezTo>
                      <a:cubicBezTo>
                        <a:pt x="115" y="0"/>
                        <a:pt x="115" y="0"/>
                        <a:pt x="115" y="0"/>
                      </a:cubicBezTo>
                      <a:cubicBezTo>
                        <a:pt x="116" y="0"/>
                        <a:pt x="118" y="0"/>
                        <a:pt x="119" y="0"/>
                      </a:cubicBezTo>
                      <a:cubicBezTo>
                        <a:pt x="229" y="43"/>
                        <a:pt x="229" y="43"/>
                        <a:pt x="229" y="43"/>
                      </a:cubicBezTo>
                      <a:cubicBezTo>
                        <a:pt x="231" y="44"/>
                        <a:pt x="232" y="45"/>
                        <a:pt x="233" y="46"/>
                      </a:cubicBezTo>
                      <a:cubicBezTo>
                        <a:pt x="234" y="48"/>
                        <a:pt x="233" y="50"/>
                        <a:pt x="233" y="51"/>
                      </a:cubicBezTo>
                      <a:cubicBezTo>
                        <a:pt x="227" y="64"/>
                        <a:pt x="227" y="64"/>
                        <a:pt x="227" y="64"/>
                      </a:cubicBezTo>
                      <a:cubicBezTo>
                        <a:pt x="226" y="66"/>
                        <a:pt x="223" y="67"/>
                        <a:pt x="221" y="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31">
                  <a:extLst>
                    <a:ext uri="{FF2B5EF4-FFF2-40B4-BE49-F238E27FC236}">
                      <a16:creationId xmlns="" xmlns:a16="http://schemas.microsoft.com/office/drawing/2014/main" id="{B55D277C-2D02-42A6-B179-1D2C910675FC}"/>
                    </a:ext>
                  </a:extLst>
                </p:cNvPr>
                <p:cNvSpPr>
                  <a:spLocks/>
                </p:cNvSpPr>
                <p:nvPr/>
              </p:nvSpPr>
              <p:spPr bwMode="auto">
                <a:xfrm>
                  <a:off x="6380758" y="3310393"/>
                  <a:ext cx="57150" cy="146050"/>
                </a:xfrm>
                <a:custGeom>
                  <a:avLst/>
                  <a:gdLst>
                    <a:gd name="T0" fmla="*/ 6 w 36"/>
                    <a:gd name="T1" fmla="*/ 92 h 92"/>
                    <a:gd name="T2" fmla="*/ 0 w 36"/>
                    <a:gd name="T3" fmla="*/ 86 h 92"/>
                    <a:gd name="T4" fmla="*/ 0 w 36"/>
                    <a:gd name="T5" fmla="*/ 6 h 92"/>
                    <a:gd name="T6" fmla="*/ 6 w 36"/>
                    <a:gd name="T7" fmla="*/ 0 h 92"/>
                    <a:gd name="T8" fmla="*/ 30 w 36"/>
                    <a:gd name="T9" fmla="*/ 0 h 92"/>
                    <a:gd name="T10" fmla="*/ 36 w 36"/>
                    <a:gd name="T11" fmla="*/ 6 h 92"/>
                    <a:gd name="T12" fmla="*/ 36 w 36"/>
                    <a:gd name="T13" fmla="*/ 61 h 92"/>
                    <a:gd name="T14" fmla="*/ 30 w 36"/>
                    <a:gd name="T15" fmla="*/ 67 h 92"/>
                    <a:gd name="T16" fmla="*/ 24 w 36"/>
                    <a:gd name="T17" fmla="*/ 61 h 92"/>
                    <a:gd name="T18" fmla="*/ 24 w 36"/>
                    <a:gd name="T19" fmla="*/ 12 h 92"/>
                    <a:gd name="T20" fmla="*/ 12 w 36"/>
                    <a:gd name="T21" fmla="*/ 12 h 92"/>
                    <a:gd name="T22" fmla="*/ 12 w 36"/>
                    <a:gd name="T23" fmla="*/ 86 h 92"/>
                    <a:gd name="T24" fmla="*/ 6 w 36"/>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92">
                      <a:moveTo>
                        <a:pt x="6" y="92"/>
                      </a:moveTo>
                      <a:cubicBezTo>
                        <a:pt x="2" y="92"/>
                        <a:pt x="0" y="89"/>
                        <a:pt x="0" y="86"/>
                      </a:cubicBezTo>
                      <a:cubicBezTo>
                        <a:pt x="0" y="6"/>
                        <a:pt x="0" y="6"/>
                        <a:pt x="0" y="6"/>
                      </a:cubicBezTo>
                      <a:cubicBezTo>
                        <a:pt x="0" y="3"/>
                        <a:pt x="2" y="0"/>
                        <a:pt x="6" y="0"/>
                      </a:cubicBezTo>
                      <a:cubicBezTo>
                        <a:pt x="30" y="0"/>
                        <a:pt x="30" y="0"/>
                        <a:pt x="30" y="0"/>
                      </a:cubicBezTo>
                      <a:cubicBezTo>
                        <a:pt x="33" y="0"/>
                        <a:pt x="36" y="3"/>
                        <a:pt x="36" y="6"/>
                      </a:cubicBezTo>
                      <a:cubicBezTo>
                        <a:pt x="36" y="61"/>
                        <a:pt x="36" y="61"/>
                        <a:pt x="36" y="61"/>
                      </a:cubicBezTo>
                      <a:cubicBezTo>
                        <a:pt x="36" y="65"/>
                        <a:pt x="33" y="67"/>
                        <a:pt x="30"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9"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32">
                  <a:extLst>
                    <a:ext uri="{FF2B5EF4-FFF2-40B4-BE49-F238E27FC236}">
                      <a16:creationId xmlns="" xmlns:a16="http://schemas.microsoft.com/office/drawing/2014/main" id="{C7E1C222-04FD-40B8-A1DA-53900D4B6CBE}"/>
                    </a:ext>
                  </a:extLst>
                </p:cNvPr>
                <p:cNvSpPr>
                  <a:spLocks/>
                </p:cNvSpPr>
                <p:nvPr/>
              </p:nvSpPr>
              <p:spPr bwMode="auto">
                <a:xfrm>
                  <a:off x="6593483" y="3310393"/>
                  <a:ext cx="58738" cy="146050"/>
                </a:xfrm>
                <a:custGeom>
                  <a:avLst/>
                  <a:gdLst>
                    <a:gd name="T0" fmla="*/ 6 w 37"/>
                    <a:gd name="T1" fmla="*/ 92 h 92"/>
                    <a:gd name="T2" fmla="*/ 0 w 37"/>
                    <a:gd name="T3" fmla="*/ 86 h 92"/>
                    <a:gd name="T4" fmla="*/ 0 w 37"/>
                    <a:gd name="T5" fmla="*/ 6 h 92"/>
                    <a:gd name="T6" fmla="*/ 6 w 37"/>
                    <a:gd name="T7" fmla="*/ 0 h 92"/>
                    <a:gd name="T8" fmla="*/ 31 w 37"/>
                    <a:gd name="T9" fmla="*/ 0 h 92"/>
                    <a:gd name="T10" fmla="*/ 37 w 37"/>
                    <a:gd name="T11" fmla="*/ 6 h 92"/>
                    <a:gd name="T12" fmla="*/ 37 w 37"/>
                    <a:gd name="T13" fmla="*/ 61 h 92"/>
                    <a:gd name="T14" fmla="*/ 31 w 37"/>
                    <a:gd name="T15" fmla="*/ 67 h 92"/>
                    <a:gd name="T16" fmla="*/ 24 w 37"/>
                    <a:gd name="T17" fmla="*/ 61 h 92"/>
                    <a:gd name="T18" fmla="*/ 24 w 37"/>
                    <a:gd name="T19" fmla="*/ 12 h 92"/>
                    <a:gd name="T20" fmla="*/ 12 w 37"/>
                    <a:gd name="T21" fmla="*/ 12 h 92"/>
                    <a:gd name="T22" fmla="*/ 12 w 37"/>
                    <a:gd name="T23" fmla="*/ 86 h 92"/>
                    <a:gd name="T24" fmla="*/ 6 w 37"/>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92">
                      <a:moveTo>
                        <a:pt x="6" y="92"/>
                      </a:moveTo>
                      <a:cubicBezTo>
                        <a:pt x="3" y="92"/>
                        <a:pt x="0" y="89"/>
                        <a:pt x="0" y="86"/>
                      </a:cubicBezTo>
                      <a:cubicBezTo>
                        <a:pt x="0" y="6"/>
                        <a:pt x="0" y="6"/>
                        <a:pt x="0" y="6"/>
                      </a:cubicBezTo>
                      <a:cubicBezTo>
                        <a:pt x="0" y="3"/>
                        <a:pt x="3" y="0"/>
                        <a:pt x="6" y="0"/>
                      </a:cubicBezTo>
                      <a:cubicBezTo>
                        <a:pt x="31" y="0"/>
                        <a:pt x="31" y="0"/>
                        <a:pt x="31" y="0"/>
                      </a:cubicBezTo>
                      <a:cubicBezTo>
                        <a:pt x="34" y="0"/>
                        <a:pt x="37" y="3"/>
                        <a:pt x="37" y="6"/>
                      </a:cubicBezTo>
                      <a:cubicBezTo>
                        <a:pt x="37" y="61"/>
                        <a:pt x="37" y="61"/>
                        <a:pt x="37" y="61"/>
                      </a:cubicBezTo>
                      <a:cubicBezTo>
                        <a:pt x="37" y="65"/>
                        <a:pt x="34" y="67"/>
                        <a:pt x="31"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10"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33">
                  <a:extLst>
                    <a:ext uri="{FF2B5EF4-FFF2-40B4-BE49-F238E27FC236}">
                      <a16:creationId xmlns="" xmlns:a16="http://schemas.microsoft.com/office/drawing/2014/main" id="{7D252D59-8D2E-4772-8375-AC24D04BCC86}"/>
                    </a:ext>
                  </a:extLst>
                </p:cNvPr>
                <p:cNvSpPr>
                  <a:spLocks/>
                </p:cNvSpPr>
                <p:nvPr/>
              </p:nvSpPr>
              <p:spPr bwMode="auto">
                <a:xfrm>
                  <a:off x="6487121" y="3310393"/>
                  <a:ext cx="57150" cy="146050"/>
                </a:xfrm>
                <a:custGeom>
                  <a:avLst/>
                  <a:gdLst>
                    <a:gd name="T0" fmla="*/ 6 w 36"/>
                    <a:gd name="T1" fmla="*/ 92 h 92"/>
                    <a:gd name="T2" fmla="*/ 0 w 36"/>
                    <a:gd name="T3" fmla="*/ 86 h 92"/>
                    <a:gd name="T4" fmla="*/ 0 w 36"/>
                    <a:gd name="T5" fmla="*/ 6 h 92"/>
                    <a:gd name="T6" fmla="*/ 6 w 36"/>
                    <a:gd name="T7" fmla="*/ 0 h 92"/>
                    <a:gd name="T8" fmla="*/ 30 w 36"/>
                    <a:gd name="T9" fmla="*/ 0 h 92"/>
                    <a:gd name="T10" fmla="*/ 36 w 36"/>
                    <a:gd name="T11" fmla="*/ 6 h 92"/>
                    <a:gd name="T12" fmla="*/ 36 w 36"/>
                    <a:gd name="T13" fmla="*/ 61 h 92"/>
                    <a:gd name="T14" fmla="*/ 30 w 36"/>
                    <a:gd name="T15" fmla="*/ 67 h 92"/>
                    <a:gd name="T16" fmla="*/ 24 w 36"/>
                    <a:gd name="T17" fmla="*/ 61 h 92"/>
                    <a:gd name="T18" fmla="*/ 24 w 36"/>
                    <a:gd name="T19" fmla="*/ 12 h 92"/>
                    <a:gd name="T20" fmla="*/ 12 w 36"/>
                    <a:gd name="T21" fmla="*/ 12 h 92"/>
                    <a:gd name="T22" fmla="*/ 12 w 36"/>
                    <a:gd name="T23" fmla="*/ 86 h 92"/>
                    <a:gd name="T24" fmla="*/ 6 w 36"/>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92">
                      <a:moveTo>
                        <a:pt x="6" y="92"/>
                      </a:moveTo>
                      <a:cubicBezTo>
                        <a:pt x="3" y="92"/>
                        <a:pt x="0" y="89"/>
                        <a:pt x="0" y="86"/>
                      </a:cubicBezTo>
                      <a:cubicBezTo>
                        <a:pt x="0" y="6"/>
                        <a:pt x="0" y="6"/>
                        <a:pt x="0" y="6"/>
                      </a:cubicBezTo>
                      <a:cubicBezTo>
                        <a:pt x="0" y="3"/>
                        <a:pt x="3" y="0"/>
                        <a:pt x="6" y="0"/>
                      </a:cubicBezTo>
                      <a:cubicBezTo>
                        <a:pt x="30" y="0"/>
                        <a:pt x="30" y="0"/>
                        <a:pt x="30" y="0"/>
                      </a:cubicBezTo>
                      <a:cubicBezTo>
                        <a:pt x="34" y="0"/>
                        <a:pt x="36" y="3"/>
                        <a:pt x="36" y="6"/>
                      </a:cubicBezTo>
                      <a:cubicBezTo>
                        <a:pt x="36" y="61"/>
                        <a:pt x="36" y="61"/>
                        <a:pt x="36" y="61"/>
                      </a:cubicBezTo>
                      <a:cubicBezTo>
                        <a:pt x="36" y="65"/>
                        <a:pt x="34" y="67"/>
                        <a:pt x="30"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9"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34">
                  <a:extLst>
                    <a:ext uri="{FF2B5EF4-FFF2-40B4-BE49-F238E27FC236}">
                      <a16:creationId xmlns="" xmlns:a16="http://schemas.microsoft.com/office/drawing/2014/main" id="{A85CEE0E-BAF4-47DA-BBF4-DB386915F558}"/>
                    </a:ext>
                  </a:extLst>
                </p:cNvPr>
                <p:cNvSpPr>
                  <a:spLocks/>
                </p:cNvSpPr>
                <p:nvPr/>
              </p:nvSpPr>
              <p:spPr bwMode="auto">
                <a:xfrm>
                  <a:off x="6318846" y="3475493"/>
                  <a:ext cx="393700" cy="49213"/>
                </a:xfrm>
                <a:custGeom>
                  <a:avLst/>
                  <a:gdLst>
                    <a:gd name="T0" fmla="*/ 242 w 248"/>
                    <a:gd name="T1" fmla="*/ 31 h 31"/>
                    <a:gd name="T2" fmla="*/ 222 w 248"/>
                    <a:gd name="T3" fmla="*/ 31 h 31"/>
                    <a:gd name="T4" fmla="*/ 216 w 248"/>
                    <a:gd name="T5" fmla="*/ 25 h 31"/>
                    <a:gd name="T6" fmla="*/ 216 w 248"/>
                    <a:gd name="T7" fmla="*/ 12 h 31"/>
                    <a:gd name="T8" fmla="*/ 32 w 248"/>
                    <a:gd name="T9" fmla="*/ 12 h 31"/>
                    <a:gd name="T10" fmla="*/ 32 w 248"/>
                    <a:gd name="T11" fmla="*/ 25 h 31"/>
                    <a:gd name="T12" fmla="*/ 26 w 248"/>
                    <a:gd name="T13" fmla="*/ 31 h 31"/>
                    <a:gd name="T14" fmla="*/ 7 w 248"/>
                    <a:gd name="T15" fmla="*/ 31 h 31"/>
                    <a:gd name="T16" fmla="*/ 0 w 248"/>
                    <a:gd name="T17" fmla="*/ 25 h 31"/>
                    <a:gd name="T18" fmla="*/ 7 w 248"/>
                    <a:gd name="T19" fmla="*/ 18 h 31"/>
                    <a:gd name="T20" fmla="*/ 20 w 248"/>
                    <a:gd name="T21" fmla="*/ 18 h 31"/>
                    <a:gd name="T22" fmla="*/ 20 w 248"/>
                    <a:gd name="T23" fmla="*/ 6 h 31"/>
                    <a:gd name="T24" fmla="*/ 26 w 248"/>
                    <a:gd name="T25" fmla="*/ 0 h 31"/>
                    <a:gd name="T26" fmla="*/ 222 w 248"/>
                    <a:gd name="T27" fmla="*/ 0 h 31"/>
                    <a:gd name="T28" fmla="*/ 228 w 248"/>
                    <a:gd name="T29" fmla="*/ 6 h 31"/>
                    <a:gd name="T30" fmla="*/ 228 w 248"/>
                    <a:gd name="T31" fmla="*/ 18 h 31"/>
                    <a:gd name="T32" fmla="*/ 242 w 248"/>
                    <a:gd name="T33" fmla="*/ 18 h 31"/>
                    <a:gd name="T34" fmla="*/ 248 w 248"/>
                    <a:gd name="T35" fmla="*/ 25 h 31"/>
                    <a:gd name="T36" fmla="*/ 242 w 248"/>
                    <a:gd name="T3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31">
                      <a:moveTo>
                        <a:pt x="242" y="31"/>
                      </a:moveTo>
                      <a:cubicBezTo>
                        <a:pt x="222" y="31"/>
                        <a:pt x="222" y="31"/>
                        <a:pt x="222" y="31"/>
                      </a:cubicBezTo>
                      <a:cubicBezTo>
                        <a:pt x="219" y="31"/>
                        <a:pt x="216" y="28"/>
                        <a:pt x="216" y="25"/>
                      </a:cubicBezTo>
                      <a:cubicBezTo>
                        <a:pt x="216" y="12"/>
                        <a:pt x="216" y="12"/>
                        <a:pt x="216" y="12"/>
                      </a:cubicBezTo>
                      <a:cubicBezTo>
                        <a:pt x="32" y="12"/>
                        <a:pt x="32" y="12"/>
                        <a:pt x="32" y="12"/>
                      </a:cubicBezTo>
                      <a:cubicBezTo>
                        <a:pt x="32" y="25"/>
                        <a:pt x="32" y="25"/>
                        <a:pt x="32" y="25"/>
                      </a:cubicBezTo>
                      <a:cubicBezTo>
                        <a:pt x="32" y="28"/>
                        <a:pt x="30" y="31"/>
                        <a:pt x="26" y="31"/>
                      </a:cubicBezTo>
                      <a:cubicBezTo>
                        <a:pt x="7" y="31"/>
                        <a:pt x="7" y="31"/>
                        <a:pt x="7" y="31"/>
                      </a:cubicBezTo>
                      <a:cubicBezTo>
                        <a:pt x="3" y="31"/>
                        <a:pt x="0" y="28"/>
                        <a:pt x="0" y="25"/>
                      </a:cubicBezTo>
                      <a:cubicBezTo>
                        <a:pt x="0" y="21"/>
                        <a:pt x="3" y="18"/>
                        <a:pt x="7" y="18"/>
                      </a:cubicBezTo>
                      <a:cubicBezTo>
                        <a:pt x="20" y="18"/>
                        <a:pt x="20" y="18"/>
                        <a:pt x="20" y="18"/>
                      </a:cubicBezTo>
                      <a:cubicBezTo>
                        <a:pt x="20" y="6"/>
                        <a:pt x="20" y="6"/>
                        <a:pt x="20" y="6"/>
                      </a:cubicBezTo>
                      <a:cubicBezTo>
                        <a:pt x="20" y="3"/>
                        <a:pt x="23" y="0"/>
                        <a:pt x="26" y="0"/>
                      </a:cubicBezTo>
                      <a:cubicBezTo>
                        <a:pt x="222" y="0"/>
                        <a:pt x="222" y="0"/>
                        <a:pt x="222" y="0"/>
                      </a:cubicBezTo>
                      <a:cubicBezTo>
                        <a:pt x="225" y="0"/>
                        <a:pt x="228" y="3"/>
                        <a:pt x="228" y="6"/>
                      </a:cubicBezTo>
                      <a:cubicBezTo>
                        <a:pt x="228" y="18"/>
                        <a:pt x="228" y="18"/>
                        <a:pt x="228" y="18"/>
                      </a:cubicBezTo>
                      <a:cubicBezTo>
                        <a:pt x="242" y="18"/>
                        <a:pt x="242" y="18"/>
                        <a:pt x="242" y="18"/>
                      </a:cubicBezTo>
                      <a:cubicBezTo>
                        <a:pt x="245" y="18"/>
                        <a:pt x="248" y="21"/>
                        <a:pt x="248" y="25"/>
                      </a:cubicBezTo>
                      <a:cubicBezTo>
                        <a:pt x="248" y="28"/>
                        <a:pt x="245" y="31"/>
                        <a:pt x="242" y="31"/>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35">
                  <a:extLst>
                    <a:ext uri="{FF2B5EF4-FFF2-40B4-BE49-F238E27FC236}">
                      <a16:creationId xmlns="" xmlns:a16="http://schemas.microsoft.com/office/drawing/2014/main" id="{A86B6D5B-08F7-41EC-A886-5038A89C5CBC}"/>
                    </a:ext>
                  </a:extLst>
                </p:cNvPr>
                <p:cNvSpPr>
                  <a:spLocks/>
                </p:cNvSpPr>
                <p:nvPr/>
              </p:nvSpPr>
              <p:spPr bwMode="auto">
                <a:xfrm>
                  <a:off x="6225183" y="3088143"/>
                  <a:ext cx="582613" cy="581025"/>
                </a:xfrm>
                <a:custGeom>
                  <a:avLst/>
                  <a:gdLst>
                    <a:gd name="T0" fmla="*/ 183 w 367"/>
                    <a:gd name="T1" fmla="*/ 366 h 366"/>
                    <a:gd name="T2" fmla="*/ 0 w 367"/>
                    <a:gd name="T3" fmla="*/ 183 h 366"/>
                    <a:gd name="T4" fmla="*/ 183 w 367"/>
                    <a:gd name="T5" fmla="*/ 0 h 366"/>
                    <a:gd name="T6" fmla="*/ 367 w 367"/>
                    <a:gd name="T7" fmla="*/ 183 h 366"/>
                    <a:gd name="T8" fmla="*/ 215 w 367"/>
                    <a:gd name="T9" fmla="*/ 364 h 366"/>
                    <a:gd name="T10" fmla="*/ 208 w 367"/>
                    <a:gd name="T11" fmla="*/ 359 h 366"/>
                    <a:gd name="T12" fmla="*/ 213 w 367"/>
                    <a:gd name="T13" fmla="*/ 352 h 366"/>
                    <a:gd name="T14" fmla="*/ 354 w 367"/>
                    <a:gd name="T15" fmla="*/ 183 h 366"/>
                    <a:gd name="T16" fmla="*/ 183 w 367"/>
                    <a:gd name="T17" fmla="*/ 12 h 366"/>
                    <a:gd name="T18" fmla="*/ 12 w 367"/>
                    <a:gd name="T19" fmla="*/ 183 h 366"/>
                    <a:gd name="T20" fmla="*/ 183 w 367"/>
                    <a:gd name="T21" fmla="*/ 354 h 366"/>
                    <a:gd name="T22" fmla="*/ 189 w 367"/>
                    <a:gd name="T23" fmla="*/ 360 h 366"/>
                    <a:gd name="T24" fmla="*/ 183 w 367"/>
                    <a:gd name="T25"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6">
                      <a:moveTo>
                        <a:pt x="183" y="366"/>
                      </a:moveTo>
                      <a:cubicBezTo>
                        <a:pt x="82" y="366"/>
                        <a:pt x="0" y="284"/>
                        <a:pt x="0" y="183"/>
                      </a:cubicBezTo>
                      <a:cubicBezTo>
                        <a:pt x="0" y="82"/>
                        <a:pt x="82" y="0"/>
                        <a:pt x="183" y="0"/>
                      </a:cubicBezTo>
                      <a:cubicBezTo>
                        <a:pt x="284" y="0"/>
                        <a:pt x="367" y="82"/>
                        <a:pt x="367" y="183"/>
                      </a:cubicBezTo>
                      <a:cubicBezTo>
                        <a:pt x="367" y="272"/>
                        <a:pt x="303" y="348"/>
                        <a:pt x="215" y="364"/>
                      </a:cubicBezTo>
                      <a:cubicBezTo>
                        <a:pt x="211" y="364"/>
                        <a:pt x="208" y="362"/>
                        <a:pt x="208" y="359"/>
                      </a:cubicBezTo>
                      <a:cubicBezTo>
                        <a:pt x="207" y="355"/>
                        <a:pt x="209" y="352"/>
                        <a:pt x="213" y="352"/>
                      </a:cubicBezTo>
                      <a:cubicBezTo>
                        <a:pt x="295" y="337"/>
                        <a:pt x="354" y="266"/>
                        <a:pt x="354" y="183"/>
                      </a:cubicBezTo>
                      <a:cubicBezTo>
                        <a:pt x="354" y="89"/>
                        <a:pt x="278" y="12"/>
                        <a:pt x="183" y="12"/>
                      </a:cubicBezTo>
                      <a:cubicBezTo>
                        <a:pt x="89" y="12"/>
                        <a:pt x="12" y="89"/>
                        <a:pt x="12" y="183"/>
                      </a:cubicBezTo>
                      <a:cubicBezTo>
                        <a:pt x="12" y="277"/>
                        <a:pt x="89" y="354"/>
                        <a:pt x="183" y="354"/>
                      </a:cubicBezTo>
                      <a:cubicBezTo>
                        <a:pt x="187" y="354"/>
                        <a:pt x="189" y="357"/>
                        <a:pt x="189" y="360"/>
                      </a:cubicBezTo>
                      <a:cubicBezTo>
                        <a:pt x="189" y="364"/>
                        <a:pt x="187" y="366"/>
                        <a:pt x="183" y="366"/>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97668367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p:cNvCxnSpPr>
            <a:cxnSpLocks/>
          </p:cNvCxnSpPr>
          <p:nvPr/>
        </p:nvCxnSpPr>
        <p:spPr>
          <a:xfrm>
            <a:off x="104775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9523" y="5899151"/>
            <a:ext cx="847723"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3" name="Rühm 22">
            <a:extLst>
              <a:ext uri="{FF2B5EF4-FFF2-40B4-BE49-F238E27FC236}">
                <a16:creationId xmlns="" xmlns:a16="http://schemas.microsoft.com/office/drawing/2014/main" id="{420EBAAF-B792-4866-B41E-458AEBC423AA}"/>
              </a:ext>
            </a:extLst>
          </p:cNvPr>
          <p:cNvGrpSpPr/>
          <p:nvPr/>
        </p:nvGrpSpPr>
        <p:grpSpPr>
          <a:xfrm>
            <a:off x="895350" y="5853113"/>
            <a:ext cx="1200150" cy="438924"/>
            <a:chOff x="895350" y="5853113"/>
            <a:chExt cx="1200150" cy="438924"/>
          </a:xfrm>
        </p:grpSpPr>
        <p:sp>
          <p:nvSpPr>
            <p:cNvPr id="11" name="Oval 10"/>
            <p:cNvSpPr/>
            <p:nvPr/>
          </p:nvSpPr>
          <p:spPr>
            <a:xfrm>
              <a:off x="895350"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47750" y="6015038"/>
              <a:ext cx="1047750" cy="276999"/>
            </a:xfrm>
            <a:prstGeom prst="rect">
              <a:avLst/>
            </a:prstGeom>
            <a:noFill/>
          </p:spPr>
          <p:txBody>
            <a:bodyPr wrap="square" lIns="0" tIns="0" rIns="0" bIns="0" rtlCol="0">
              <a:spAutoFit/>
            </a:bodyPr>
            <a:lstStyle/>
            <a:p>
              <a:r>
                <a:rPr lang="et-EE" dirty="0">
                  <a:solidFill>
                    <a:schemeClr val="tx2"/>
                  </a:solidFill>
                </a:rPr>
                <a:t>200</a:t>
              </a:r>
              <a:r>
                <a:rPr lang="en-US" dirty="0">
                  <a:solidFill>
                    <a:schemeClr val="tx2"/>
                  </a:solidFill>
                </a:rPr>
                <a:t>5</a:t>
              </a:r>
              <a:endParaRPr lang="en-GB" dirty="0">
                <a:solidFill>
                  <a:schemeClr val="tx2"/>
                </a:solidFill>
              </a:endParaRPr>
            </a:p>
          </p:txBody>
        </p:sp>
      </p:grpSp>
      <p:grpSp>
        <p:nvGrpSpPr>
          <p:cNvPr id="21" name="Rühm 20">
            <a:extLst>
              <a:ext uri="{FF2B5EF4-FFF2-40B4-BE49-F238E27FC236}">
                <a16:creationId xmlns="" xmlns:a16="http://schemas.microsoft.com/office/drawing/2014/main" id="{84676F43-DFFB-482A-BC71-94D255268DEB}"/>
              </a:ext>
            </a:extLst>
          </p:cNvPr>
          <p:cNvGrpSpPr/>
          <p:nvPr/>
        </p:nvGrpSpPr>
        <p:grpSpPr>
          <a:xfrm>
            <a:off x="3100785" y="5853113"/>
            <a:ext cx="1200150" cy="438924"/>
            <a:chOff x="2760663" y="5853113"/>
            <a:chExt cx="1200150" cy="438924"/>
          </a:xfrm>
        </p:grpSpPr>
        <p:sp>
          <p:nvSpPr>
            <p:cNvPr id="13" name="Oval 12"/>
            <p:cNvSpPr/>
            <p:nvPr/>
          </p:nvSpPr>
          <p:spPr>
            <a:xfrm>
              <a:off x="2760663"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13063" y="6015038"/>
              <a:ext cx="1047750" cy="276999"/>
            </a:xfrm>
            <a:prstGeom prst="rect">
              <a:avLst/>
            </a:prstGeom>
            <a:noFill/>
          </p:spPr>
          <p:txBody>
            <a:bodyPr wrap="square" lIns="0" tIns="0" rIns="0" bIns="0" rtlCol="0">
              <a:spAutoFit/>
            </a:bodyPr>
            <a:lstStyle/>
            <a:p>
              <a:r>
                <a:rPr lang="et-EE" dirty="0">
                  <a:solidFill>
                    <a:schemeClr val="tx2"/>
                  </a:solidFill>
                </a:rPr>
                <a:t>20</a:t>
              </a:r>
              <a:r>
                <a:rPr lang="en-US" dirty="0">
                  <a:solidFill>
                    <a:schemeClr val="tx2"/>
                  </a:solidFill>
                </a:rPr>
                <a:t>06</a:t>
              </a:r>
              <a:endParaRPr lang="en-GB" dirty="0">
                <a:solidFill>
                  <a:schemeClr val="tx2"/>
                </a:solidFill>
              </a:endParaRPr>
            </a:p>
          </p:txBody>
        </p:sp>
      </p:grpSp>
      <p:grpSp>
        <p:nvGrpSpPr>
          <p:cNvPr id="10" name="Rühm 9">
            <a:extLst>
              <a:ext uri="{FF2B5EF4-FFF2-40B4-BE49-F238E27FC236}">
                <a16:creationId xmlns="" xmlns:a16="http://schemas.microsoft.com/office/drawing/2014/main" id="{F37CE290-14B2-4542-A54C-FE047DE28F11}"/>
              </a:ext>
            </a:extLst>
          </p:cNvPr>
          <p:cNvGrpSpPr/>
          <p:nvPr/>
        </p:nvGrpSpPr>
        <p:grpSpPr>
          <a:xfrm>
            <a:off x="5306220" y="5853113"/>
            <a:ext cx="1200150" cy="438924"/>
            <a:chOff x="4606926" y="5853113"/>
            <a:chExt cx="1200150" cy="438924"/>
          </a:xfrm>
        </p:grpSpPr>
        <p:sp>
          <p:nvSpPr>
            <p:cNvPr id="15" name="Oval 14"/>
            <p:cNvSpPr/>
            <p:nvPr/>
          </p:nvSpPr>
          <p:spPr>
            <a:xfrm>
              <a:off x="4606926"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59326" y="6015038"/>
              <a:ext cx="1047750" cy="276999"/>
            </a:xfrm>
            <a:prstGeom prst="rect">
              <a:avLst/>
            </a:prstGeom>
            <a:noFill/>
          </p:spPr>
          <p:txBody>
            <a:bodyPr wrap="square" lIns="0" tIns="0" rIns="0" bIns="0" rtlCol="0">
              <a:spAutoFit/>
            </a:bodyPr>
            <a:lstStyle/>
            <a:p>
              <a:r>
                <a:rPr lang="et-EE" dirty="0">
                  <a:solidFill>
                    <a:schemeClr val="tx2"/>
                  </a:solidFill>
                </a:rPr>
                <a:t>200</a:t>
              </a:r>
              <a:r>
                <a:rPr lang="en-US" dirty="0">
                  <a:solidFill>
                    <a:schemeClr val="tx2"/>
                  </a:solidFill>
                </a:rPr>
                <a:t>7</a:t>
              </a:r>
              <a:endParaRPr lang="en-GB" dirty="0">
                <a:solidFill>
                  <a:schemeClr val="tx2"/>
                </a:solidFill>
              </a:endParaRPr>
            </a:p>
          </p:txBody>
        </p:sp>
      </p:grpSp>
      <p:grpSp>
        <p:nvGrpSpPr>
          <p:cNvPr id="9" name="Rühm 8">
            <a:extLst>
              <a:ext uri="{FF2B5EF4-FFF2-40B4-BE49-F238E27FC236}">
                <a16:creationId xmlns="" xmlns:a16="http://schemas.microsoft.com/office/drawing/2014/main" id="{A254BDAB-B832-400D-BE52-BFA618B70C2B}"/>
              </a:ext>
            </a:extLst>
          </p:cNvPr>
          <p:cNvGrpSpPr/>
          <p:nvPr/>
        </p:nvGrpSpPr>
        <p:grpSpPr>
          <a:xfrm>
            <a:off x="7511655" y="5853113"/>
            <a:ext cx="1200150" cy="438924"/>
            <a:chOff x="6472239" y="5853113"/>
            <a:chExt cx="1200150" cy="438924"/>
          </a:xfrm>
        </p:grpSpPr>
        <p:sp>
          <p:nvSpPr>
            <p:cNvPr id="17" name="Oval 16"/>
            <p:cNvSpPr/>
            <p:nvPr/>
          </p:nvSpPr>
          <p:spPr>
            <a:xfrm>
              <a:off x="6472239"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624639" y="6015038"/>
              <a:ext cx="1047750" cy="276999"/>
            </a:xfrm>
            <a:prstGeom prst="rect">
              <a:avLst/>
            </a:prstGeom>
            <a:noFill/>
          </p:spPr>
          <p:txBody>
            <a:bodyPr wrap="square" lIns="0" tIns="0" rIns="0" bIns="0" rtlCol="0">
              <a:spAutoFit/>
            </a:bodyPr>
            <a:lstStyle/>
            <a:p>
              <a:r>
                <a:rPr lang="et-EE" dirty="0">
                  <a:solidFill>
                    <a:schemeClr val="tx2"/>
                  </a:solidFill>
                </a:rPr>
                <a:t>200</a:t>
              </a:r>
              <a:r>
                <a:rPr lang="en-US" dirty="0">
                  <a:solidFill>
                    <a:schemeClr val="tx2"/>
                  </a:solidFill>
                </a:rPr>
                <a:t>8</a:t>
              </a:r>
              <a:endParaRPr lang="en-GB" dirty="0">
                <a:solidFill>
                  <a:schemeClr val="tx2"/>
                </a:solidFill>
              </a:endParaRPr>
            </a:p>
          </p:txBody>
        </p:sp>
      </p:grpSp>
      <p:grpSp>
        <p:nvGrpSpPr>
          <p:cNvPr id="5" name="Rühm 4">
            <a:extLst>
              <a:ext uri="{FF2B5EF4-FFF2-40B4-BE49-F238E27FC236}">
                <a16:creationId xmlns="" xmlns:a16="http://schemas.microsoft.com/office/drawing/2014/main" id="{37F80A32-45DD-4489-93B8-60AD9EB91638}"/>
              </a:ext>
            </a:extLst>
          </p:cNvPr>
          <p:cNvGrpSpPr/>
          <p:nvPr/>
        </p:nvGrpSpPr>
        <p:grpSpPr>
          <a:xfrm>
            <a:off x="9717090" y="5853113"/>
            <a:ext cx="1200150" cy="438924"/>
            <a:chOff x="8318502" y="5853113"/>
            <a:chExt cx="1200150" cy="438924"/>
          </a:xfrm>
        </p:grpSpPr>
        <p:sp>
          <p:nvSpPr>
            <p:cNvPr id="19" name="Oval 18"/>
            <p:cNvSpPr/>
            <p:nvPr/>
          </p:nvSpPr>
          <p:spPr>
            <a:xfrm>
              <a:off x="8318502"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470902" y="6015038"/>
              <a:ext cx="1047750" cy="276999"/>
            </a:xfrm>
            <a:prstGeom prst="rect">
              <a:avLst/>
            </a:prstGeom>
            <a:noFill/>
          </p:spPr>
          <p:txBody>
            <a:bodyPr wrap="square" lIns="0" tIns="0" rIns="0" bIns="0" rtlCol="0">
              <a:spAutoFit/>
            </a:bodyPr>
            <a:lstStyle/>
            <a:p>
              <a:r>
                <a:rPr lang="et-EE" dirty="0">
                  <a:solidFill>
                    <a:schemeClr val="tx2"/>
                  </a:solidFill>
                </a:rPr>
                <a:t>20</a:t>
              </a:r>
              <a:r>
                <a:rPr lang="en-US" dirty="0">
                  <a:solidFill>
                    <a:schemeClr val="tx2"/>
                  </a:solidFill>
                </a:rPr>
                <a:t>10</a:t>
              </a:r>
              <a:endParaRPr lang="en-GB" dirty="0">
                <a:solidFill>
                  <a:schemeClr val="tx2"/>
                </a:solidFill>
              </a:endParaRPr>
            </a:p>
          </p:txBody>
        </p:sp>
      </p:grpSp>
      <p:sp>
        <p:nvSpPr>
          <p:cNvPr id="6" name="Title 5"/>
          <p:cNvSpPr>
            <a:spLocks noGrp="1"/>
          </p:cNvSpPr>
          <p:nvPr>
            <p:ph type="title"/>
          </p:nvPr>
        </p:nvSpPr>
        <p:spPr/>
        <p:txBody>
          <a:bodyPr>
            <a:normAutofit/>
          </a:bodyPr>
          <a:lstStyle/>
          <a:p>
            <a:r>
              <a:rPr lang="en-GB" sz="4400" dirty="0"/>
              <a:t>e-Estonia timeline</a:t>
            </a:r>
          </a:p>
        </p:txBody>
      </p:sp>
      <p:cxnSp>
        <p:nvCxnSpPr>
          <p:cNvPr id="93" name="Straight Connector 83">
            <a:extLst>
              <a:ext uri="{FF2B5EF4-FFF2-40B4-BE49-F238E27FC236}">
                <a16:creationId xmlns="" xmlns:a16="http://schemas.microsoft.com/office/drawing/2014/main" id="{AE66F3D0-A985-49CD-9156-88E8107DBC63}"/>
              </a:ext>
            </a:extLst>
          </p:cNvPr>
          <p:cNvCxnSpPr>
            <a:cxnSpLocks/>
          </p:cNvCxnSpPr>
          <p:nvPr/>
        </p:nvCxnSpPr>
        <p:spPr>
          <a:xfrm>
            <a:off x="325549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83">
            <a:extLst>
              <a:ext uri="{FF2B5EF4-FFF2-40B4-BE49-F238E27FC236}">
                <a16:creationId xmlns="" xmlns:a16="http://schemas.microsoft.com/office/drawing/2014/main" id="{71C5B7F9-2A24-4C0E-8B32-07506AA5B00C}"/>
              </a:ext>
            </a:extLst>
          </p:cNvPr>
          <p:cNvCxnSpPr>
            <a:cxnSpLocks/>
          </p:cNvCxnSpPr>
          <p:nvPr/>
        </p:nvCxnSpPr>
        <p:spPr>
          <a:xfrm>
            <a:off x="5451806"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83">
            <a:extLst>
              <a:ext uri="{FF2B5EF4-FFF2-40B4-BE49-F238E27FC236}">
                <a16:creationId xmlns="" xmlns:a16="http://schemas.microsoft.com/office/drawing/2014/main" id="{A29866F4-696E-4553-9334-466AE93135AB}"/>
              </a:ext>
            </a:extLst>
          </p:cNvPr>
          <p:cNvCxnSpPr>
            <a:cxnSpLocks/>
          </p:cNvCxnSpPr>
          <p:nvPr/>
        </p:nvCxnSpPr>
        <p:spPr>
          <a:xfrm>
            <a:off x="7668994"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Straight Connector 83">
            <a:extLst>
              <a:ext uri="{FF2B5EF4-FFF2-40B4-BE49-F238E27FC236}">
                <a16:creationId xmlns="" xmlns:a16="http://schemas.microsoft.com/office/drawing/2014/main" id="{1D0182B3-C15E-4E8C-B9CC-8627F52173DB}"/>
              </a:ext>
            </a:extLst>
          </p:cNvPr>
          <p:cNvCxnSpPr>
            <a:cxnSpLocks/>
          </p:cNvCxnSpPr>
          <p:nvPr/>
        </p:nvCxnSpPr>
        <p:spPr>
          <a:xfrm>
            <a:off x="9856569" y="5899151"/>
            <a:ext cx="2335431"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7" name="Rühm 76">
            <a:extLst>
              <a:ext uri="{FF2B5EF4-FFF2-40B4-BE49-F238E27FC236}">
                <a16:creationId xmlns="" xmlns:a16="http://schemas.microsoft.com/office/drawing/2014/main" id="{3F2D2E17-6107-4C73-92D7-55B5C25060B1}"/>
              </a:ext>
            </a:extLst>
          </p:cNvPr>
          <p:cNvGrpSpPr/>
          <p:nvPr/>
        </p:nvGrpSpPr>
        <p:grpSpPr>
          <a:xfrm>
            <a:off x="655314" y="4996656"/>
            <a:ext cx="1856667" cy="828675"/>
            <a:chOff x="9940078" y="5010148"/>
            <a:chExt cx="1856667" cy="828675"/>
          </a:xfrm>
        </p:grpSpPr>
        <p:sp>
          <p:nvSpPr>
            <p:cNvPr id="80" name="Rectangle 79">
              <a:extLst>
                <a:ext uri="{FF2B5EF4-FFF2-40B4-BE49-F238E27FC236}">
                  <a16:creationId xmlns="" xmlns:a16="http://schemas.microsoft.com/office/drawing/2014/main" id="{066FC877-B603-49E3-99A0-E97C532A672F}"/>
                </a:ext>
              </a:extLst>
            </p:cNvPr>
            <p:cNvSpPr/>
            <p:nvPr/>
          </p:nvSpPr>
          <p:spPr>
            <a:xfrm>
              <a:off x="9942221" y="501014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 xmlns:a16="http://schemas.microsoft.com/office/drawing/2014/main" id="{FE2708B1-C007-427B-8540-EB7E613EE69F}"/>
                </a:ext>
              </a:extLst>
            </p:cNvPr>
            <p:cNvSpPr txBox="1"/>
            <p:nvPr/>
          </p:nvSpPr>
          <p:spPr>
            <a:xfrm>
              <a:off x="10592544" y="5010148"/>
              <a:ext cx="1038228" cy="571500"/>
            </a:xfrm>
            <a:prstGeom prst="rect">
              <a:avLst/>
            </a:prstGeom>
            <a:noFill/>
          </p:spPr>
          <p:txBody>
            <a:bodyPr wrap="square" lIns="0" tIns="0" rIns="0" bIns="0" rtlCol="0" anchor="ctr">
              <a:noAutofit/>
            </a:bodyPr>
            <a:lstStyle/>
            <a:p>
              <a:r>
                <a:rPr lang="et-EE" sz="1200" dirty="0">
                  <a:solidFill>
                    <a:schemeClr val="tx2"/>
                  </a:solidFill>
                </a:rPr>
                <a:t>i-</a:t>
              </a:r>
              <a:r>
                <a:rPr lang="et-EE" sz="1200" dirty="0" err="1">
                  <a:solidFill>
                    <a:schemeClr val="tx2"/>
                  </a:solidFill>
                </a:rPr>
                <a:t>voting</a:t>
              </a:r>
              <a:endParaRPr lang="en-GB" sz="1200" dirty="0">
                <a:solidFill>
                  <a:schemeClr val="tx2"/>
                </a:solidFill>
              </a:endParaRPr>
            </a:p>
          </p:txBody>
        </p:sp>
        <p:pic>
          <p:nvPicPr>
            <p:cNvPr id="82" name="Graphic 81">
              <a:extLst>
                <a:ext uri="{FF2B5EF4-FFF2-40B4-BE49-F238E27FC236}">
                  <a16:creationId xmlns="" xmlns:a16="http://schemas.microsoft.com/office/drawing/2014/main" id="{6D3773B0-4D09-4A57-B99E-D12EBD6452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940078" y="5010148"/>
              <a:ext cx="571500" cy="571500"/>
            </a:xfrm>
            <a:prstGeom prst="rect">
              <a:avLst/>
            </a:prstGeom>
          </p:spPr>
        </p:pic>
      </p:grpSp>
      <p:grpSp>
        <p:nvGrpSpPr>
          <p:cNvPr id="83" name="Rühm 82">
            <a:extLst>
              <a:ext uri="{FF2B5EF4-FFF2-40B4-BE49-F238E27FC236}">
                <a16:creationId xmlns="" xmlns:a16="http://schemas.microsoft.com/office/drawing/2014/main" id="{4071B2D2-7FA0-4AB0-8C1B-2D5B00CFC00E}"/>
              </a:ext>
            </a:extLst>
          </p:cNvPr>
          <p:cNvGrpSpPr/>
          <p:nvPr/>
        </p:nvGrpSpPr>
        <p:grpSpPr>
          <a:xfrm>
            <a:off x="655314" y="4130805"/>
            <a:ext cx="1690694" cy="615027"/>
            <a:chOff x="9940078" y="4168002"/>
            <a:chExt cx="1690694" cy="571500"/>
          </a:xfrm>
        </p:grpSpPr>
        <p:sp>
          <p:nvSpPr>
            <p:cNvPr id="85" name="TextBox 84">
              <a:extLst>
                <a:ext uri="{FF2B5EF4-FFF2-40B4-BE49-F238E27FC236}">
                  <a16:creationId xmlns="" xmlns:a16="http://schemas.microsoft.com/office/drawing/2014/main" id="{691714E8-FFFF-42B0-9AC3-2050AC0EE820}"/>
                </a:ext>
              </a:extLst>
            </p:cNvPr>
            <p:cNvSpPr txBox="1"/>
            <p:nvPr/>
          </p:nvSpPr>
          <p:spPr>
            <a:xfrm>
              <a:off x="10592544" y="4168002"/>
              <a:ext cx="1038228" cy="565965"/>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police</a:t>
              </a:r>
              <a:endParaRPr lang="et-EE" sz="1200" dirty="0">
                <a:solidFill>
                  <a:schemeClr val="tx2"/>
                </a:solidFill>
              </a:endParaRPr>
            </a:p>
            <a:p>
              <a:r>
                <a:rPr lang="et-EE" sz="1200" dirty="0" err="1">
                  <a:solidFill>
                    <a:schemeClr val="tx2"/>
                  </a:solidFill>
                </a:rPr>
                <a:t>system</a:t>
              </a:r>
              <a:endParaRPr lang="en-GB" sz="1200" dirty="0">
                <a:solidFill>
                  <a:schemeClr val="tx2"/>
                </a:solidFill>
              </a:endParaRPr>
            </a:p>
          </p:txBody>
        </p:sp>
        <p:pic>
          <p:nvPicPr>
            <p:cNvPr id="86" name="Graphic 62">
              <a:extLst>
                <a:ext uri="{FF2B5EF4-FFF2-40B4-BE49-F238E27FC236}">
                  <a16:creationId xmlns="" xmlns:a16="http://schemas.microsoft.com/office/drawing/2014/main" id="{83B03129-EB13-4AE5-946D-FF34E703B1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940078" y="4168002"/>
              <a:ext cx="571500" cy="571500"/>
            </a:xfrm>
            <a:prstGeom prst="rect">
              <a:avLst/>
            </a:prstGeom>
          </p:spPr>
        </p:pic>
      </p:grpSp>
      <p:grpSp>
        <p:nvGrpSpPr>
          <p:cNvPr id="87" name="Rühm 86">
            <a:extLst>
              <a:ext uri="{FF2B5EF4-FFF2-40B4-BE49-F238E27FC236}">
                <a16:creationId xmlns="" xmlns:a16="http://schemas.microsoft.com/office/drawing/2014/main" id="{B66FB463-D11E-4535-A660-B51A8E614F1B}"/>
              </a:ext>
            </a:extLst>
          </p:cNvPr>
          <p:cNvGrpSpPr/>
          <p:nvPr/>
        </p:nvGrpSpPr>
        <p:grpSpPr>
          <a:xfrm>
            <a:off x="2900358" y="4130805"/>
            <a:ext cx="1713065" cy="585788"/>
            <a:chOff x="632943" y="4152702"/>
            <a:chExt cx="1713065" cy="585788"/>
          </a:xfrm>
        </p:grpSpPr>
        <p:sp>
          <p:nvSpPr>
            <p:cNvPr id="88" name="TextBox 87">
              <a:extLst>
                <a:ext uri="{FF2B5EF4-FFF2-40B4-BE49-F238E27FC236}">
                  <a16:creationId xmlns="" xmlns:a16="http://schemas.microsoft.com/office/drawing/2014/main" id="{5452DE08-BA13-4D96-AD6D-B642E1C811A1}"/>
                </a:ext>
              </a:extLst>
            </p:cNvPr>
            <p:cNvSpPr txBox="1"/>
            <p:nvPr/>
          </p:nvSpPr>
          <p:spPr>
            <a:xfrm>
              <a:off x="1307780" y="4196229"/>
              <a:ext cx="1038228" cy="487228"/>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notary</a:t>
              </a:r>
              <a:endParaRPr lang="en-GB" sz="1200" dirty="0">
                <a:solidFill>
                  <a:schemeClr val="tx2"/>
                </a:solidFill>
              </a:endParaRPr>
            </a:p>
          </p:txBody>
        </p:sp>
        <p:grpSp>
          <p:nvGrpSpPr>
            <p:cNvPr id="89" name="Rühm 88">
              <a:extLst>
                <a:ext uri="{FF2B5EF4-FFF2-40B4-BE49-F238E27FC236}">
                  <a16:creationId xmlns="" xmlns:a16="http://schemas.microsoft.com/office/drawing/2014/main" id="{D5FB7203-570E-40FC-8E85-69C5475CF583}"/>
                </a:ext>
              </a:extLst>
            </p:cNvPr>
            <p:cNvGrpSpPr/>
            <p:nvPr/>
          </p:nvGrpSpPr>
          <p:grpSpPr>
            <a:xfrm>
              <a:off x="632943" y="4152702"/>
              <a:ext cx="608013" cy="585788"/>
              <a:chOff x="4540251" y="4559300"/>
              <a:chExt cx="608013" cy="585788"/>
            </a:xfrm>
          </p:grpSpPr>
          <p:sp>
            <p:nvSpPr>
              <p:cNvPr id="91" name="Freeform 703">
                <a:extLst>
                  <a:ext uri="{FF2B5EF4-FFF2-40B4-BE49-F238E27FC236}">
                    <a16:creationId xmlns="" xmlns:a16="http://schemas.microsoft.com/office/drawing/2014/main" id="{DF7877F0-5E34-4D6A-9BF3-B1D179C408AA}"/>
                  </a:ext>
                </a:extLst>
              </p:cNvPr>
              <p:cNvSpPr>
                <a:spLocks/>
              </p:cNvSpPr>
              <p:nvPr/>
            </p:nvSpPr>
            <p:spPr bwMode="auto">
              <a:xfrm>
                <a:off x="4540251" y="4559300"/>
                <a:ext cx="608013" cy="585788"/>
              </a:xfrm>
              <a:custGeom>
                <a:avLst/>
                <a:gdLst>
                  <a:gd name="T0" fmla="*/ 222 w 383"/>
                  <a:gd name="T1" fmla="*/ 366 h 369"/>
                  <a:gd name="T2" fmla="*/ 366 w 383"/>
                  <a:gd name="T3" fmla="*/ 161 h 369"/>
                  <a:gd name="T4" fmla="*/ 161 w 383"/>
                  <a:gd name="T5" fmla="*/ 17 h 369"/>
                  <a:gd name="T6" fmla="*/ 17 w 383"/>
                  <a:gd name="T7" fmla="*/ 222 h 369"/>
                  <a:gd name="T8" fmla="*/ 192 w 383"/>
                  <a:gd name="T9" fmla="*/ 369 h 369"/>
                </a:gdLst>
                <a:ahLst/>
                <a:cxnLst>
                  <a:cxn ang="0">
                    <a:pos x="T0" y="T1"/>
                  </a:cxn>
                  <a:cxn ang="0">
                    <a:pos x="T2" y="T3"/>
                  </a:cxn>
                  <a:cxn ang="0">
                    <a:pos x="T4" y="T5"/>
                  </a:cxn>
                  <a:cxn ang="0">
                    <a:pos x="T6" y="T7"/>
                  </a:cxn>
                  <a:cxn ang="0">
                    <a:pos x="T8" y="T9"/>
                  </a:cxn>
                </a:cxnLst>
                <a:rect l="0" t="0" r="r" b="b"/>
                <a:pathLst>
                  <a:path w="383" h="369">
                    <a:moveTo>
                      <a:pt x="222" y="366"/>
                    </a:moveTo>
                    <a:cubicBezTo>
                      <a:pt x="319" y="349"/>
                      <a:pt x="383" y="257"/>
                      <a:pt x="366" y="161"/>
                    </a:cubicBezTo>
                    <a:cubicBezTo>
                      <a:pt x="349" y="64"/>
                      <a:pt x="257" y="0"/>
                      <a:pt x="161" y="17"/>
                    </a:cubicBezTo>
                    <a:cubicBezTo>
                      <a:pt x="65" y="34"/>
                      <a:pt x="0" y="126"/>
                      <a:pt x="17" y="222"/>
                    </a:cubicBezTo>
                    <a:cubicBezTo>
                      <a:pt x="32" y="307"/>
                      <a:pt x="106" y="369"/>
                      <a:pt x="192" y="369"/>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704">
                <a:extLst>
                  <a:ext uri="{FF2B5EF4-FFF2-40B4-BE49-F238E27FC236}">
                    <a16:creationId xmlns="" xmlns:a16="http://schemas.microsoft.com/office/drawing/2014/main" id="{08B769E6-8DF2-4005-B8AF-1C6C0BA31642}"/>
                  </a:ext>
                </a:extLst>
              </p:cNvPr>
              <p:cNvSpPr>
                <a:spLocks/>
              </p:cNvSpPr>
              <p:nvPr/>
            </p:nvSpPr>
            <p:spPr bwMode="auto">
              <a:xfrm>
                <a:off x="4640263" y="4697413"/>
                <a:ext cx="381000" cy="311150"/>
              </a:xfrm>
              <a:custGeom>
                <a:avLst/>
                <a:gdLst>
                  <a:gd name="T0" fmla="*/ 13 w 240"/>
                  <a:gd name="T1" fmla="*/ 43 h 196"/>
                  <a:gd name="T2" fmla="*/ 0 w 240"/>
                  <a:gd name="T3" fmla="*/ 43 h 196"/>
                  <a:gd name="T4" fmla="*/ 0 w 240"/>
                  <a:gd name="T5" fmla="*/ 181 h 196"/>
                  <a:gd name="T6" fmla="*/ 16 w 240"/>
                  <a:gd name="T7" fmla="*/ 196 h 196"/>
                  <a:gd name="T8" fmla="*/ 16 w 240"/>
                  <a:gd name="T9" fmla="*/ 196 h 196"/>
                  <a:gd name="T10" fmla="*/ 31 w 240"/>
                  <a:gd name="T11" fmla="*/ 181 h 196"/>
                  <a:gd name="T12" fmla="*/ 31 w 240"/>
                  <a:gd name="T13" fmla="*/ 0 h 196"/>
                  <a:gd name="T14" fmla="*/ 240 w 240"/>
                  <a:gd name="T15" fmla="*/ 0 h 196"/>
                  <a:gd name="T16" fmla="*/ 239 w 240"/>
                  <a:gd name="T17" fmla="*/ 196 h 196"/>
                  <a:gd name="T18" fmla="*/ 62 w 240"/>
                  <a:gd name="T1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96">
                    <a:moveTo>
                      <a:pt x="13" y="43"/>
                    </a:moveTo>
                    <a:cubicBezTo>
                      <a:pt x="0" y="43"/>
                      <a:pt x="0" y="43"/>
                      <a:pt x="0" y="43"/>
                    </a:cubicBezTo>
                    <a:cubicBezTo>
                      <a:pt x="0" y="181"/>
                      <a:pt x="0" y="181"/>
                      <a:pt x="0" y="181"/>
                    </a:cubicBezTo>
                    <a:cubicBezTo>
                      <a:pt x="0" y="189"/>
                      <a:pt x="7" y="196"/>
                      <a:pt x="16" y="196"/>
                    </a:cubicBezTo>
                    <a:cubicBezTo>
                      <a:pt x="16" y="196"/>
                      <a:pt x="16" y="196"/>
                      <a:pt x="16" y="196"/>
                    </a:cubicBezTo>
                    <a:cubicBezTo>
                      <a:pt x="24" y="196"/>
                      <a:pt x="31" y="189"/>
                      <a:pt x="31" y="181"/>
                    </a:cubicBezTo>
                    <a:cubicBezTo>
                      <a:pt x="31" y="0"/>
                      <a:pt x="31" y="0"/>
                      <a:pt x="31" y="0"/>
                    </a:cubicBezTo>
                    <a:cubicBezTo>
                      <a:pt x="240" y="0"/>
                      <a:pt x="240" y="0"/>
                      <a:pt x="240" y="0"/>
                    </a:cubicBezTo>
                    <a:cubicBezTo>
                      <a:pt x="239" y="196"/>
                      <a:pt x="239" y="196"/>
                      <a:pt x="239" y="196"/>
                    </a:cubicBezTo>
                    <a:cubicBezTo>
                      <a:pt x="62" y="196"/>
                      <a:pt x="62" y="196"/>
                      <a:pt x="62" y="196"/>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705">
                <a:extLst>
                  <a:ext uri="{FF2B5EF4-FFF2-40B4-BE49-F238E27FC236}">
                    <a16:creationId xmlns="" xmlns:a16="http://schemas.microsoft.com/office/drawing/2014/main" id="{4120E46C-CDFC-4324-90FA-E35E82ACB5EC}"/>
                  </a:ext>
                </a:extLst>
              </p:cNvPr>
              <p:cNvSpPr>
                <a:spLocks noChangeShapeType="1"/>
              </p:cNvSpPr>
              <p:nvPr/>
            </p:nvSpPr>
            <p:spPr bwMode="auto">
              <a:xfrm>
                <a:off x="4856163" y="4902200"/>
                <a:ext cx="115888"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706">
                <a:extLst>
                  <a:ext uri="{FF2B5EF4-FFF2-40B4-BE49-F238E27FC236}">
                    <a16:creationId xmlns="" xmlns:a16="http://schemas.microsoft.com/office/drawing/2014/main" id="{6077ACA9-C410-47CF-9A49-A3A93F24384F}"/>
                  </a:ext>
                </a:extLst>
              </p:cNvPr>
              <p:cNvSpPr>
                <a:spLocks noChangeShapeType="1"/>
              </p:cNvSpPr>
              <p:nvPr/>
            </p:nvSpPr>
            <p:spPr bwMode="auto">
              <a:xfrm>
                <a:off x="4856163" y="4852988"/>
                <a:ext cx="115888"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707">
                <a:extLst>
                  <a:ext uri="{FF2B5EF4-FFF2-40B4-BE49-F238E27FC236}">
                    <a16:creationId xmlns="" xmlns:a16="http://schemas.microsoft.com/office/drawing/2014/main" id="{E033FD20-DEE8-4C23-8579-E6BD4AB28CE0}"/>
                  </a:ext>
                </a:extLst>
              </p:cNvPr>
              <p:cNvSpPr>
                <a:spLocks noChangeShapeType="1"/>
              </p:cNvSpPr>
              <p:nvPr/>
            </p:nvSpPr>
            <p:spPr bwMode="auto">
              <a:xfrm>
                <a:off x="4972051" y="4921250"/>
                <a:ext cx="0"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708">
                <a:extLst>
                  <a:ext uri="{FF2B5EF4-FFF2-40B4-BE49-F238E27FC236}">
                    <a16:creationId xmlns="" xmlns:a16="http://schemas.microsoft.com/office/drawing/2014/main" id="{485B3164-C8C3-4F8B-8994-7D22A77FC75E}"/>
                  </a:ext>
                </a:extLst>
              </p:cNvPr>
              <p:cNvSpPr>
                <a:spLocks noChangeShapeType="1"/>
              </p:cNvSpPr>
              <p:nvPr/>
            </p:nvSpPr>
            <p:spPr bwMode="auto">
              <a:xfrm>
                <a:off x="4856163" y="4921250"/>
                <a:ext cx="0"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709">
                <a:extLst>
                  <a:ext uri="{FF2B5EF4-FFF2-40B4-BE49-F238E27FC236}">
                    <a16:creationId xmlns="" xmlns:a16="http://schemas.microsoft.com/office/drawing/2014/main" id="{8E5D03C2-A514-4053-85A2-511EE127911A}"/>
                  </a:ext>
                </a:extLst>
              </p:cNvPr>
              <p:cNvSpPr>
                <a:spLocks noChangeShapeType="1"/>
              </p:cNvSpPr>
              <p:nvPr/>
            </p:nvSpPr>
            <p:spPr bwMode="auto">
              <a:xfrm>
                <a:off x="4856163" y="4949825"/>
                <a:ext cx="115888"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710">
                <a:extLst>
                  <a:ext uri="{FF2B5EF4-FFF2-40B4-BE49-F238E27FC236}">
                    <a16:creationId xmlns="" xmlns:a16="http://schemas.microsoft.com/office/drawing/2014/main" id="{4BFE3166-35C7-4527-8A4A-22CD8DD54D76}"/>
                  </a:ext>
                </a:extLst>
              </p:cNvPr>
              <p:cNvSpPr>
                <a:spLocks/>
              </p:cNvSpPr>
              <p:nvPr/>
            </p:nvSpPr>
            <p:spPr bwMode="auto">
              <a:xfrm>
                <a:off x="4738688" y="4852988"/>
                <a:ext cx="76200" cy="96838"/>
              </a:xfrm>
              <a:custGeom>
                <a:avLst/>
                <a:gdLst>
                  <a:gd name="T0" fmla="*/ 48 w 48"/>
                  <a:gd name="T1" fmla="*/ 43 h 61"/>
                  <a:gd name="T2" fmla="*/ 48 w 48"/>
                  <a:gd name="T3" fmla="*/ 0 h 61"/>
                  <a:gd name="T4" fmla="*/ 0 w 48"/>
                  <a:gd name="T5" fmla="*/ 0 h 61"/>
                  <a:gd name="T6" fmla="*/ 0 w 48"/>
                  <a:gd name="T7" fmla="*/ 61 h 61"/>
                  <a:gd name="T8" fmla="*/ 48 w 48"/>
                  <a:gd name="T9" fmla="*/ 61 h 61"/>
                </a:gdLst>
                <a:ahLst/>
                <a:cxnLst>
                  <a:cxn ang="0">
                    <a:pos x="T0" y="T1"/>
                  </a:cxn>
                  <a:cxn ang="0">
                    <a:pos x="T2" y="T3"/>
                  </a:cxn>
                  <a:cxn ang="0">
                    <a:pos x="T4" y="T5"/>
                  </a:cxn>
                  <a:cxn ang="0">
                    <a:pos x="T6" y="T7"/>
                  </a:cxn>
                  <a:cxn ang="0">
                    <a:pos x="T8" y="T9"/>
                  </a:cxn>
                </a:cxnLst>
                <a:rect l="0" t="0" r="r" b="b"/>
                <a:pathLst>
                  <a:path w="48" h="61">
                    <a:moveTo>
                      <a:pt x="48" y="43"/>
                    </a:moveTo>
                    <a:lnTo>
                      <a:pt x="48" y="0"/>
                    </a:lnTo>
                    <a:lnTo>
                      <a:pt x="0" y="0"/>
                    </a:lnTo>
                    <a:lnTo>
                      <a:pt x="0" y="61"/>
                    </a:lnTo>
                    <a:lnTo>
                      <a:pt x="48" y="61"/>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711">
                <a:extLst>
                  <a:ext uri="{FF2B5EF4-FFF2-40B4-BE49-F238E27FC236}">
                    <a16:creationId xmlns="" xmlns:a16="http://schemas.microsoft.com/office/drawing/2014/main" id="{21D9763B-5909-4A06-A332-9828BCBCE856}"/>
                  </a:ext>
                </a:extLst>
              </p:cNvPr>
              <p:cNvSpPr>
                <a:spLocks noChangeShapeType="1"/>
              </p:cNvSpPr>
              <p:nvPr/>
            </p:nvSpPr>
            <p:spPr bwMode="auto">
              <a:xfrm flipH="1">
                <a:off x="4738688" y="4746625"/>
                <a:ext cx="231775"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712">
                <a:extLst>
                  <a:ext uri="{FF2B5EF4-FFF2-40B4-BE49-F238E27FC236}">
                    <a16:creationId xmlns="" xmlns:a16="http://schemas.microsoft.com/office/drawing/2014/main" id="{E0217D09-CFBA-4CE3-9A48-E7DAAD6228E5}"/>
                  </a:ext>
                </a:extLst>
              </p:cNvPr>
              <p:cNvSpPr>
                <a:spLocks noChangeShapeType="1"/>
              </p:cNvSpPr>
              <p:nvPr/>
            </p:nvSpPr>
            <p:spPr bwMode="auto">
              <a:xfrm flipH="1">
                <a:off x="4738688" y="4794250"/>
                <a:ext cx="165100" cy="0"/>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5" name="Rühm 104">
            <a:extLst>
              <a:ext uri="{FF2B5EF4-FFF2-40B4-BE49-F238E27FC236}">
                <a16:creationId xmlns="" xmlns:a16="http://schemas.microsoft.com/office/drawing/2014/main" id="{25526B86-70B6-4174-B20D-26C3BA02D6DF}"/>
              </a:ext>
            </a:extLst>
          </p:cNvPr>
          <p:cNvGrpSpPr/>
          <p:nvPr/>
        </p:nvGrpSpPr>
        <p:grpSpPr>
          <a:xfrm>
            <a:off x="2900358" y="4996656"/>
            <a:ext cx="1674623" cy="571500"/>
            <a:chOff x="671385" y="5010151"/>
            <a:chExt cx="1674623" cy="571500"/>
          </a:xfrm>
        </p:grpSpPr>
        <p:sp>
          <p:nvSpPr>
            <p:cNvPr id="106" name="TextBox 105">
              <a:extLst>
                <a:ext uri="{FF2B5EF4-FFF2-40B4-BE49-F238E27FC236}">
                  <a16:creationId xmlns="" xmlns:a16="http://schemas.microsoft.com/office/drawing/2014/main" id="{4746716B-935F-4004-86BC-00D618BD4770}"/>
                </a:ext>
              </a:extLst>
            </p:cNvPr>
            <p:cNvSpPr txBox="1"/>
            <p:nvPr/>
          </p:nvSpPr>
          <p:spPr>
            <a:xfrm>
              <a:off x="1307780" y="5010151"/>
              <a:ext cx="1038228" cy="571500"/>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justice</a:t>
              </a:r>
              <a:endParaRPr lang="en-GB" sz="1200" dirty="0">
                <a:solidFill>
                  <a:schemeClr val="tx2"/>
                </a:solidFill>
              </a:endParaRPr>
            </a:p>
          </p:txBody>
        </p:sp>
        <p:grpSp>
          <p:nvGrpSpPr>
            <p:cNvPr id="107" name="Rühm 106">
              <a:extLst>
                <a:ext uri="{FF2B5EF4-FFF2-40B4-BE49-F238E27FC236}">
                  <a16:creationId xmlns="" xmlns:a16="http://schemas.microsoft.com/office/drawing/2014/main" id="{647CA888-A937-4EA2-81BA-15878A3764A2}"/>
                </a:ext>
              </a:extLst>
            </p:cNvPr>
            <p:cNvGrpSpPr/>
            <p:nvPr/>
          </p:nvGrpSpPr>
          <p:grpSpPr>
            <a:xfrm>
              <a:off x="671385" y="5012552"/>
              <a:ext cx="561975" cy="561975"/>
              <a:chOff x="4567238" y="2487613"/>
              <a:chExt cx="561975" cy="561975"/>
            </a:xfrm>
          </p:grpSpPr>
          <p:sp>
            <p:nvSpPr>
              <p:cNvPr id="108" name="Freeform 226">
                <a:extLst>
                  <a:ext uri="{FF2B5EF4-FFF2-40B4-BE49-F238E27FC236}">
                    <a16:creationId xmlns="" xmlns:a16="http://schemas.microsoft.com/office/drawing/2014/main" id="{76206161-38E4-414F-B491-B5841CA7365B}"/>
                  </a:ext>
                </a:extLst>
              </p:cNvPr>
              <p:cNvSpPr>
                <a:spLocks/>
              </p:cNvSpPr>
              <p:nvPr/>
            </p:nvSpPr>
            <p:spPr bwMode="auto">
              <a:xfrm>
                <a:off x="4673601" y="2671763"/>
                <a:ext cx="349250" cy="233363"/>
              </a:xfrm>
              <a:custGeom>
                <a:avLst/>
                <a:gdLst>
                  <a:gd name="T0" fmla="*/ 220 w 220"/>
                  <a:gd name="T1" fmla="*/ 73 h 147"/>
                  <a:gd name="T2" fmla="*/ 220 w 220"/>
                  <a:gd name="T3" fmla="*/ 147 h 147"/>
                  <a:gd name="T4" fmla="*/ 0 w 220"/>
                  <a:gd name="T5" fmla="*/ 147 h 147"/>
                  <a:gd name="T6" fmla="*/ 0 w 220"/>
                  <a:gd name="T7" fmla="*/ 0 h 147"/>
                  <a:gd name="T8" fmla="*/ 220 w 220"/>
                  <a:gd name="T9" fmla="*/ 0 h 147"/>
                  <a:gd name="T10" fmla="*/ 220 w 220"/>
                  <a:gd name="T11" fmla="*/ 49 h 147"/>
                  <a:gd name="T12" fmla="*/ 122 w 220"/>
                  <a:gd name="T13" fmla="*/ 71 h 147"/>
                  <a:gd name="T14" fmla="*/ 122 w 220"/>
                  <a:gd name="T15" fmla="*/ 92 h 147"/>
                  <a:gd name="T16" fmla="*/ 98 w 220"/>
                  <a:gd name="T17" fmla="*/ 92 h 147"/>
                  <a:gd name="T18" fmla="*/ 98 w 220"/>
                  <a:gd name="T19" fmla="*/ 71 h 147"/>
                  <a:gd name="T20" fmla="*/ 19 w 220"/>
                  <a:gd name="T21" fmla="*/ 5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47">
                    <a:moveTo>
                      <a:pt x="220" y="73"/>
                    </a:moveTo>
                    <a:lnTo>
                      <a:pt x="220" y="147"/>
                    </a:lnTo>
                    <a:lnTo>
                      <a:pt x="0" y="147"/>
                    </a:lnTo>
                    <a:lnTo>
                      <a:pt x="0" y="0"/>
                    </a:lnTo>
                    <a:lnTo>
                      <a:pt x="220" y="0"/>
                    </a:lnTo>
                    <a:lnTo>
                      <a:pt x="220" y="49"/>
                    </a:lnTo>
                    <a:lnTo>
                      <a:pt x="122" y="71"/>
                    </a:lnTo>
                    <a:lnTo>
                      <a:pt x="122" y="92"/>
                    </a:lnTo>
                    <a:lnTo>
                      <a:pt x="98" y="92"/>
                    </a:lnTo>
                    <a:lnTo>
                      <a:pt x="98" y="71"/>
                    </a:lnTo>
                    <a:lnTo>
                      <a:pt x="19" y="53"/>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7">
                <a:extLst>
                  <a:ext uri="{FF2B5EF4-FFF2-40B4-BE49-F238E27FC236}">
                    <a16:creationId xmlns="" xmlns:a16="http://schemas.microsoft.com/office/drawing/2014/main" id="{7AC223EF-CFDD-4018-9469-D08CD2105141}"/>
                  </a:ext>
                </a:extLst>
              </p:cNvPr>
              <p:cNvSpPr>
                <a:spLocks/>
              </p:cNvSpPr>
              <p:nvPr/>
            </p:nvSpPr>
            <p:spPr bwMode="auto">
              <a:xfrm>
                <a:off x="4800601" y="2603500"/>
                <a:ext cx="96838" cy="39688"/>
              </a:xfrm>
              <a:custGeom>
                <a:avLst/>
                <a:gdLst>
                  <a:gd name="T0" fmla="*/ 61 w 61"/>
                  <a:gd name="T1" fmla="*/ 25 h 25"/>
                  <a:gd name="T2" fmla="*/ 61 w 61"/>
                  <a:gd name="T3" fmla="*/ 12 h 25"/>
                  <a:gd name="T4" fmla="*/ 48 w 61"/>
                  <a:gd name="T5" fmla="*/ 0 h 25"/>
                  <a:gd name="T6" fmla="*/ 12 w 61"/>
                  <a:gd name="T7" fmla="*/ 0 h 25"/>
                  <a:gd name="T8" fmla="*/ 0 w 61"/>
                  <a:gd name="T9" fmla="*/ 12 h 25"/>
                  <a:gd name="T10" fmla="*/ 0 w 61"/>
                  <a:gd name="T11" fmla="*/ 25 h 25"/>
                </a:gdLst>
                <a:ahLst/>
                <a:cxnLst>
                  <a:cxn ang="0">
                    <a:pos x="T0" y="T1"/>
                  </a:cxn>
                  <a:cxn ang="0">
                    <a:pos x="T2" y="T3"/>
                  </a:cxn>
                  <a:cxn ang="0">
                    <a:pos x="T4" y="T5"/>
                  </a:cxn>
                  <a:cxn ang="0">
                    <a:pos x="T6" y="T7"/>
                  </a:cxn>
                  <a:cxn ang="0">
                    <a:pos x="T8" y="T9"/>
                  </a:cxn>
                  <a:cxn ang="0">
                    <a:pos x="T10" y="T11"/>
                  </a:cxn>
                </a:cxnLst>
                <a:rect l="0" t="0" r="r" b="b"/>
                <a:pathLst>
                  <a:path w="61" h="25">
                    <a:moveTo>
                      <a:pt x="61" y="25"/>
                    </a:moveTo>
                    <a:cubicBezTo>
                      <a:pt x="61" y="12"/>
                      <a:pt x="61" y="12"/>
                      <a:pt x="61" y="12"/>
                    </a:cubicBezTo>
                    <a:cubicBezTo>
                      <a:pt x="61" y="6"/>
                      <a:pt x="55" y="0"/>
                      <a:pt x="48" y="0"/>
                    </a:cubicBezTo>
                    <a:cubicBezTo>
                      <a:pt x="12" y="0"/>
                      <a:pt x="12" y="0"/>
                      <a:pt x="12" y="0"/>
                    </a:cubicBezTo>
                    <a:cubicBezTo>
                      <a:pt x="5" y="0"/>
                      <a:pt x="0" y="6"/>
                      <a:pt x="0" y="12"/>
                    </a:cubicBezTo>
                    <a:cubicBezTo>
                      <a:pt x="0" y="25"/>
                      <a:pt x="0" y="25"/>
                      <a:pt x="0" y="25"/>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28">
                <a:extLst>
                  <a:ext uri="{FF2B5EF4-FFF2-40B4-BE49-F238E27FC236}">
                    <a16:creationId xmlns="" xmlns:a16="http://schemas.microsoft.com/office/drawing/2014/main" id="{8AD03615-FFB3-4419-9073-DB331F71BD9E}"/>
                  </a:ext>
                </a:extLst>
              </p:cNvPr>
              <p:cNvSpPr>
                <a:spLocks/>
              </p:cNvSpPr>
              <p:nvPr/>
            </p:nvSpPr>
            <p:spPr bwMode="auto">
              <a:xfrm>
                <a:off x="4567238" y="2487613"/>
                <a:ext cx="561975" cy="561975"/>
              </a:xfrm>
              <a:custGeom>
                <a:avLst/>
                <a:gdLst>
                  <a:gd name="T0" fmla="*/ 208 w 354"/>
                  <a:gd name="T1" fmla="*/ 352 h 354"/>
                  <a:gd name="T2" fmla="*/ 354 w 354"/>
                  <a:gd name="T3" fmla="*/ 177 h 354"/>
                  <a:gd name="T4" fmla="*/ 177 w 354"/>
                  <a:gd name="T5" fmla="*/ 0 h 354"/>
                  <a:gd name="T6" fmla="*/ 0 w 354"/>
                  <a:gd name="T7" fmla="*/ 177 h 354"/>
                  <a:gd name="T8" fmla="*/ 177 w 354"/>
                  <a:gd name="T9" fmla="*/ 354 h 354"/>
                </a:gdLst>
                <a:ahLst/>
                <a:cxnLst>
                  <a:cxn ang="0">
                    <a:pos x="T0" y="T1"/>
                  </a:cxn>
                  <a:cxn ang="0">
                    <a:pos x="T2" y="T3"/>
                  </a:cxn>
                  <a:cxn ang="0">
                    <a:pos x="T4" y="T5"/>
                  </a:cxn>
                  <a:cxn ang="0">
                    <a:pos x="T6" y="T7"/>
                  </a:cxn>
                  <a:cxn ang="0">
                    <a:pos x="T8" y="T9"/>
                  </a:cxn>
                </a:cxnLst>
                <a:rect l="0" t="0" r="r" b="b"/>
                <a:pathLst>
                  <a:path w="354" h="354">
                    <a:moveTo>
                      <a:pt x="208" y="352"/>
                    </a:moveTo>
                    <a:cubicBezTo>
                      <a:pt x="291" y="337"/>
                      <a:pt x="354" y="265"/>
                      <a:pt x="354" y="177"/>
                    </a:cubicBezTo>
                    <a:cubicBezTo>
                      <a:pt x="354" y="79"/>
                      <a:pt x="275" y="0"/>
                      <a:pt x="177" y="0"/>
                    </a:cubicBezTo>
                    <a:cubicBezTo>
                      <a:pt x="79" y="0"/>
                      <a:pt x="0" y="79"/>
                      <a:pt x="0" y="177"/>
                    </a:cubicBezTo>
                    <a:cubicBezTo>
                      <a:pt x="0" y="275"/>
                      <a:pt x="79" y="354"/>
                      <a:pt x="177" y="354"/>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3" name="Rühm 112">
            <a:extLst>
              <a:ext uri="{FF2B5EF4-FFF2-40B4-BE49-F238E27FC236}">
                <a16:creationId xmlns="" xmlns:a16="http://schemas.microsoft.com/office/drawing/2014/main" id="{1421F6BF-BA45-4209-9880-37E3172BB04E}"/>
              </a:ext>
            </a:extLst>
          </p:cNvPr>
          <p:cNvGrpSpPr/>
          <p:nvPr/>
        </p:nvGrpSpPr>
        <p:grpSpPr>
          <a:xfrm>
            <a:off x="5145402" y="4174332"/>
            <a:ext cx="1690694" cy="571500"/>
            <a:chOff x="2505731" y="4169110"/>
            <a:chExt cx="1690694" cy="571500"/>
          </a:xfrm>
        </p:grpSpPr>
        <p:sp>
          <p:nvSpPr>
            <p:cNvPr id="122" name="TextBox 121">
              <a:extLst>
                <a:ext uri="{FF2B5EF4-FFF2-40B4-BE49-F238E27FC236}">
                  <a16:creationId xmlns="" xmlns:a16="http://schemas.microsoft.com/office/drawing/2014/main" id="{4A40385D-914E-447A-B82B-A113CD074BF5}"/>
                </a:ext>
              </a:extLst>
            </p:cNvPr>
            <p:cNvSpPr txBox="1"/>
            <p:nvPr/>
          </p:nvSpPr>
          <p:spPr>
            <a:xfrm>
              <a:off x="3158197" y="4169110"/>
              <a:ext cx="1038228" cy="565965"/>
            </a:xfrm>
            <a:prstGeom prst="rect">
              <a:avLst/>
            </a:prstGeom>
            <a:noFill/>
          </p:spPr>
          <p:txBody>
            <a:bodyPr wrap="square" lIns="0" tIns="0" rIns="0" bIns="0" rtlCol="0" anchor="ctr">
              <a:noAutofit/>
            </a:bodyPr>
            <a:lstStyle/>
            <a:p>
              <a:r>
                <a:rPr lang="et-EE" sz="1200" dirty="0" err="1">
                  <a:solidFill>
                    <a:schemeClr val="tx2"/>
                  </a:solidFill>
                </a:rPr>
                <a:t>mobile-id</a:t>
              </a:r>
              <a:endParaRPr lang="en-GB" sz="1200" dirty="0">
                <a:solidFill>
                  <a:schemeClr val="tx2"/>
                </a:solidFill>
              </a:endParaRPr>
            </a:p>
          </p:txBody>
        </p:sp>
        <p:pic>
          <p:nvPicPr>
            <p:cNvPr id="123" name="Graphic 66">
              <a:extLst>
                <a:ext uri="{FF2B5EF4-FFF2-40B4-BE49-F238E27FC236}">
                  <a16:creationId xmlns="" xmlns:a16="http://schemas.microsoft.com/office/drawing/2014/main" id="{04C719F5-CA00-4466-A599-BEEF58CE6A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505731" y="4169110"/>
              <a:ext cx="571500" cy="571500"/>
            </a:xfrm>
            <a:prstGeom prst="rect">
              <a:avLst/>
            </a:prstGeom>
          </p:spPr>
        </p:pic>
      </p:grpSp>
      <p:grpSp>
        <p:nvGrpSpPr>
          <p:cNvPr id="132" name="Rühm 131">
            <a:extLst>
              <a:ext uri="{FF2B5EF4-FFF2-40B4-BE49-F238E27FC236}">
                <a16:creationId xmlns="" xmlns:a16="http://schemas.microsoft.com/office/drawing/2014/main" id="{6102FEA2-E18D-4BAC-812A-5DA961390753}"/>
              </a:ext>
            </a:extLst>
          </p:cNvPr>
          <p:cNvGrpSpPr/>
          <p:nvPr/>
        </p:nvGrpSpPr>
        <p:grpSpPr>
          <a:xfrm>
            <a:off x="5145402" y="4996656"/>
            <a:ext cx="1692277" cy="571500"/>
            <a:chOff x="2504718" y="5010148"/>
            <a:chExt cx="1692277" cy="571500"/>
          </a:xfrm>
        </p:grpSpPr>
        <p:sp>
          <p:nvSpPr>
            <p:cNvPr id="133" name="TextBox 132">
              <a:extLst>
                <a:ext uri="{FF2B5EF4-FFF2-40B4-BE49-F238E27FC236}">
                  <a16:creationId xmlns="" xmlns:a16="http://schemas.microsoft.com/office/drawing/2014/main" id="{5CB7946A-4773-4E41-8625-1189A2A211AE}"/>
                </a:ext>
              </a:extLst>
            </p:cNvPr>
            <p:cNvSpPr txBox="1"/>
            <p:nvPr/>
          </p:nvSpPr>
          <p:spPr>
            <a:xfrm>
              <a:off x="3158767" y="5011963"/>
              <a:ext cx="1038228" cy="565965"/>
            </a:xfrm>
            <a:prstGeom prst="rect">
              <a:avLst/>
            </a:prstGeom>
            <a:noFill/>
          </p:spPr>
          <p:txBody>
            <a:bodyPr wrap="square" lIns="0" tIns="0" rIns="0" bIns="0" rtlCol="0" anchor="ctr">
              <a:noAutofit/>
            </a:bodyPr>
            <a:lstStyle/>
            <a:p>
              <a:r>
                <a:rPr lang="et-EE" sz="1200" dirty="0" err="1">
                  <a:solidFill>
                    <a:schemeClr val="tx2"/>
                  </a:solidFill>
                </a:rPr>
                <a:t>company</a:t>
              </a:r>
              <a:endParaRPr lang="et-EE" sz="1200" dirty="0">
                <a:solidFill>
                  <a:schemeClr val="tx2"/>
                </a:solidFill>
              </a:endParaRPr>
            </a:p>
            <a:p>
              <a:r>
                <a:rPr lang="et-EE" sz="1200" dirty="0" err="1">
                  <a:solidFill>
                    <a:schemeClr val="tx2"/>
                  </a:solidFill>
                </a:rPr>
                <a:t>registration</a:t>
              </a:r>
              <a:endParaRPr lang="et-EE" sz="1200" dirty="0">
                <a:solidFill>
                  <a:schemeClr val="tx2"/>
                </a:solidFill>
              </a:endParaRPr>
            </a:p>
            <a:p>
              <a:r>
                <a:rPr lang="et-EE" sz="1200" dirty="0" err="1">
                  <a:solidFill>
                    <a:schemeClr val="tx2"/>
                  </a:solidFill>
                </a:rPr>
                <a:t>portal</a:t>
              </a:r>
              <a:endParaRPr lang="en-GB" sz="1200" dirty="0">
                <a:solidFill>
                  <a:schemeClr val="tx2"/>
                </a:solidFill>
              </a:endParaRPr>
            </a:p>
          </p:txBody>
        </p:sp>
        <p:grpSp>
          <p:nvGrpSpPr>
            <p:cNvPr id="134" name="Rühm 133">
              <a:extLst>
                <a:ext uri="{FF2B5EF4-FFF2-40B4-BE49-F238E27FC236}">
                  <a16:creationId xmlns="" xmlns:a16="http://schemas.microsoft.com/office/drawing/2014/main" id="{EAFE0C81-FA8B-4BDE-8905-BAB080F24B1B}"/>
                </a:ext>
              </a:extLst>
            </p:cNvPr>
            <p:cNvGrpSpPr/>
            <p:nvPr/>
          </p:nvGrpSpPr>
          <p:grpSpPr>
            <a:xfrm>
              <a:off x="2504718" y="5010148"/>
              <a:ext cx="573062" cy="571500"/>
              <a:chOff x="7853363" y="3536951"/>
              <a:chExt cx="582613" cy="581025"/>
            </a:xfrm>
          </p:grpSpPr>
          <p:sp>
            <p:nvSpPr>
              <p:cNvPr id="135" name="Freeform 528">
                <a:extLst>
                  <a:ext uri="{FF2B5EF4-FFF2-40B4-BE49-F238E27FC236}">
                    <a16:creationId xmlns="" xmlns:a16="http://schemas.microsoft.com/office/drawing/2014/main" id="{FE079A1F-ACA9-4445-B042-1F6216F20BC0}"/>
                  </a:ext>
                </a:extLst>
              </p:cNvPr>
              <p:cNvSpPr>
                <a:spLocks/>
              </p:cNvSpPr>
              <p:nvPr/>
            </p:nvSpPr>
            <p:spPr bwMode="auto">
              <a:xfrm>
                <a:off x="8154988" y="3886201"/>
                <a:ext cx="155575" cy="19050"/>
              </a:xfrm>
              <a:custGeom>
                <a:avLst/>
                <a:gdLst>
                  <a:gd name="T0" fmla="*/ 92 w 98"/>
                  <a:gd name="T1" fmla="*/ 12 h 12"/>
                  <a:gd name="T2" fmla="*/ 6 w 98"/>
                  <a:gd name="T3" fmla="*/ 12 h 12"/>
                  <a:gd name="T4" fmla="*/ 0 w 98"/>
                  <a:gd name="T5" fmla="*/ 6 h 12"/>
                  <a:gd name="T6" fmla="*/ 6 w 98"/>
                  <a:gd name="T7" fmla="*/ 0 h 12"/>
                  <a:gd name="T8" fmla="*/ 92 w 98"/>
                  <a:gd name="T9" fmla="*/ 0 h 12"/>
                  <a:gd name="T10" fmla="*/ 98 w 98"/>
                  <a:gd name="T11" fmla="*/ 6 h 12"/>
                  <a:gd name="T12" fmla="*/ 92 w 9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8" h="12">
                    <a:moveTo>
                      <a:pt x="92" y="12"/>
                    </a:moveTo>
                    <a:cubicBezTo>
                      <a:pt x="6" y="12"/>
                      <a:pt x="6" y="12"/>
                      <a:pt x="6" y="12"/>
                    </a:cubicBezTo>
                    <a:cubicBezTo>
                      <a:pt x="3" y="12"/>
                      <a:pt x="0" y="10"/>
                      <a:pt x="0" y="6"/>
                    </a:cubicBezTo>
                    <a:cubicBezTo>
                      <a:pt x="0" y="3"/>
                      <a:pt x="3" y="0"/>
                      <a:pt x="6" y="0"/>
                    </a:cubicBezTo>
                    <a:cubicBezTo>
                      <a:pt x="92" y="0"/>
                      <a:pt x="92" y="0"/>
                      <a:pt x="92" y="0"/>
                    </a:cubicBezTo>
                    <a:cubicBezTo>
                      <a:pt x="95" y="0"/>
                      <a:pt x="98" y="3"/>
                      <a:pt x="98" y="6"/>
                    </a:cubicBezTo>
                    <a:cubicBezTo>
                      <a:pt x="98" y="10"/>
                      <a:pt x="95" y="12"/>
                      <a:pt x="92"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529">
                <a:extLst>
                  <a:ext uri="{FF2B5EF4-FFF2-40B4-BE49-F238E27FC236}">
                    <a16:creationId xmlns="" xmlns:a16="http://schemas.microsoft.com/office/drawing/2014/main" id="{4149ACB3-8000-4FAB-BBEA-F61AC7FA21F9}"/>
                  </a:ext>
                </a:extLst>
              </p:cNvPr>
              <p:cNvSpPr>
                <a:spLocks/>
              </p:cNvSpPr>
              <p:nvPr/>
            </p:nvSpPr>
            <p:spPr bwMode="auto">
              <a:xfrm>
                <a:off x="8154988" y="3925888"/>
                <a:ext cx="115888" cy="19050"/>
              </a:xfrm>
              <a:custGeom>
                <a:avLst/>
                <a:gdLst>
                  <a:gd name="T0" fmla="*/ 67 w 73"/>
                  <a:gd name="T1" fmla="*/ 12 h 12"/>
                  <a:gd name="T2" fmla="*/ 6 w 73"/>
                  <a:gd name="T3" fmla="*/ 12 h 12"/>
                  <a:gd name="T4" fmla="*/ 0 w 73"/>
                  <a:gd name="T5" fmla="*/ 6 h 12"/>
                  <a:gd name="T6" fmla="*/ 6 w 73"/>
                  <a:gd name="T7" fmla="*/ 0 h 12"/>
                  <a:gd name="T8" fmla="*/ 67 w 73"/>
                  <a:gd name="T9" fmla="*/ 0 h 12"/>
                  <a:gd name="T10" fmla="*/ 73 w 73"/>
                  <a:gd name="T11" fmla="*/ 6 h 12"/>
                  <a:gd name="T12" fmla="*/ 67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7" y="12"/>
                    </a:moveTo>
                    <a:cubicBezTo>
                      <a:pt x="6" y="12"/>
                      <a:pt x="6" y="12"/>
                      <a:pt x="6" y="12"/>
                    </a:cubicBezTo>
                    <a:cubicBezTo>
                      <a:pt x="3" y="12"/>
                      <a:pt x="0" y="9"/>
                      <a:pt x="0" y="6"/>
                    </a:cubicBezTo>
                    <a:cubicBezTo>
                      <a:pt x="0" y="2"/>
                      <a:pt x="3" y="0"/>
                      <a:pt x="6" y="0"/>
                    </a:cubicBezTo>
                    <a:cubicBezTo>
                      <a:pt x="67" y="0"/>
                      <a:pt x="67" y="0"/>
                      <a:pt x="67" y="0"/>
                    </a:cubicBezTo>
                    <a:cubicBezTo>
                      <a:pt x="71" y="0"/>
                      <a:pt x="73" y="2"/>
                      <a:pt x="73" y="6"/>
                    </a:cubicBezTo>
                    <a:cubicBezTo>
                      <a:pt x="73" y="9"/>
                      <a:pt x="71" y="12"/>
                      <a:pt x="67"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530">
                <a:extLst>
                  <a:ext uri="{FF2B5EF4-FFF2-40B4-BE49-F238E27FC236}">
                    <a16:creationId xmlns="" xmlns:a16="http://schemas.microsoft.com/office/drawing/2014/main" id="{9ADD0DA1-1F71-43EF-85A8-D9FEB183CFEF}"/>
                  </a:ext>
                </a:extLst>
              </p:cNvPr>
              <p:cNvSpPr>
                <a:spLocks/>
              </p:cNvSpPr>
              <p:nvPr/>
            </p:nvSpPr>
            <p:spPr bwMode="auto">
              <a:xfrm>
                <a:off x="8194676" y="3721101"/>
                <a:ext cx="153988" cy="19050"/>
              </a:xfrm>
              <a:custGeom>
                <a:avLst/>
                <a:gdLst>
                  <a:gd name="T0" fmla="*/ 91 w 97"/>
                  <a:gd name="T1" fmla="*/ 12 h 12"/>
                  <a:gd name="T2" fmla="*/ 6 w 97"/>
                  <a:gd name="T3" fmla="*/ 12 h 12"/>
                  <a:gd name="T4" fmla="*/ 0 w 97"/>
                  <a:gd name="T5" fmla="*/ 6 h 12"/>
                  <a:gd name="T6" fmla="*/ 6 w 97"/>
                  <a:gd name="T7" fmla="*/ 0 h 12"/>
                  <a:gd name="T8" fmla="*/ 91 w 97"/>
                  <a:gd name="T9" fmla="*/ 0 h 12"/>
                  <a:gd name="T10" fmla="*/ 97 w 97"/>
                  <a:gd name="T11" fmla="*/ 6 h 12"/>
                  <a:gd name="T12" fmla="*/ 91 w 9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7" h="12">
                    <a:moveTo>
                      <a:pt x="91" y="12"/>
                    </a:moveTo>
                    <a:cubicBezTo>
                      <a:pt x="6" y="12"/>
                      <a:pt x="6" y="12"/>
                      <a:pt x="6" y="12"/>
                    </a:cubicBezTo>
                    <a:cubicBezTo>
                      <a:pt x="2" y="12"/>
                      <a:pt x="0" y="10"/>
                      <a:pt x="0" y="6"/>
                    </a:cubicBezTo>
                    <a:cubicBezTo>
                      <a:pt x="0" y="3"/>
                      <a:pt x="2" y="0"/>
                      <a:pt x="6" y="0"/>
                    </a:cubicBezTo>
                    <a:cubicBezTo>
                      <a:pt x="91" y="0"/>
                      <a:pt x="91" y="0"/>
                      <a:pt x="91" y="0"/>
                    </a:cubicBezTo>
                    <a:cubicBezTo>
                      <a:pt x="95" y="0"/>
                      <a:pt x="97" y="3"/>
                      <a:pt x="97" y="6"/>
                    </a:cubicBezTo>
                    <a:cubicBezTo>
                      <a:pt x="97" y="10"/>
                      <a:pt x="95" y="12"/>
                      <a:pt x="91"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531">
                <a:extLst>
                  <a:ext uri="{FF2B5EF4-FFF2-40B4-BE49-F238E27FC236}">
                    <a16:creationId xmlns="" xmlns:a16="http://schemas.microsoft.com/office/drawing/2014/main" id="{0501B432-2204-45BB-93CD-0557C14BB71B}"/>
                  </a:ext>
                </a:extLst>
              </p:cNvPr>
              <p:cNvSpPr>
                <a:spLocks/>
              </p:cNvSpPr>
              <p:nvPr/>
            </p:nvSpPr>
            <p:spPr bwMode="auto">
              <a:xfrm>
                <a:off x="8194676" y="3760788"/>
                <a:ext cx="115888" cy="19050"/>
              </a:xfrm>
              <a:custGeom>
                <a:avLst/>
                <a:gdLst>
                  <a:gd name="T0" fmla="*/ 67 w 73"/>
                  <a:gd name="T1" fmla="*/ 12 h 12"/>
                  <a:gd name="T2" fmla="*/ 6 w 73"/>
                  <a:gd name="T3" fmla="*/ 12 h 12"/>
                  <a:gd name="T4" fmla="*/ 0 w 73"/>
                  <a:gd name="T5" fmla="*/ 6 h 12"/>
                  <a:gd name="T6" fmla="*/ 6 w 73"/>
                  <a:gd name="T7" fmla="*/ 0 h 12"/>
                  <a:gd name="T8" fmla="*/ 67 w 73"/>
                  <a:gd name="T9" fmla="*/ 0 h 12"/>
                  <a:gd name="T10" fmla="*/ 73 w 73"/>
                  <a:gd name="T11" fmla="*/ 6 h 12"/>
                  <a:gd name="T12" fmla="*/ 67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7" y="12"/>
                    </a:moveTo>
                    <a:cubicBezTo>
                      <a:pt x="6" y="12"/>
                      <a:pt x="6" y="12"/>
                      <a:pt x="6" y="12"/>
                    </a:cubicBezTo>
                    <a:cubicBezTo>
                      <a:pt x="2" y="12"/>
                      <a:pt x="0" y="9"/>
                      <a:pt x="0" y="6"/>
                    </a:cubicBezTo>
                    <a:cubicBezTo>
                      <a:pt x="0" y="2"/>
                      <a:pt x="2" y="0"/>
                      <a:pt x="6" y="0"/>
                    </a:cubicBezTo>
                    <a:cubicBezTo>
                      <a:pt x="67" y="0"/>
                      <a:pt x="67" y="0"/>
                      <a:pt x="67" y="0"/>
                    </a:cubicBezTo>
                    <a:cubicBezTo>
                      <a:pt x="70" y="0"/>
                      <a:pt x="73" y="2"/>
                      <a:pt x="73" y="6"/>
                    </a:cubicBezTo>
                    <a:cubicBezTo>
                      <a:pt x="73" y="9"/>
                      <a:pt x="70" y="12"/>
                      <a:pt x="67"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532">
                <a:extLst>
                  <a:ext uri="{FF2B5EF4-FFF2-40B4-BE49-F238E27FC236}">
                    <a16:creationId xmlns="" xmlns:a16="http://schemas.microsoft.com/office/drawing/2014/main" id="{5467125D-FBA6-4ADE-804A-40CCD78F6B8A}"/>
                  </a:ext>
                </a:extLst>
              </p:cNvPr>
              <p:cNvSpPr>
                <a:spLocks/>
              </p:cNvSpPr>
              <p:nvPr/>
            </p:nvSpPr>
            <p:spPr bwMode="auto">
              <a:xfrm>
                <a:off x="7853363" y="3536951"/>
                <a:ext cx="582613" cy="581025"/>
              </a:xfrm>
              <a:custGeom>
                <a:avLst/>
                <a:gdLst>
                  <a:gd name="T0" fmla="*/ 184 w 367"/>
                  <a:gd name="T1" fmla="*/ 367 h 367"/>
                  <a:gd name="T2" fmla="*/ 0 w 367"/>
                  <a:gd name="T3" fmla="*/ 183 h 367"/>
                  <a:gd name="T4" fmla="*/ 184 w 367"/>
                  <a:gd name="T5" fmla="*/ 0 h 367"/>
                  <a:gd name="T6" fmla="*/ 367 w 367"/>
                  <a:gd name="T7" fmla="*/ 183 h 367"/>
                  <a:gd name="T8" fmla="*/ 216 w 367"/>
                  <a:gd name="T9" fmla="*/ 364 h 367"/>
                  <a:gd name="T10" fmla="*/ 208 w 367"/>
                  <a:gd name="T11" fmla="*/ 359 h 367"/>
                  <a:gd name="T12" fmla="*/ 213 w 367"/>
                  <a:gd name="T13" fmla="*/ 352 h 367"/>
                  <a:gd name="T14" fmla="*/ 355 w 367"/>
                  <a:gd name="T15" fmla="*/ 183 h 367"/>
                  <a:gd name="T16" fmla="*/ 184 w 367"/>
                  <a:gd name="T17" fmla="*/ 12 h 367"/>
                  <a:gd name="T18" fmla="*/ 13 w 367"/>
                  <a:gd name="T19" fmla="*/ 183 h 367"/>
                  <a:gd name="T20" fmla="*/ 184 w 367"/>
                  <a:gd name="T21" fmla="*/ 355 h 367"/>
                  <a:gd name="T22" fmla="*/ 190 w 367"/>
                  <a:gd name="T23" fmla="*/ 361 h 367"/>
                  <a:gd name="T24" fmla="*/ 184 w 367"/>
                  <a:gd name="T25"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7">
                    <a:moveTo>
                      <a:pt x="184" y="367"/>
                    </a:moveTo>
                    <a:cubicBezTo>
                      <a:pt x="83" y="367"/>
                      <a:pt x="0" y="285"/>
                      <a:pt x="0" y="183"/>
                    </a:cubicBezTo>
                    <a:cubicBezTo>
                      <a:pt x="0" y="82"/>
                      <a:pt x="83" y="0"/>
                      <a:pt x="184" y="0"/>
                    </a:cubicBezTo>
                    <a:cubicBezTo>
                      <a:pt x="285" y="0"/>
                      <a:pt x="367" y="82"/>
                      <a:pt x="367" y="183"/>
                    </a:cubicBezTo>
                    <a:cubicBezTo>
                      <a:pt x="367" y="273"/>
                      <a:pt x="304" y="349"/>
                      <a:pt x="216" y="364"/>
                    </a:cubicBezTo>
                    <a:cubicBezTo>
                      <a:pt x="212" y="365"/>
                      <a:pt x="209" y="362"/>
                      <a:pt x="208" y="359"/>
                    </a:cubicBezTo>
                    <a:cubicBezTo>
                      <a:pt x="208" y="356"/>
                      <a:pt x="210" y="353"/>
                      <a:pt x="213" y="352"/>
                    </a:cubicBezTo>
                    <a:cubicBezTo>
                      <a:pt x="296" y="338"/>
                      <a:pt x="355" y="267"/>
                      <a:pt x="355" y="183"/>
                    </a:cubicBezTo>
                    <a:cubicBezTo>
                      <a:pt x="355" y="89"/>
                      <a:pt x="278" y="12"/>
                      <a:pt x="184" y="12"/>
                    </a:cubicBezTo>
                    <a:cubicBezTo>
                      <a:pt x="90" y="12"/>
                      <a:pt x="13" y="89"/>
                      <a:pt x="13" y="183"/>
                    </a:cubicBezTo>
                    <a:cubicBezTo>
                      <a:pt x="13" y="278"/>
                      <a:pt x="90" y="355"/>
                      <a:pt x="184" y="355"/>
                    </a:cubicBezTo>
                    <a:cubicBezTo>
                      <a:pt x="187" y="355"/>
                      <a:pt x="190" y="357"/>
                      <a:pt x="190" y="361"/>
                    </a:cubicBezTo>
                    <a:cubicBezTo>
                      <a:pt x="190" y="364"/>
                      <a:pt x="187" y="367"/>
                      <a:pt x="184" y="36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533">
                <a:extLst>
                  <a:ext uri="{FF2B5EF4-FFF2-40B4-BE49-F238E27FC236}">
                    <a16:creationId xmlns="" xmlns:a16="http://schemas.microsoft.com/office/drawing/2014/main" id="{5169B92C-CDAA-48BD-A819-FCCFD526DCAF}"/>
                  </a:ext>
                </a:extLst>
              </p:cNvPr>
              <p:cNvSpPr>
                <a:spLocks/>
              </p:cNvSpPr>
              <p:nvPr/>
            </p:nvSpPr>
            <p:spPr bwMode="auto">
              <a:xfrm>
                <a:off x="7970838" y="3673476"/>
                <a:ext cx="193675" cy="125413"/>
              </a:xfrm>
              <a:custGeom>
                <a:avLst/>
                <a:gdLst>
                  <a:gd name="T0" fmla="*/ 116 w 122"/>
                  <a:gd name="T1" fmla="*/ 79 h 79"/>
                  <a:gd name="T2" fmla="*/ 85 w 122"/>
                  <a:gd name="T3" fmla="*/ 79 h 79"/>
                  <a:gd name="T4" fmla="*/ 79 w 122"/>
                  <a:gd name="T5" fmla="*/ 73 h 79"/>
                  <a:gd name="T6" fmla="*/ 85 w 122"/>
                  <a:gd name="T7" fmla="*/ 67 h 79"/>
                  <a:gd name="T8" fmla="*/ 110 w 122"/>
                  <a:gd name="T9" fmla="*/ 67 h 79"/>
                  <a:gd name="T10" fmla="*/ 110 w 122"/>
                  <a:gd name="T11" fmla="*/ 12 h 79"/>
                  <a:gd name="T12" fmla="*/ 12 w 122"/>
                  <a:gd name="T13" fmla="*/ 12 h 79"/>
                  <a:gd name="T14" fmla="*/ 12 w 122"/>
                  <a:gd name="T15" fmla="*/ 55 h 79"/>
                  <a:gd name="T16" fmla="*/ 6 w 122"/>
                  <a:gd name="T17" fmla="*/ 61 h 79"/>
                  <a:gd name="T18" fmla="*/ 0 w 122"/>
                  <a:gd name="T19" fmla="*/ 55 h 79"/>
                  <a:gd name="T20" fmla="*/ 0 w 122"/>
                  <a:gd name="T21" fmla="*/ 6 h 79"/>
                  <a:gd name="T22" fmla="*/ 6 w 122"/>
                  <a:gd name="T23" fmla="*/ 0 h 79"/>
                  <a:gd name="T24" fmla="*/ 116 w 122"/>
                  <a:gd name="T25" fmla="*/ 0 h 79"/>
                  <a:gd name="T26" fmla="*/ 122 w 122"/>
                  <a:gd name="T27" fmla="*/ 6 h 79"/>
                  <a:gd name="T28" fmla="*/ 122 w 122"/>
                  <a:gd name="T29" fmla="*/ 73 h 79"/>
                  <a:gd name="T30" fmla="*/ 116 w 122"/>
                  <a:gd name="T3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79">
                    <a:moveTo>
                      <a:pt x="116" y="79"/>
                    </a:moveTo>
                    <a:cubicBezTo>
                      <a:pt x="85" y="79"/>
                      <a:pt x="85" y="79"/>
                      <a:pt x="85" y="79"/>
                    </a:cubicBezTo>
                    <a:cubicBezTo>
                      <a:pt x="82" y="79"/>
                      <a:pt x="79" y="76"/>
                      <a:pt x="79" y="73"/>
                    </a:cubicBezTo>
                    <a:cubicBezTo>
                      <a:pt x="79" y="70"/>
                      <a:pt x="82" y="67"/>
                      <a:pt x="85" y="67"/>
                    </a:cubicBezTo>
                    <a:cubicBezTo>
                      <a:pt x="110" y="67"/>
                      <a:pt x="110" y="67"/>
                      <a:pt x="110" y="67"/>
                    </a:cubicBezTo>
                    <a:cubicBezTo>
                      <a:pt x="110" y="12"/>
                      <a:pt x="110" y="12"/>
                      <a:pt x="110" y="12"/>
                    </a:cubicBezTo>
                    <a:cubicBezTo>
                      <a:pt x="12" y="12"/>
                      <a:pt x="12" y="12"/>
                      <a:pt x="12" y="12"/>
                    </a:cubicBezTo>
                    <a:cubicBezTo>
                      <a:pt x="12" y="55"/>
                      <a:pt x="12" y="55"/>
                      <a:pt x="12" y="55"/>
                    </a:cubicBezTo>
                    <a:cubicBezTo>
                      <a:pt x="12" y="58"/>
                      <a:pt x="9" y="61"/>
                      <a:pt x="6" y="61"/>
                    </a:cubicBezTo>
                    <a:cubicBezTo>
                      <a:pt x="3" y="61"/>
                      <a:pt x="0" y="58"/>
                      <a:pt x="0" y="55"/>
                    </a:cubicBezTo>
                    <a:cubicBezTo>
                      <a:pt x="0" y="6"/>
                      <a:pt x="0" y="6"/>
                      <a:pt x="0" y="6"/>
                    </a:cubicBezTo>
                    <a:cubicBezTo>
                      <a:pt x="0" y="2"/>
                      <a:pt x="3" y="0"/>
                      <a:pt x="6" y="0"/>
                    </a:cubicBezTo>
                    <a:cubicBezTo>
                      <a:pt x="116" y="0"/>
                      <a:pt x="116" y="0"/>
                      <a:pt x="116" y="0"/>
                    </a:cubicBezTo>
                    <a:cubicBezTo>
                      <a:pt x="119" y="0"/>
                      <a:pt x="122" y="2"/>
                      <a:pt x="122" y="6"/>
                    </a:cubicBezTo>
                    <a:cubicBezTo>
                      <a:pt x="122" y="73"/>
                      <a:pt x="122" y="73"/>
                      <a:pt x="122" y="73"/>
                    </a:cubicBezTo>
                    <a:cubicBezTo>
                      <a:pt x="122" y="76"/>
                      <a:pt x="119" y="79"/>
                      <a:pt x="116" y="79"/>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534">
                <a:extLst>
                  <a:ext uri="{FF2B5EF4-FFF2-40B4-BE49-F238E27FC236}">
                    <a16:creationId xmlns="" xmlns:a16="http://schemas.microsoft.com/office/drawing/2014/main" id="{97E44AF8-9876-4200-81BD-5CE2EC2D86F7}"/>
                  </a:ext>
                </a:extLst>
              </p:cNvPr>
              <p:cNvSpPr>
                <a:spLocks/>
              </p:cNvSpPr>
              <p:nvPr/>
            </p:nvSpPr>
            <p:spPr bwMode="auto">
              <a:xfrm>
                <a:off x="8029576" y="3633788"/>
                <a:ext cx="76200" cy="58738"/>
              </a:xfrm>
              <a:custGeom>
                <a:avLst/>
                <a:gdLst>
                  <a:gd name="T0" fmla="*/ 6 w 48"/>
                  <a:gd name="T1" fmla="*/ 37 h 37"/>
                  <a:gd name="T2" fmla="*/ 0 w 48"/>
                  <a:gd name="T3" fmla="*/ 31 h 37"/>
                  <a:gd name="T4" fmla="*/ 0 w 48"/>
                  <a:gd name="T5" fmla="*/ 6 h 37"/>
                  <a:gd name="T6" fmla="*/ 6 w 48"/>
                  <a:gd name="T7" fmla="*/ 0 h 37"/>
                  <a:gd name="T8" fmla="*/ 42 w 48"/>
                  <a:gd name="T9" fmla="*/ 0 h 37"/>
                  <a:gd name="T10" fmla="*/ 48 w 48"/>
                  <a:gd name="T11" fmla="*/ 6 h 37"/>
                  <a:gd name="T12" fmla="*/ 42 w 48"/>
                  <a:gd name="T13" fmla="*/ 12 h 37"/>
                  <a:gd name="T14" fmla="*/ 12 w 48"/>
                  <a:gd name="T15" fmla="*/ 12 h 37"/>
                  <a:gd name="T16" fmla="*/ 12 w 48"/>
                  <a:gd name="T17" fmla="*/ 31 h 37"/>
                  <a:gd name="T18" fmla="*/ 6 w 48"/>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7">
                    <a:moveTo>
                      <a:pt x="6" y="37"/>
                    </a:moveTo>
                    <a:cubicBezTo>
                      <a:pt x="2" y="37"/>
                      <a:pt x="0" y="34"/>
                      <a:pt x="0" y="31"/>
                    </a:cubicBezTo>
                    <a:cubicBezTo>
                      <a:pt x="0" y="6"/>
                      <a:pt x="0" y="6"/>
                      <a:pt x="0" y="6"/>
                    </a:cubicBezTo>
                    <a:cubicBezTo>
                      <a:pt x="0" y="3"/>
                      <a:pt x="2" y="0"/>
                      <a:pt x="6" y="0"/>
                    </a:cubicBezTo>
                    <a:cubicBezTo>
                      <a:pt x="42" y="0"/>
                      <a:pt x="42" y="0"/>
                      <a:pt x="42" y="0"/>
                    </a:cubicBezTo>
                    <a:cubicBezTo>
                      <a:pt x="46" y="0"/>
                      <a:pt x="48" y="3"/>
                      <a:pt x="48" y="6"/>
                    </a:cubicBezTo>
                    <a:cubicBezTo>
                      <a:pt x="48" y="10"/>
                      <a:pt x="46" y="12"/>
                      <a:pt x="42" y="12"/>
                    </a:cubicBezTo>
                    <a:cubicBezTo>
                      <a:pt x="12" y="12"/>
                      <a:pt x="12" y="12"/>
                      <a:pt x="12" y="12"/>
                    </a:cubicBezTo>
                    <a:cubicBezTo>
                      <a:pt x="12" y="31"/>
                      <a:pt x="12" y="31"/>
                      <a:pt x="12" y="31"/>
                    </a:cubicBezTo>
                    <a:cubicBezTo>
                      <a:pt x="12" y="34"/>
                      <a:pt x="9" y="37"/>
                      <a:pt x="6" y="3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535">
                <a:extLst>
                  <a:ext uri="{FF2B5EF4-FFF2-40B4-BE49-F238E27FC236}">
                    <a16:creationId xmlns="" xmlns:a16="http://schemas.microsoft.com/office/drawing/2014/main" id="{E9FBFE0E-7294-4C3C-8025-EFCD5E8081E2}"/>
                  </a:ext>
                </a:extLst>
              </p:cNvPr>
              <p:cNvSpPr>
                <a:spLocks/>
              </p:cNvSpPr>
              <p:nvPr/>
            </p:nvSpPr>
            <p:spPr bwMode="auto">
              <a:xfrm>
                <a:off x="7931151" y="3838576"/>
                <a:ext cx="195263" cy="125413"/>
              </a:xfrm>
              <a:custGeom>
                <a:avLst/>
                <a:gdLst>
                  <a:gd name="T0" fmla="*/ 117 w 123"/>
                  <a:gd name="T1" fmla="*/ 79 h 79"/>
                  <a:gd name="T2" fmla="*/ 7 w 123"/>
                  <a:gd name="T3" fmla="*/ 79 h 79"/>
                  <a:gd name="T4" fmla="*/ 0 w 123"/>
                  <a:gd name="T5" fmla="*/ 73 h 79"/>
                  <a:gd name="T6" fmla="*/ 0 w 123"/>
                  <a:gd name="T7" fmla="*/ 6 h 79"/>
                  <a:gd name="T8" fmla="*/ 7 w 123"/>
                  <a:gd name="T9" fmla="*/ 0 h 79"/>
                  <a:gd name="T10" fmla="*/ 117 w 123"/>
                  <a:gd name="T11" fmla="*/ 0 h 79"/>
                  <a:gd name="T12" fmla="*/ 123 w 123"/>
                  <a:gd name="T13" fmla="*/ 6 h 79"/>
                  <a:gd name="T14" fmla="*/ 123 w 123"/>
                  <a:gd name="T15" fmla="*/ 48 h 79"/>
                  <a:gd name="T16" fmla="*/ 117 w 123"/>
                  <a:gd name="T17" fmla="*/ 55 h 79"/>
                  <a:gd name="T18" fmla="*/ 110 w 123"/>
                  <a:gd name="T19" fmla="*/ 48 h 79"/>
                  <a:gd name="T20" fmla="*/ 110 w 123"/>
                  <a:gd name="T21" fmla="*/ 12 h 79"/>
                  <a:gd name="T22" fmla="*/ 13 w 123"/>
                  <a:gd name="T23" fmla="*/ 12 h 79"/>
                  <a:gd name="T24" fmla="*/ 13 w 123"/>
                  <a:gd name="T25" fmla="*/ 67 h 79"/>
                  <a:gd name="T26" fmla="*/ 117 w 123"/>
                  <a:gd name="T27" fmla="*/ 67 h 79"/>
                  <a:gd name="T28" fmla="*/ 123 w 123"/>
                  <a:gd name="T29" fmla="*/ 73 h 79"/>
                  <a:gd name="T30" fmla="*/ 117 w 123"/>
                  <a:gd name="T3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79">
                    <a:moveTo>
                      <a:pt x="117" y="79"/>
                    </a:moveTo>
                    <a:cubicBezTo>
                      <a:pt x="7" y="79"/>
                      <a:pt x="7" y="79"/>
                      <a:pt x="7" y="79"/>
                    </a:cubicBezTo>
                    <a:cubicBezTo>
                      <a:pt x="3" y="79"/>
                      <a:pt x="0" y="76"/>
                      <a:pt x="0" y="73"/>
                    </a:cubicBezTo>
                    <a:cubicBezTo>
                      <a:pt x="0" y="6"/>
                      <a:pt x="0" y="6"/>
                      <a:pt x="0" y="6"/>
                    </a:cubicBezTo>
                    <a:cubicBezTo>
                      <a:pt x="0" y="2"/>
                      <a:pt x="3" y="0"/>
                      <a:pt x="7" y="0"/>
                    </a:cubicBezTo>
                    <a:cubicBezTo>
                      <a:pt x="117" y="0"/>
                      <a:pt x="117" y="0"/>
                      <a:pt x="117" y="0"/>
                    </a:cubicBezTo>
                    <a:cubicBezTo>
                      <a:pt x="120" y="0"/>
                      <a:pt x="123" y="2"/>
                      <a:pt x="123" y="6"/>
                    </a:cubicBezTo>
                    <a:cubicBezTo>
                      <a:pt x="123" y="48"/>
                      <a:pt x="123" y="48"/>
                      <a:pt x="123" y="48"/>
                    </a:cubicBezTo>
                    <a:cubicBezTo>
                      <a:pt x="123" y="52"/>
                      <a:pt x="120" y="55"/>
                      <a:pt x="117" y="55"/>
                    </a:cubicBezTo>
                    <a:cubicBezTo>
                      <a:pt x="113" y="55"/>
                      <a:pt x="110" y="52"/>
                      <a:pt x="110" y="48"/>
                    </a:cubicBezTo>
                    <a:cubicBezTo>
                      <a:pt x="110" y="12"/>
                      <a:pt x="110" y="12"/>
                      <a:pt x="110" y="12"/>
                    </a:cubicBezTo>
                    <a:cubicBezTo>
                      <a:pt x="13" y="12"/>
                      <a:pt x="13" y="12"/>
                      <a:pt x="13" y="12"/>
                    </a:cubicBezTo>
                    <a:cubicBezTo>
                      <a:pt x="13" y="67"/>
                      <a:pt x="13" y="67"/>
                      <a:pt x="13" y="67"/>
                    </a:cubicBezTo>
                    <a:cubicBezTo>
                      <a:pt x="117" y="67"/>
                      <a:pt x="117" y="67"/>
                      <a:pt x="117" y="67"/>
                    </a:cubicBezTo>
                    <a:cubicBezTo>
                      <a:pt x="120" y="67"/>
                      <a:pt x="123" y="70"/>
                      <a:pt x="123" y="73"/>
                    </a:cubicBezTo>
                    <a:cubicBezTo>
                      <a:pt x="123" y="76"/>
                      <a:pt x="120" y="79"/>
                      <a:pt x="117" y="79"/>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536">
                <a:extLst>
                  <a:ext uri="{FF2B5EF4-FFF2-40B4-BE49-F238E27FC236}">
                    <a16:creationId xmlns="" xmlns:a16="http://schemas.microsoft.com/office/drawing/2014/main" id="{C2499815-AD95-4B8D-9A0F-22CF0BAE0908}"/>
                  </a:ext>
                </a:extLst>
              </p:cNvPr>
              <p:cNvSpPr>
                <a:spLocks/>
              </p:cNvSpPr>
              <p:nvPr/>
            </p:nvSpPr>
            <p:spPr bwMode="auto">
              <a:xfrm>
                <a:off x="7989888" y="3798888"/>
                <a:ext cx="77788" cy="58738"/>
              </a:xfrm>
              <a:custGeom>
                <a:avLst/>
                <a:gdLst>
                  <a:gd name="T0" fmla="*/ 6 w 49"/>
                  <a:gd name="T1" fmla="*/ 37 h 37"/>
                  <a:gd name="T2" fmla="*/ 0 w 49"/>
                  <a:gd name="T3" fmla="*/ 31 h 37"/>
                  <a:gd name="T4" fmla="*/ 0 w 49"/>
                  <a:gd name="T5" fmla="*/ 6 h 37"/>
                  <a:gd name="T6" fmla="*/ 6 w 49"/>
                  <a:gd name="T7" fmla="*/ 0 h 37"/>
                  <a:gd name="T8" fmla="*/ 43 w 49"/>
                  <a:gd name="T9" fmla="*/ 0 h 37"/>
                  <a:gd name="T10" fmla="*/ 49 w 49"/>
                  <a:gd name="T11" fmla="*/ 6 h 37"/>
                  <a:gd name="T12" fmla="*/ 43 w 49"/>
                  <a:gd name="T13" fmla="*/ 12 h 37"/>
                  <a:gd name="T14" fmla="*/ 12 w 49"/>
                  <a:gd name="T15" fmla="*/ 12 h 37"/>
                  <a:gd name="T16" fmla="*/ 12 w 49"/>
                  <a:gd name="T17" fmla="*/ 31 h 37"/>
                  <a:gd name="T18" fmla="*/ 6 w 49"/>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7">
                    <a:moveTo>
                      <a:pt x="6" y="37"/>
                    </a:moveTo>
                    <a:cubicBezTo>
                      <a:pt x="3" y="37"/>
                      <a:pt x="0" y="34"/>
                      <a:pt x="0" y="31"/>
                    </a:cubicBezTo>
                    <a:cubicBezTo>
                      <a:pt x="0" y="6"/>
                      <a:pt x="0" y="6"/>
                      <a:pt x="0" y="6"/>
                    </a:cubicBezTo>
                    <a:cubicBezTo>
                      <a:pt x="0" y="3"/>
                      <a:pt x="3" y="0"/>
                      <a:pt x="6" y="0"/>
                    </a:cubicBezTo>
                    <a:cubicBezTo>
                      <a:pt x="43" y="0"/>
                      <a:pt x="43" y="0"/>
                      <a:pt x="43" y="0"/>
                    </a:cubicBezTo>
                    <a:cubicBezTo>
                      <a:pt x="46" y="0"/>
                      <a:pt x="49" y="3"/>
                      <a:pt x="49" y="6"/>
                    </a:cubicBezTo>
                    <a:cubicBezTo>
                      <a:pt x="49" y="10"/>
                      <a:pt x="46" y="12"/>
                      <a:pt x="43" y="12"/>
                    </a:cubicBezTo>
                    <a:cubicBezTo>
                      <a:pt x="12" y="12"/>
                      <a:pt x="12" y="12"/>
                      <a:pt x="12" y="12"/>
                    </a:cubicBezTo>
                    <a:cubicBezTo>
                      <a:pt x="12" y="31"/>
                      <a:pt x="12" y="31"/>
                      <a:pt x="12" y="31"/>
                    </a:cubicBezTo>
                    <a:cubicBezTo>
                      <a:pt x="12" y="34"/>
                      <a:pt x="10" y="37"/>
                      <a:pt x="6" y="3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4" name="Group 29">
            <a:extLst>
              <a:ext uri="{FF2B5EF4-FFF2-40B4-BE49-F238E27FC236}">
                <a16:creationId xmlns="" xmlns:a16="http://schemas.microsoft.com/office/drawing/2014/main" id="{24FD3F72-4DA0-4B3F-9FB6-471775BAC5BA}"/>
              </a:ext>
            </a:extLst>
          </p:cNvPr>
          <p:cNvGrpSpPr/>
          <p:nvPr/>
        </p:nvGrpSpPr>
        <p:grpSpPr>
          <a:xfrm>
            <a:off x="7390446" y="4996656"/>
            <a:ext cx="1854524" cy="828675"/>
            <a:chOff x="655314" y="4167188"/>
            <a:chExt cx="1854524" cy="828675"/>
          </a:xfrm>
        </p:grpSpPr>
        <p:sp>
          <p:nvSpPr>
            <p:cNvPr id="145" name="Rectangle 30">
              <a:extLst>
                <a:ext uri="{FF2B5EF4-FFF2-40B4-BE49-F238E27FC236}">
                  <a16:creationId xmlns="" xmlns:a16="http://schemas.microsoft.com/office/drawing/2014/main" id="{A79F6C23-5C22-48D4-9BE6-8A7C2B4642CB}"/>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a:extLst>
                <a:ext uri="{FF2B5EF4-FFF2-40B4-BE49-F238E27FC236}">
                  <a16:creationId xmlns="" xmlns:a16="http://schemas.microsoft.com/office/drawing/2014/main" id="{B6547C46-54A7-4616-B417-CF3B39C990B5}"/>
                </a:ext>
              </a:extLst>
            </p:cNvPr>
            <p:cNvSpPr txBox="1"/>
            <p:nvPr/>
          </p:nvSpPr>
          <p:spPr>
            <a:xfrm>
              <a:off x="1307780" y="4167188"/>
              <a:ext cx="1038228" cy="565965"/>
            </a:xfrm>
            <a:prstGeom prst="rect">
              <a:avLst/>
            </a:prstGeom>
            <a:noFill/>
          </p:spPr>
          <p:txBody>
            <a:bodyPr wrap="square" lIns="0" tIns="0" rIns="0" bIns="0" rtlCol="0" anchor="ctr">
              <a:noAutofit/>
            </a:bodyPr>
            <a:lstStyle/>
            <a:p>
              <a:r>
                <a:rPr lang="et-EE" sz="1200">
                  <a:solidFill>
                    <a:schemeClr val="tx2"/>
                  </a:solidFill>
                </a:rPr>
                <a:t>e-</a:t>
              </a:r>
              <a:r>
                <a:rPr lang="et-EE" sz="1200" err="1">
                  <a:solidFill>
                    <a:schemeClr val="tx2"/>
                  </a:solidFill>
                </a:rPr>
                <a:t>health</a:t>
              </a:r>
              <a:endParaRPr lang="et-EE" sz="1200">
                <a:solidFill>
                  <a:schemeClr val="tx2"/>
                </a:solidFill>
              </a:endParaRPr>
            </a:p>
            <a:p>
              <a:r>
                <a:rPr lang="et-EE" sz="1200" err="1">
                  <a:solidFill>
                    <a:schemeClr val="tx2"/>
                  </a:solidFill>
                </a:rPr>
                <a:t>system</a:t>
              </a:r>
              <a:endParaRPr lang="en-GB" sz="1200">
                <a:solidFill>
                  <a:schemeClr val="tx2"/>
                </a:solidFill>
              </a:endParaRPr>
            </a:p>
          </p:txBody>
        </p:sp>
        <p:pic>
          <p:nvPicPr>
            <p:cNvPr id="147" name="Graphic 32">
              <a:extLst>
                <a:ext uri="{FF2B5EF4-FFF2-40B4-BE49-F238E27FC236}">
                  <a16:creationId xmlns="" xmlns:a16="http://schemas.microsoft.com/office/drawing/2014/main" id="{D013E602-E92C-4C07-93FF-2A11F1A6623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55314" y="4167188"/>
              <a:ext cx="571500" cy="571500"/>
            </a:xfrm>
            <a:prstGeom prst="rect">
              <a:avLst/>
            </a:prstGeom>
          </p:spPr>
        </p:pic>
      </p:grpSp>
      <p:grpSp>
        <p:nvGrpSpPr>
          <p:cNvPr id="148" name="Rühm 147">
            <a:extLst>
              <a:ext uri="{FF2B5EF4-FFF2-40B4-BE49-F238E27FC236}">
                <a16:creationId xmlns="" xmlns:a16="http://schemas.microsoft.com/office/drawing/2014/main" id="{E2341ECE-9456-40EA-8DEF-D3EE65F0B77F}"/>
              </a:ext>
            </a:extLst>
          </p:cNvPr>
          <p:cNvGrpSpPr/>
          <p:nvPr/>
        </p:nvGrpSpPr>
        <p:grpSpPr>
          <a:xfrm>
            <a:off x="7390446" y="4174332"/>
            <a:ext cx="1690694" cy="571500"/>
            <a:chOff x="4389877" y="4169110"/>
            <a:chExt cx="1690694" cy="571500"/>
          </a:xfrm>
        </p:grpSpPr>
        <p:sp>
          <p:nvSpPr>
            <p:cNvPr id="149" name="TextBox 148">
              <a:extLst>
                <a:ext uri="{FF2B5EF4-FFF2-40B4-BE49-F238E27FC236}">
                  <a16:creationId xmlns="" xmlns:a16="http://schemas.microsoft.com/office/drawing/2014/main" id="{F0F45E1A-D930-45D3-A1CC-BC0C778BA7CB}"/>
                </a:ext>
              </a:extLst>
            </p:cNvPr>
            <p:cNvSpPr txBox="1"/>
            <p:nvPr/>
          </p:nvSpPr>
          <p:spPr>
            <a:xfrm>
              <a:off x="5042343" y="4169110"/>
              <a:ext cx="1038228" cy="565965"/>
            </a:xfrm>
            <a:prstGeom prst="rect">
              <a:avLst/>
            </a:prstGeom>
            <a:noFill/>
          </p:spPr>
          <p:txBody>
            <a:bodyPr wrap="square" lIns="0" tIns="0" rIns="0" bIns="0" rtlCol="0" anchor="ctr">
              <a:noAutofit/>
            </a:bodyPr>
            <a:lstStyle/>
            <a:p>
              <a:r>
                <a:rPr lang="et-EE" sz="1200" dirty="0" err="1">
                  <a:solidFill>
                    <a:schemeClr val="tx2"/>
                  </a:solidFill>
                </a:rPr>
                <a:t>keyless</a:t>
              </a:r>
              <a:r>
                <a:rPr lang="et-EE" sz="1200" dirty="0">
                  <a:solidFill>
                    <a:schemeClr val="tx2"/>
                  </a:solidFill>
                </a:rPr>
                <a:t> </a:t>
              </a:r>
              <a:r>
                <a:rPr lang="et-EE" sz="1200" dirty="0" err="1">
                  <a:solidFill>
                    <a:schemeClr val="tx2"/>
                  </a:solidFill>
                </a:rPr>
                <a:t>signature</a:t>
              </a:r>
              <a:r>
                <a:rPr lang="et-EE" sz="1200" dirty="0">
                  <a:solidFill>
                    <a:schemeClr val="tx2"/>
                  </a:solidFill>
                </a:rPr>
                <a:t> </a:t>
              </a:r>
              <a:r>
                <a:rPr lang="et-EE" sz="1200" dirty="0" err="1">
                  <a:solidFill>
                    <a:schemeClr val="tx2"/>
                  </a:solidFill>
                </a:rPr>
                <a:t>infrastructure</a:t>
              </a:r>
              <a:endParaRPr lang="en-GB" sz="1200" dirty="0">
                <a:solidFill>
                  <a:schemeClr val="tx2"/>
                </a:solidFill>
              </a:endParaRPr>
            </a:p>
          </p:txBody>
        </p:sp>
        <p:pic>
          <p:nvPicPr>
            <p:cNvPr id="150" name="Graphic 58">
              <a:extLst>
                <a:ext uri="{FF2B5EF4-FFF2-40B4-BE49-F238E27FC236}">
                  <a16:creationId xmlns="" xmlns:a16="http://schemas.microsoft.com/office/drawing/2014/main" id="{9C8C88D2-65C5-4FF4-B196-AC21C364494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4389877" y="4169110"/>
              <a:ext cx="571500" cy="571500"/>
            </a:xfrm>
            <a:prstGeom prst="rect">
              <a:avLst/>
            </a:prstGeom>
          </p:spPr>
        </p:pic>
      </p:grpSp>
      <p:grpSp>
        <p:nvGrpSpPr>
          <p:cNvPr id="151" name="Group 39">
            <a:extLst>
              <a:ext uri="{FF2B5EF4-FFF2-40B4-BE49-F238E27FC236}">
                <a16:creationId xmlns="" xmlns:a16="http://schemas.microsoft.com/office/drawing/2014/main" id="{F85B1D18-518C-43D4-9A7D-922EF457C442}"/>
              </a:ext>
            </a:extLst>
          </p:cNvPr>
          <p:cNvGrpSpPr/>
          <p:nvPr/>
        </p:nvGrpSpPr>
        <p:grpSpPr>
          <a:xfrm>
            <a:off x="9466103" y="4996656"/>
            <a:ext cx="1854524" cy="828675"/>
            <a:chOff x="655314" y="4167188"/>
            <a:chExt cx="1854524" cy="828675"/>
          </a:xfrm>
        </p:grpSpPr>
        <p:sp>
          <p:nvSpPr>
            <p:cNvPr id="152" name="Rectangle 40">
              <a:extLst>
                <a:ext uri="{FF2B5EF4-FFF2-40B4-BE49-F238E27FC236}">
                  <a16:creationId xmlns="" xmlns:a16="http://schemas.microsoft.com/office/drawing/2014/main" id="{1955D3B9-E4F8-4F8D-8154-CB2CCC1BE799}"/>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extBox 152">
              <a:extLst>
                <a:ext uri="{FF2B5EF4-FFF2-40B4-BE49-F238E27FC236}">
                  <a16:creationId xmlns="" xmlns:a16="http://schemas.microsoft.com/office/drawing/2014/main" id="{1901BAAC-6998-41A5-B240-66EC491017E5}"/>
                </a:ext>
              </a:extLst>
            </p:cNvPr>
            <p:cNvSpPr txBox="1"/>
            <p:nvPr/>
          </p:nvSpPr>
          <p:spPr>
            <a:xfrm>
              <a:off x="1307780" y="4167188"/>
              <a:ext cx="1147174" cy="565965"/>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prescriptions</a:t>
              </a:r>
              <a:endParaRPr lang="en-GB" sz="1200" dirty="0">
                <a:solidFill>
                  <a:schemeClr val="tx2"/>
                </a:solidFill>
              </a:endParaRPr>
            </a:p>
          </p:txBody>
        </p:sp>
        <p:pic>
          <p:nvPicPr>
            <p:cNvPr id="154" name="Graphic 42">
              <a:extLst>
                <a:ext uri="{FF2B5EF4-FFF2-40B4-BE49-F238E27FC236}">
                  <a16:creationId xmlns="" xmlns:a16="http://schemas.microsoft.com/office/drawing/2014/main" id="{77C547D0-CA77-4BCF-8DE5-84AB2D9FFE0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655314" y="4167188"/>
              <a:ext cx="571500" cy="571500"/>
            </a:xfrm>
            <a:prstGeom prst="rect">
              <a:avLst/>
            </a:prstGeom>
          </p:spPr>
        </p:pic>
      </p:grpSp>
    </p:spTree>
    <p:extLst>
      <p:ext uri="{BB962C8B-B14F-4D97-AF65-F5344CB8AC3E}">
        <p14:creationId xmlns:p14="http://schemas.microsoft.com/office/powerpoint/2010/main" val="16109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p:cNvCxnSpPr>
            <a:cxnSpLocks/>
          </p:cNvCxnSpPr>
          <p:nvPr/>
        </p:nvCxnSpPr>
        <p:spPr>
          <a:xfrm>
            <a:off x="104775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9523" y="5899151"/>
            <a:ext cx="847723"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3" name="Rühm 22">
            <a:extLst>
              <a:ext uri="{FF2B5EF4-FFF2-40B4-BE49-F238E27FC236}">
                <a16:creationId xmlns="" xmlns:a16="http://schemas.microsoft.com/office/drawing/2014/main" id="{420EBAAF-B792-4866-B41E-458AEBC423AA}"/>
              </a:ext>
            </a:extLst>
          </p:cNvPr>
          <p:cNvGrpSpPr/>
          <p:nvPr/>
        </p:nvGrpSpPr>
        <p:grpSpPr>
          <a:xfrm>
            <a:off x="895350" y="5853113"/>
            <a:ext cx="1200150" cy="438924"/>
            <a:chOff x="895350" y="5853113"/>
            <a:chExt cx="1200150" cy="438924"/>
          </a:xfrm>
        </p:grpSpPr>
        <p:sp>
          <p:nvSpPr>
            <p:cNvPr id="11" name="Oval 10"/>
            <p:cNvSpPr/>
            <p:nvPr/>
          </p:nvSpPr>
          <p:spPr>
            <a:xfrm>
              <a:off x="895350"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47750"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1</a:t>
              </a:r>
              <a:endParaRPr lang="en-GB" dirty="0">
                <a:solidFill>
                  <a:schemeClr val="tx2"/>
                </a:solidFill>
              </a:endParaRPr>
            </a:p>
          </p:txBody>
        </p:sp>
      </p:grpSp>
      <p:grpSp>
        <p:nvGrpSpPr>
          <p:cNvPr id="21" name="Rühm 20">
            <a:extLst>
              <a:ext uri="{FF2B5EF4-FFF2-40B4-BE49-F238E27FC236}">
                <a16:creationId xmlns="" xmlns:a16="http://schemas.microsoft.com/office/drawing/2014/main" id="{84676F43-DFFB-482A-BC71-94D255268DEB}"/>
              </a:ext>
            </a:extLst>
          </p:cNvPr>
          <p:cNvGrpSpPr/>
          <p:nvPr/>
        </p:nvGrpSpPr>
        <p:grpSpPr>
          <a:xfrm>
            <a:off x="3100785" y="5853113"/>
            <a:ext cx="1200150" cy="438924"/>
            <a:chOff x="2760663" y="5853113"/>
            <a:chExt cx="1200150" cy="438924"/>
          </a:xfrm>
        </p:grpSpPr>
        <p:sp>
          <p:nvSpPr>
            <p:cNvPr id="13" name="Oval 12"/>
            <p:cNvSpPr/>
            <p:nvPr/>
          </p:nvSpPr>
          <p:spPr>
            <a:xfrm>
              <a:off x="2760663"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13063"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2</a:t>
              </a:r>
              <a:endParaRPr lang="en-GB" dirty="0">
                <a:solidFill>
                  <a:schemeClr val="tx2"/>
                </a:solidFill>
              </a:endParaRPr>
            </a:p>
          </p:txBody>
        </p:sp>
      </p:grpSp>
      <p:grpSp>
        <p:nvGrpSpPr>
          <p:cNvPr id="10" name="Rühm 9">
            <a:extLst>
              <a:ext uri="{FF2B5EF4-FFF2-40B4-BE49-F238E27FC236}">
                <a16:creationId xmlns="" xmlns:a16="http://schemas.microsoft.com/office/drawing/2014/main" id="{F37CE290-14B2-4542-A54C-FE047DE28F11}"/>
              </a:ext>
            </a:extLst>
          </p:cNvPr>
          <p:cNvGrpSpPr/>
          <p:nvPr/>
        </p:nvGrpSpPr>
        <p:grpSpPr>
          <a:xfrm>
            <a:off x="5306220" y="5853113"/>
            <a:ext cx="1200150" cy="438924"/>
            <a:chOff x="4606926" y="5853113"/>
            <a:chExt cx="1200150" cy="438924"/>
          </a:xfrm>
        </p:grpSpPr>
        <p:sp>
          <p:nvSpPr>
            <p:cNvPr id="15" name="Oval 14"/>
            <p:cNvSpPr/>
            <p:nvPr/>
          </p:nvSpPr>
          <p:spPr>
            <a:xfrm>
              <a:off x="4606926"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59326"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3</a:t>
              </a:r>
              <a:endParaRPr lang="en-GB" dirty="0">
                <a:solidFill>
                  <a:schemeClr val="tx2"/>
                </a:solidFill>
              </a:endParaRPr>
            </a:p>
          </p:txBody>
        </p:sp>
      </p:grpSp>
      <p:grpSp>
        <p:nvGrpSpPr>
          <p:cNvPr id="9" name="Rühm 8">
            <a:extLst>
              <a:ext uri="{FF2B5EF4-FFF2-40B4-BE49-F238E27FC236}">
                <a16:creationId xmlns="" xmlns:a16="http://schemas.microsoft.com/office/drawing/2014/main" id="{A254BDAB-B832-400D-BE52-BFA618B70C2B}"/>
              </a:ext>
            </a:extLst>
          </p:cNvPr>
          <p:cNvGrpSpPr/>
          <p:nvPr/>
        </p:nvGrpSpPr>
        <p:grpSpPr>
          <a:xfrm>
            <a:off x="7511655" y="5853113"/>
            <a:ext cx="1200150" cy="438924"/>
            <a:chOff x="6472239" y="5853113"/>
            <a:chExt cx="1200150" cy="438924"/>
          </a:xfrm>
        </p:grpSpPr>
        <p:sp>
          <p:nvSpPr>
            <p:cNvPr id="17" name="Oval 16"/>
            <p:cNvSpPr/>
            <p:nvPr/>
          </p:nvSpPr>
          <p:spPr>
            <a:xfrm>
              <a:off x="6472239"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624639"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4</a:t>
              </a:r>
              <a:endParaRPr lang="en-GB" dirty="0">
                <a:solidFill>
                  <a:schemeClr val="tx2"/>
                </a:solidFill>
              </a:endParaRPr>
            </a:p>
          </p:txBody>
        </p:sp>
      </p:grpSp>
      <p:grpSp>
        <p:nvGrpSpPr>
          <p:cNvPr id="5" name="Rühm 4">
            <a:extLst>
              <a:ext uri="{FF2B5EF4-FFF2-40B4-BE49-F238E27FC236}">
                <a16:creationId xmlns="" xmlns:a16="http://schemas.microsoft.com/office/drawing/2014/main" id="{37F80A32-45DD-4489-93B8-60AD9EB91638}"/>
              </a:ext>
            </a:extLst>
          </p:cNvPr>
          <p:cNvGrpSpPr/>
          <p:nvPr/>
        </p:nvGrpSpPr>
        <p:grpSpPr>
          <a:xfrm>
            <a:off x="9717090" y="5853113"/>
            <a:ext cx="1200150" cy="438924"/>
            <a:chOff x="8318502" y="5853113"/>
            <a:chExt cx="1200150" cy="438924"/>
          </a:xfrm>
        </p:grpSpPr>
        <p:sp>
          <p:nvSpPr>
            <p:cNvPr id="19" name="Oval 18"/>
            <p:cNvSpPr/>
            <p:nvPr/>
          </p:nvSpPr>
          <p:spPr>
            <a:xfrm>
              <a:off x="8318502"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470902"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5</a:t>
              </a:r>
              <a:endParaRPr lang="en-GB" dirty="0">
                <a:solidFill>
                  <a:schemeClr val="tx2"/>
                </a:solidFill>
              </a:endParaRPr>
            </a:p>
          </p:txBody>
        </p:sp>
      </p:grpSp>
      <p:sp>
        <p:nvSpPr>
          <p:cNvPr id="6" name="Title 5"/>
          <p:cNvSpPr>
            <a:spLocks noGrp="1"/>
          </p:cNvSpPr>
          <p:nvPr>
            <p:ph type="title"/>
          </p:nvPr>
        </p:nvSpPr>
        <p:spPr/>
        <p:txBody>
          <a:bodyPr>
            <a:normAutofit/>
          </a:bodyPr>
          <a:lstStyle/>
          <a:p>
            <a:r>
              <a:rPr lang="en-GB" sz="4400" dirty="0"/>
              <a:t>e-Estonia timeline</a:t>
            </a:r>
          </a:p>
        </p:txBody>
      </p:sp>
      <p:cxnSp>
        <p:nvCxnSpPr>
          <p:cNvPr id="93" name="Straight Connector 83">
            <a:extLst>
              <a:ext uri="{FF2B5EF4-FFF2-40B4-BE49-F238E27FC236}">
                <a16:creationId xmlns="" xmlns:a16="http://schemas.microsoft.com/office/drawing/2014/main" id="{AE66F3D0-A985-49CD-9156-88E8107DBC63}"/>
              </a:ext>
            </a:extLst>
          </p:cNvPr>
          <p:cNvCxnSpPr>
            <a:cxnSpLocks/>
          </p:cNvCxnSpPr>
          <p:nvPr/>
        </p:nvCxnSpPr>
        <p:spPr>
          <a:xfrm>
            <a:off x="325549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83">
            <a:extLst>
              <a:ext uri="{FF2B5EF4-FFF2-40B4-BE49-F238E27FC236}">
                <a16:creationId xmlns="" xmlns:a16="http://schemas.microsoft.com/office/drawing/2014/main" id="{71C5B7F9-2A24-4C0E-8B32-07506AA5B00C}"/>
              </a:ext>
            </a:extLst>
          </p:cNvPr>
          <p:cNvCxnSpPr>
            <a:cxnSpLocks/>
          </p:cNvCxnSpPr>
          <p:nvPr/>
        </p:nvCxnSpPr>
        <p:spPr>
          <a:xfrm>
            <a:off x="5451806"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83">
            <a:extLst>
              <a:ext uri="{FF2B5EF4-FFF2-40B4-BE49-F238E27FC236}">
                <a16:creationId xmlns="" xmlns:a16="http://schemas.microsoft.com/office/drawing/2014/main" id="{A29866F4-696E-4553-9334-466AE93135AB}"/>
              </a:ext>
            </a:extLst>
          </p:cNvPr>
          <p:cNvCxnSpPr>
            <a:cxnSpLocks/>
          </p:cNvCxnSpPr>
          <p:nvPr/>
        </p:nvCxnSpPr>
        <p:spPr>
          <a:xfrm>
            <a:off x="7668994"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Straight Connector 83">
            <a:extLst>
              <a:ext uri="{FF2B5EF4-FFF2-40B4-BE49-F238E27FC236}">
                <a16:creationId xmlns="" xmlns:a16="http://schemas.microsoft.com/office/drawing/2014/main" id="{1D0182B3-C15E-4E8C-B9CC-8627F52173DB}"/>
              </a:ext>
            </a:extLst>
          </p:cNvPr>
          <p:cNvCxnSpPr>
            <a:cxnSpLocks/>
          </p:cNvCxnSpPr>
          <p:nvPr/>
        </p:nvCxnSpPr>
        <p:spPr>
          <a:xfrm>
            <a:off x="9856569" y="5899151"/>
            <a:ext cx="2335431"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6" name="Group 43">
            <a:extLst>
              <a:ext uri="{FF2B5EF4-FFF2-40B4-BE49-F238E27FC236}">
                <a16:creationId xmlns="" xmlns:a16="http://schemas.microsoft.com/office/drawing/2014/main" id="{1415B7E0-1518-4B94-BFA6-4A379ED7245B}"/>
              </a:ext>
            </a:extLst>
          </p:cNvPr>
          <p:cNvGrpSpPr/>
          <p:nvPr/>
        </p:nvGrpSpPr>
        <p:grpSpPr>
          <a:xfrm>
            <a:off x="655314" y="4996656"/>
            <a:ext cx="1854524" cy="828675"/>
            <a:chOff x="655314" y="4167188"/>
            <a:chExt cx="1854524" cy="828675"/>
          </a:xfrm>
        </p:grpSpPr>
        <p:sp>
          <p:nvSpPr>
            <p:cNvPr id="78" name="Rectangle 44">
              <a:extLst>
                <a:ext uri="{FF2B5EF4-FFF2-40B4-BE49-F238E27FC236}">
                  <a16:creationId xmlns="" xmlns:a16="http://schemas.microsoft.com/office/drawing/2014/main" id="{5620131D-CA9A-43CC-B841-FF3E642D9D3C}"/>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 xmlns:a16="http://schemas.microsoft.com/office/drawing/2014/main" id="{8886AFE4-3CF0-4E97-96C5-35B6A6E09238}"/>
                </a:ext>
              </a:extLst>
            </p:cNvPr>
            <p:cNvSpPr txBox="1"/>
            <p:nvPr/>
          </p:nvSpPr>
          <p:spPr>
            <a:xfrm>
              <a:off x="1307780" y="4167188"/>
              <a:ext cx="1147174" cy="565965"/>
            </a:xfrm>
            <a:prstGeom prst="rect">
              <a:avLst/>
            </a:prstGeom>
            <a:noFill/>
          </p:spPr>
          <p:txBody>
            <a:bodyPr wrap="square" lIns="0" tIns="0" rIns="0" bIns="0" rtlCol="0" anchor="ctr">
              <a:noAutofit/>
            </a:bodyPr>
            <a:lstStyle/>
            <a:p>
              <a:r>
                <a:rPr lang="et-EE" sz="1200" dirty="0" err="1">
                  <a:solidFill>
                    <a:schemeClr val="tx2"/>
                  </a:solidFill>
                </a:rPr>
                <a:t>smart</a:t>
              </a:r>
              <a:r>
                <a:rPr lang="et-EE" sz="1200" dirty="0">
                  <a:solidFill>
                    <a:schemeClr val="tx2"/>
                  </a:solidFill>
                </a:rPr>
                <a:t> </a:t>
              </a:r>
              <a:r>
                <a:rPr lang="et-EE" sz="1200" dirty="0" err="1">
                  <a:solidFill>
                    <a:schemeClr val="tx2"/>
                  </a:solidFill>
                </a:rPr>
                <a:t>grid</a:t>
              </a:r>
              <a:endParaRPr lang="en-GB" sz="1200" dirty="0">
                <a:solidFill>
                  <a:schemeClr val="tx2"/>
                </a:solidFill>
              </a:endParaRPr>
            </a:p>
          </p:txBody>
        </p:sp>
        <p:pic>
          <p:nvPicPr>
            <p:cNvPr id="110" name="Graphic 46">
              <a:extLst>
                <a:ext uri="{FF2B5EF4-FFF2-40B4-BE49-F238E27FC236}">
                  <a16:creationId xmlns="" xmlns:a16="http://schemas.microsoft.com/office/drawing/2014/main" id="{E2684997-0496-431D-B07D-B16F1902B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5314" y="4167188"/>
              <a:ext cx="571500" cy="571500"/>
            </a:xfrm>
            <a:prstGeom prst="rect">
              <a:avLst/>
            </a:prstGeom>
          </p:spPr>
        </p:pic>
      </p:grpSp>
      <p:grpSp>
        <p:nvGrpSpPr>
          <p:cNvPr id="111" name="Rühm 110">
            <a:extLst>
              <a:ext uri="{FF2B5EF4-FFF2-40B4-BE49-F238E27FC236}">
                <a16:creationId xmlns="" xmlns:a16="http://schemas.microsoft.com/office/drawing/2014/main" id="{7C400D6B-FB09-4D80-AD5A-69B590C425A8}"/>
              </a:ext>
            </a:extLst>
          </p:cNvPr>
          <p:cNvGrpSpPr/>
          <p:nvPr/>
        </p:nvGrpSpPr>
        <p:grpSpPr>
          <a:xfrm>
            <a:off x="655314" y="4130805"/>
            <a:ext cx="1703673" cy="575229"/>
            <a:chOff x="8077619" y="4159846"/>
            <a:chExt cx="1703673" cy="575229"/>
          </a:xfrm>
        </p:grpSpPr>
        <p:sp>
          <p:nvSpPr>
            <p:cNvPr id="114" name="TextBox 113">
              <a:extLst>
                <a:ext uri="{FF2B5EF4-FFF2-40B4-BE49-F238E27FC236}">
                  <a16:creationId xmlns="" xmlns:a16="http://schemas.microsoft.com/office/drawing/2014/main" id="{E4A550F1-4A83-4923-9086-513AA2A4C55F}"/>
                </a:ext>
              </a:extLst>
            </p:cNvPr>
            <p:cNvSpPr txBox="1"/>
            <p:nvPr/>
          </p:nvSpPr>
          <p:spPr>
            <a:xfrm>
              <a:off x="8743064" y="4169110"/>
              <a:ext cx="1038228" cy="565965"/>
            </a:xfrm>
            <a:prstGeom prst="rect">
              <a:avLst/>
            </a:prstGeom>
            <a:noFill/>
          </p:spPr>
          <p:txBody>
            <a:bodyPr wrap="square" lIns="0" tIns="0" rIns="0" bIns="0" rtlCol="0" anchor="ctr">
              <a:noAutofit/>
            </a:bodyPr>
            <a:lstStyle/>
            <a:p>
              <a:r>
                <a:rPr lang="et-EE" sz="1200" dirty="0" err="1">
                  <a:solidFill>
                    <a:schemeClr val="tx2"/>
                  </a:solidFill>
                </a:rPr>
                <a:t>visualised</a:t>
              </a:r>
              <a:r>
                <a:rPr lang="et-EE" sz="1200" dirty="0">
                  <a:solidFill>
                    <a:schemeClr val="tx2"/>
                  </a:solidFill>
                </a:rPr>
                <a:t> </a:t>
              </a:r>
            </a:p>
            <a:p>
              <a:r>
                <a:rPr lang="et-EE" sz="1200" dirty="0" err="1">
                  <a:solidFill>
                    <a:schemeClr val="tx2"/>
                  </a:solidFill>
                </a:rPr>
                <a:t>business</a:t>
              </a:r>
              <a:endParaRPr lang="et-EE" sz="1200" dirty="0">
                <a:solidFill>
                  <a:schemeClr val="tx2"/>
                </a:solidFill>
              </a:endParaRPr>
            </a:p>
            <a:p>
              <a:r>
                <a:rPr lang="et-EE" sz="1200" dirty="0">
                  <a:solidFill>
                    <a:schemeClr val="tx2"/>
                  </a:solidFill>
                </a:rPr>
                <a:t>register</a:t>
              </a:r>
              <a:endParaRPr lang="en-GB" sz="1200" dirty="0">
                <a:solidFill>
                  <a:schemeClr val="tx2"/>
                </a:solidFill>
              </a:endParaRPr>
            </a:p>
          </p:txBody>
        </p:sp>
        <p:grpSp>
          <p:nvGrpSpPr>
            <p:cNvPr id="115" name="Rühm 114">
              <a:extLst>
                <a:ext uri="{FF2B5EF4-FFF2-40B4-BE49-F238E27FC236}">
                  <a16:creationId xmlns="" xmlns:a16="http://schemas.microsoft.com/office/drawing/2014/main" id="{4C055D35-07EC-43B7-B89E-FB780A4C10E0}"/>
                </a:ext>
              </a:extLst>
            </p:cNvPr>
            <p:cNvGrpSpPr/>
            <p:nvPr/>
          </p:nvGrpSpPr>
          <p:grpSpPr>
            <a:xfrm>
              <a:off x="8077619" y="4159846"/>
              <a:ext cx="594732" cy="571501"/>
              <a:chOff x="5364163" y="4559300"/>
              <a:chExt cx="609600" cy="585788"/>
            </a:xfrm>
          </p:grpSpPr>
          <p:sp>
            <p:nvSpPr>
              <p:cNvPr id="116" name="Freeform 713">
                <a:extLst>
                  <a:ext uri="{FF2B5EF4-FFF2-40B4-BE49-F238E27FC236}">
                    <a16:creationId xmlns="" xmlns:a16="http://schemas.microsoft.com/office/drawing/2014/main" id="{A5E2AA20-9FD7-4D87-A66C-ECB7B2906DDD}"/>
                  </a:ext>
                </a:extLst>
              </p:cNvPr>
              <p:cNvSpPr>
                <a:spLocks/>
              </p:cNvSpPr>
              <p:nvPr/>
            </p:nvSpPr>
            <p:spPr bwMode="auto">
              <a:xfrm>
                <a:off x="5756276" y="4891088"/>
                <a:ext cx="77788" cy="168275"/>
              </a:xfrm>
              <a:custGeom>
                <a:avLst/>
                <a:gdLst>
                  <a:gd name="T0" fmla="*/ 49 w 49"/>
                  <a:gd name="T1" fmla="*/ 60 h 106"/>
                  <a:gd name="T2" fmla="*/ 0 w 49"/>
                  <a:gd name="T3" fmla="*/ 0 h 106"/>
                  <a:gd name="T4" fmla="*/ 0 w 49"/>
                  <a:gd name="T5" fmla="*/ 79 h 106"/>
                  <a:gd name="T6" fmla="*/ 25 w 49"/>
                  <a:gd name="T7" fmla="*/ 70 h 106"/>
                  <a:gd name="T8" fmla="*/ 37 w 49"/>
                  <a:gd name="T9" fmla="*/ 106 h 106"/>
                </a:gdLst>
                <a:ahLst/>
                <a:cxnLst>
                  <a:cxn ang="0">
                    <a:pos x="T0" y="T1"/>
                  </a:cxn>
                  <a:cxn ang="0">
                    <a:pos x="T2" y="T3"/>
                  </a:cxn>
                  <a:cxn ang="0">
                    <a:pos x="T4" y="T5"/>
                  </a:cxn>
                  <a:cxn ang="0">
                    <a:pos x="T6" y="T7"/>
                  </a:cxn>
                  <a:cxn ang="0">
                    <a:pos x="T8" y="T9"/>
                  </a:cxn>
                </a:cxnLst>
                <a:rect l="0" t="0" r="r" b="b"/>
                <a:pathLst>
                  <a:path w="49" h="106">
                    <a:moveTo>
                      <a:pt x="49" y="60"/>
                    </a:moveTo>
                    <a:lnTo>
                      <a:pt x="0" y="0"/>
                    </a:lnTo>
                    <a:lnTo>
                      <a:pt x="0" y="79"/>
                    </a:lnTo>
                    <a:lnTo>
                      <a:pt x="25" y="70"/>
                    </a:lnTo>
                    <a:lnTo>
                      <a:pt x="37" y="106"/>
                    </a:ln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714">
                <a:extLst>
                  <a:ext uri="{FF2B5EF4-FFF2-40B4-BE49-F238E27FC236}">
                    <a16:creationId xmlns="" xmlns:a16="http://schemas.microsoft.com/office/drawing/2014/main" id="{A707EA18-5E8E-4A96-8EDE-C70A719BFCF8}"/>
                  </a:ext>
                </a:extLst>
              </p:cNvPr>
              <p:cNvSpPr>
                <a:spLocks/>
              </p:cNvSpPr>
              <p:nvPr/>
            </p:nvSpPr>
            <p:spPr bwMode="auto">
              <a:xfrm>
                <a:off x="5494338" y="4748213"/>
                <a:ext cx="349250" cy="241300"/>
              </a:xfrm>
              <a:custGeom>
                <a:avLst/>
                <a:gdLst>
                  <a:gd name="T0" fmla="*/ 135 w 220"/>
                  <a:gd name="T1" fmla="*/ 152 h 152"/>
                  <a:gd name="T2" fmla="*/ 0 w 220"/>
                  <a:gd name="T3" fmla="*/ 152 h 152"/>
                  <a:gd name="T4" fmla="*/ 0 w 220"/>
                  <a:gd name="T5" fmla="*/ 0 h 152"/>
                  <a:gd name="T6" fmla="*/ 220 w 220"/>
                  <a:gd name="T7" fmla="*/ 0 h 152"/>
                  <a:gd name="T8" fmla="*/ 220 w 220"/>
                  <a:gd name="T9" fmla="*/ 47 h 152"/>
                  <a:gd name="T10" fmla="*/ 122 w 220"/>
                  <a:gd name="T11" fmla="*/ 73 h 152"/>
                  <a:gd name="T12" fmla="*/ 122 w 220"/>
                  <a:gd name="T13" fmla="*/ 95 h 152"/>
                  <a:gd name="T14" fmla="*/ 98 w 220"/>
                  <a:gd name="T15" fmla="*/ 95 h 152"/>
                  <a:gd name="T16" fmla="*/ 98 w 220"/>
                  <a:gd name="T17" fmla="*/ 73 h 152"/>
                  <a:gd name="T18" fmla="*/ 24 w 220"/>
                  <a:gd name="T19" fmla="*/ 5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52">
                    <a:moveTo>
                      <a:pt x="135" y="152"/>
                    </a:moveTo>
                    <a:lnTo>
                      <a:pt x="0" y="152"/>
                    </a:lnTo>
                    <a:lnTo>
                      <a:pt x="0" y="0"/>
                    </a:lnTo>
                    <a:lnTo>
                      <a:pt x="220" y="0"/>
                    </a:lnTo>
                    <a:lnTo>
                      <a:pt x="220" y="47"/>
                    </a:lnTo>
                    <a:lnTo>
                      <a:pt x="122" y="73"/>
                    </a:lnTo>
                    <a:lnTo>
                      <a:pt x="122" y="95"/>
                    </a:lnTo>
                    <a:lnTo>
                      <a:pt x="98" y="95"/>
                    </a:lnTo>
                    <a:lnTo>
                      <a:pt x="98" y="73"/>
                    </a:lnTo>
                    <a:lnTo>
                      <a:pt x="24" y="53"/>
                    </a:ln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715">
                <a:extLst>
                  <a:ext uri="{FF2B5EF4-FFF2-40B4-BE49-F238E27FC236}">
                    <a16:creationId xmlns="" xmlns:a16="http://schemas.microsoft.com/office/drawing/2014/main" id="{D7E76F79-3635-4464-9D15-B36365673634}"/>
                  </a:ext>
                </a:extLst>
              </p:cNvPr>
              <p:cNvSpPr>
                <a:spLocks noChangeShapeType="1"/>
              </p:cNvSpPr>
              <p:nvPr/>
            </p:nvSpPr>
            <p:spPr bwMode="auto">
              <a:xfrm>
                <a:off x="5843588" y="4822825"/>
                <a:ext cx="0" cy="106363"/>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716">
                <a:extLst>
                  <a:ext uri="{FF2B5EF4-FFF2-40B4-BE49-F238E27FC236}">
                    <a16:creationId xmlns="" xmlns:a16="http://schemas.microsoft.com/office/drawing/2014/main" id="{108DE8B4-14C8-4C4E-998F-7BE87540C196}"/>
                  </a:ext>
                </a:extLst>
              </p:cNvPr>
              <p:cNvSpPr>
                <a:spLocks/>
              </p:cNvSpPr>
              <p:nvPr/>
            </p:nvSpPr>
            <p:spPr bwMode="auto">
              <a:xfrm>
                <a:off x="5619751" y="4676775"/>
                <a:ext cx="98425" cy="41275"/>
              </a:xfrm>
              <a:custGeom>
                <a:avLst/>
                <a:gdLst>
                  <a:gd name="T0" fmla="*/ 62 w 62"/>
                  <a:gd name="T1" fmla="*/ 26 h 26"/>
                  <a:gd name="T2" fmla="*/ 62 w 62"/>
                  <a:gd name="T3" fmla="*/ 13 h 26"/>
                  <a:gd name="T4" fmla="*/ 49 w 62"/>
                  <a:gd name="T5" fmla="*/ 0 h 26"/>
                  <a:gd name="T6" fmla="*/ 13 w 62"/>
                  <a:gd name="T7" fmla="*/ 0 h 26"/>
                  <a:gd name="T8" fmla="*/ 0 w 62"/>
                  <a:gd name="T9" fmla="*/ 13 h 26"/>
                  <a:gd name="T10" fmla="*/ 0 w 62"/>
                  <a:gd name="T11" fmla="*/ 26 h 26"/>
                </a:gdLst>
                <a:ahLst/>
                <a:cxnLst>
                  <a:cxn ang="0">
                    <a:pos x="T0" y="T1"/>
                  </a:cxn>
                  <a:cxn ang="0">
                    <a:pos x="T2" y="T3"/>
                  </a:cxn>
                  <a:cxn ang="0">
                    <a:pos x="T4" y="T5"/>
                  </a:cxn>
                  <a:cxn ang="0">
                    <a:pos x="T6" y="T7"/>
                  </a:cxn>
                  <a:cxn ang="0">
                    <a:pos x="T8" y="T9"/>
                  </a:cxn>
                  <a:cxn ang="0">
                    <a:pos x="T10" y="T11"/>
                  </a:cxn>
                </a:cxnLst>
                <a:rect l="0" t="0" r="r" b="b"/>
                <a:pathLst>
                  <a:path w="62" h="26">
                    <a:moveTo>
                      <a:pt x="62" y="26"/>
                    </a:moveTo>
                    <a:cubicBezTo>
                      <a:pt x="62" y="13"/>
                      <a:pt x="62" y="13"/>
                      <a:pt x="62" y="13"/>
                    </a:cubicBezTo>
                    <a:cubicBezTo>
                      <a:pt x="62" y="6"/>
                      <a:pt x="56" y="0"/>
                      <a:pt x="49" y="0"/>
                    </a:cubicBezTo>
                    <a:cubicBezTo>
                      <a:pt x="13" y="0"/>
                      <a:pt x="13" y="0"/>
                      <a:pt x="13" y="0"/>
                    </a:cubicBezTo>
                    <a:cubicBezTo>
                      <a:pt x="6" y="0"/>
                      <a:pt x="0" y="6"/>
                      <a:pt x="0" y="13"/>
                    </a:cubicBezTo>
                    <a:cubicBezTo>
                      <a:pt x="0" y="26"/>
                      <a:pt x="0" y="26"/>
                      <a:pt x="0" y="26"/>
                    </a:cubicBez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717">
                <a:extLst>
                  <a:ext uri="{FF2B5EF4-FFF2-40B4-BE49-F238E27FC236}">
                    <a16:creationId xmlns="" xmlns:a16="http://schemas.microsoft.com/office/drawing/2014/main" id="{99CE9465-F331-4382-87AF-6CF8068714C7}"/>
                  </a:ext>
                </a:extLst>
              </p:cNvPr>
              <p:cNvSpPr>
                <a:spLocks/>
              </p:cNvSpPr>
              <p:nvPr/>
            </p:nvSpPr>
            <p:spPr bwMode="auto">
              <a:xfrm>
                <a:off x="5364163" y="4559300"/>
                <a:ext cx="609600" cy="585788"/>
              </a:xfrm>
              <a:custGeom>
                <a:avLst/>
                <a:gdLst>
                  <a:gd name="T0" fmla="*/ 223 w 384"/>
                  <a:gd name="T1" fmla="*/ 366 h 369"/>
                  <a:gd name="T2" fmla="*/ 367 w 384"/>
                  <a:gd name="T3" fmla="*/ 161 h 369"/>
                  <a:gd name="T4" fmla="*/ 161 w 384"/>
                  <a:gd name="T5" fmla="*/ 17 h 369"/>
                  <a:gd name="T6" fmla="*/ 17 w 384"/>
                  <a:gd name="T7" fmla="*/ 222 h 369"/>
                  <a:gd name="T8" fmla="*/ 192 w 384"/>
                  <a:gd name="T9" fmla="*/ 369 h 369"/>
                </a:gdLst>
                <a:ahLst/>
                <a:cxnLst>
                  <a:cxn ang="0">
                    <a:pos x="T0" y="T1"/>
                  </a:cxn>
                  <a:cxn ang="0">
                    <a:pos x="T2" y="T3"/>
                  </a:cxn>
                  <a:cxn ang="0">
                    <a:pos x="T4" y="T5"/>
                  </a:cxn>
                  <a:cxn ang="0">
                    <a:pos x="T6" y="T7"/>
                  </a:cxn>
                  <a:cxn ang="0">
                    <a:pos x="T8" y="T9"/>
                  </a:cxn>
                </a:cxnLst>
                <a:rect l="0" t="0" r="r" b="b"/>
                <a:pathLst>
                  <a:path w="384" h="369">
                    <a:moveTo>
                      <a:pt x="223" y="366"/>
                    </a:moveTo>
                    <a:cubicBezTo>
                      <a:pt x="319" y="349"/>
                      <a:pt x="384" y="257"/>
                      <a:pt x="367" y="161"/>
                    </a:cubicBezTo>
                    <a:cubicBezTo>
                      <a:pt x="350" y="64"/>
                      <a:pt x="258" y="0"/>
                      <a:pt x="161" y="17"/>
                    </a:cubicBezTo>
                    <a:cubicBezTo>
                      <a:pt x="65" y="34"/>
                      <a:pt x="0" y="126"/>
                      <a:pt x="17" y="222"/>
                    </a:cubicBezTo>
                    <a:cubicBezTo>
                      <a:pt x="32" y="307"/>
                      <a:pt x="106" y="369"/>
                      <a:pt x="192" y="369"/>
                    </a:cubicBez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1" name="Group 47">
            <a:extLst>
              <a:ext uri="{FF2B5EF4-FFF2-40B4-BE49-F238E27FC236}">
                <a16:creationId xmlns="" xmlns:a16="http://schemas.microsoft.com/office/drawing/2014/main" id="{96334C42-2B10-4276-86FB-7857CA6F78B0}"/>
              </a:ext>
            </a:extLst>
          </p:cNvPr>
          <p:cNvGrpSpPr/>
          <p:nvPr/>
        </p:nvGrpSpPr>
        <p:grpSpPr>
          <a:xfrm>
            <a:off x="2900358" y="4996656"/>
            <a:ext cx="1854524" cy="828675"/>
            <a:chOff x="655314" y="4167188"/>
            <a:chExt cx="1854524" cy="828675"/>
          </a:xfrm>
        </p:grpSpPr>
        <p:sp>
          <p:nvSpPr>
            <p:cNvPr id="124" name="Rectangle 48">
              <a:extLst>
                <a:ext uri="{FF2B5EF4-FFF2-40B4-BE49-F238E27FC236}">
                  <a16:creationId xmlns="" xmlns:a16="http://schemas.microsoft.com/office/drawing/2014/main" id="{BAA31A47-E150-4C1A-B3C7-41CB26E343D4}"/>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 xmlns:a16="http://schemas.microsoft.com/office/drawing/2014/main" id="{21CEEBD9-D9BD-4BC4-8741-EE3664392EA5}"/>
                </a:ext>
              </a:extLst>
            </p:cNvPr>
            <p:cNvSpPr txBox="1"/>
            <p:nvPr/>
          </p:nvSpPr>
          <p:spPr>
            <a:xfrm>
              <a:off x="1307780" y="4167188"/>
              <a:ext cx="1147174" cy="565965"/>
            </a:xfrm>
            <a:prstGeom prst="rect">
              <a:avLst/>
            </a:prstGeom>
            <a:noFill/>
          </p:spPr>
          <p:txBody>
            <a:bodyPr wrap="square" lIns="0" tIns="0" rIns="0" bIns="0" rtlCol="0" anchor="ctr">
              <a:noAutofit/>
            </a:bodyPr>
            <a:lstStyle/>
            <a:p>
              <a:r>
                <a:rPr lang="et-EE" sz="1200">
                  <a:solidFill>
                    <a:schemeClr val="tx2"/>
                  </a:solidFill>
                </a:rPr>
                <a:t>ev quick</a:t>
              </a:r>
            </a:p>
            <a:p>
              <a:r>
                <a:rPr lang="et-EE" sz="1200">
                  <a:solidFill>
                    <a:schemeClr val="tx2"/>
                  </a:solidFill>
                </a:rPr>
                <a:t>charging</a:t>
              </a:r>
            </a:p>
            <a:p>
              <a:r>
                <a:rPr lang="et-EE" sz="1200">
                  <a:solidFill>
                    <a:schemeClr val="tx2"/>
                  </a:solidFill>
                </a:rPr>
                <a:t>network</a:t>
              </a:r>
              <a:endParaRPr lang="et-EE" sz="1200" err="1">
                <a:solidFill>
                  <a:schemeClr val="tx2"/>
                </a:solidFill>
              </a:endParaRPr>
            </a:p>
          </p:txBody>
        </p:sp>
        <p:pic>
          <p:nvPicPr>
            <p:cNvPr id="126" name="Graphic 50">
              <a:extLst>
                <a:ext uri="{FF2B5EF4-FFF2-40B4-BE49-F238E27FC236}">
                  <a16:creationId xmlns="" xmlns:a16="http://schemas.microsoft.com/office/drawing/2014/main" id="{D0D80A99-9A2A-43E1-983B-66E326623D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55314" y="4167188"/>
              <a:ext cx="571500" cy="571500"/>
            </a:xfrm>
            <a:prstGeom prst="rect">
              <a:avLst/>
            </a:prstGeom>
          </p:spPr>
        </p:pic>
      </p:grpSp>
      <p:grpSp>
        <p:nvGrpSpPr>
          <p:cNvPr id="127" name="Rühm 126">
            <a:extLst>
              <a:ext uri="{FF2B5EF4-FFF2-40B4-BE49-F238E27FC236}">
                <a16:creationId xmlns="" xmlns:a16="http://schemas.microsoft.com/office/drawing/2014/main" id="{885CCC22-53FB-44E4-885D-5CE05BE075E6}"/>
              </a:ext>
            </a:extLst>
          </p:cNvPr>
          <p:cNvGrpSpPr/>
          <p:nvPr/>
        </p:nvGrpSpPr>
        <p:grpSpPr>
          <a:xfrm>
            <a:off x="5145402" y="4996656"/>
            <a:ext cx="1791200" cy="569886"/>
            <a:chOff x="664280" y="5008610"/>
            <a:chExt cx="1791200" cy="569886"/>
          </a:xfrm>
        </p:grpSpPr>
        <p:sp>
          <p:nvSpPr>
            <p:cNvPr id="128" name="TextBox 127">
              <a:extLst>
                <a:ext uri="{FF2B5EF4-FFF2-40B4-BE49-F238E27FC236}">
                  <a16:creationId xmlns="" xmlns:a16="http://schemas.microsoft.com/office/drawing/2014/main" id="{6D02B932-BE62-4F28-8168-40D0846C8809}"/>
                </a:ext>
              </a:extLst>
            </p:cNvPr>
            <p:cNvSpPr txBox="1"/>
            <p:nvPr/>
          </p:nvSpPr>
          <p:spPr>
            <a:xfrm>
              <a:off x="1308306" y="5012531"/>
              <a:ext cx="1147174" cy="565965"/>
            </a:xfrm>
            <a:prstGeom prst="rect">
              <a:avLst/>
            </a:prstGeom>
            <a:noFill/>
          </p:spPr>
          <p:txBody>
            <a:bodyPr wrap="square" lIns="0" tIns="0" rIns="0" bIns="0" rtlCol="0" anchor="ctr">
              <a:noAutofit/>
            </a:bodyPr>
            <a:lstStyle/>
            <a:p>
              <a:r>
                <a:rPr lang="et-EE" sz="1200" dirty="0" err="1">
                  <a:solidFill>
                    <a:schemeClr val="tx2"/>
                  </a:solidFill>
                </a:rPr>
                <a:t>public</a:t>
              </a:r>
              <a:r>
                <a:rPr lang="et-EE" sz="1200" dirty="0">
                  <a:solidFill>
                    <a:schemeClr val="tx2"/>
                  </a:solidFill>
                </a:rPr>
                <a:t> </a:t>
              </a:r>
              <a:r>
                <a:rPr lang="et-EE" sz="1200" dirty="0" err="1">
                  <a:solidFill>
                    <a:schemeClr val="tx2"/>
                  </a:solidFill>
                </a:rPr>
                <a:t>services</a:t>
              </a:r>
              <a:r>
                <a:rPr lang="et-EE" sz="1200" dirty="0">
                  <a:solidFill>
                    <a:schemeClr val="tx2"/>
                  </a:solidFill>
                </a:rPr>
                <a:t> </a:t>
              </a:r>
              <a:r>
                <a:rPr lang="et-EE" sz="1200" dirty="0" err="1">
                  <a:solidFill>
                    <a:schemeClr val="tx2"/>
                  </a:solidFill>
                </a:rPr>
                <a:t>green</a:t>
              </a:r>
              <a:r>
                <a:rPr lang="et-EE" sz="1200" dirty="0">
                  <a:solidFill>
                    <a:schemeClr val="tx2"/>
                  </a:solidFill>
                </a:rPr>
                <a:t> </a:t>
              </a:r>
              <a:r>
                <a:rPr lang="et-EE" sz="1200" dirty="0" err="1">
                  <a:solidFill>
                    <a:schemeClr val="tx2"/>
                  </a:solidFill>
                </a:rPr>
                <a:t>paper</a:t>
              </a:r>
              <a:r>
                <a:rPr lang="et-EE" sz="1200" dirty="0">
                  <a:solidFill>
                    <a:schemeClr val="tx2"/>
                  </a:solidFill>
                </a:rPr>
                <a:t> </a:t>
              </a:r>
              <a:endParaRPr lang="en-GB" sz="1200" dirty="0">
                <a:solidFill>
                  <a:schemeClr val="tx2"/>
                </a:solidFill>
              </a:endParaRPr>
            </a:p>
          </p:txBody>
        </p:sp>
        <p:grpSp>
          <p:nvGrpSpPr>
            <p:cNvPr id="129" name="Rühm 128">
              <a:extLst>
                <a:ext uri="{FF2B5EF4-FFF2-40B4-BE49-F238E27FC236}">
                  <a16:creationId xmlns="" xmlns:a16="http://schemas.microsoft.com/office/drawing/2014/main" id="{449E8145-64B8-4CDA-AF7E-93EA98E66081}"/>
                </a:ext>
              </a:extLst>
            </p:cNvPr>
            <p:cNvGrpSpPr/>
            <p:nvPr/>
          </p:nvGrpSpPr>
          <p:grpSpPr>
            <a:xfrm>
              <a:off x="664280" y="5008610"/>
              <a:ext cx="560388" cy="561975"/>
              <a:chOff x="6234443" y="4165393"/>
              <a:chExt cx="560388" cy="561975"/>
            </a:xfrm>
          </p:grpSpPr>
          <p:sp>
            <p:nvSpPr>
              <p:cNvPr id="130" name="Freeform 218">
                <a:extLst>
                  <a:ext uri="{FF2B5EF4-FFF2-40B4-BE49-F238E27FC236}">
                    <a16:creationId xmlns="" xmlns:a16="http://schemas.microsoft.com/office/drawing/2014/main" id="{F96FDAB7-0597-4F15-9189-6F39383D37F8}"/>
                  </a:ext>
                </a:extLst>
              </p:cNvPr>
              <p:cNvSpPr>
                <a:spLocks/>
              </p:cNvSpPr>
              <p:nvPr/>
            </p:nvSpPr>
            <p:spPr bwMode="auto">
              <a:xfrm>
                <a:off x="6445581" y="4378118"/>
                <a:ext cx="136525" cy="136525"/>
              </a:xfrm>
              <a:custGeom>
                <a:avLst/>
                <a:gdLst>
                  <a:gd name="T0" fmla="*/ 80 w 86"/>
                  <a:gd name="T1" fmla="*/ 64 h 86"/>
                  <a:gd name="T2" fmla="*/ 43 w 86"/>
                  <a:gd name="T3" fmla="*/ 86 h 86"/>
                  <a:gd name="T4" fmla="*/ 0 w 86"/>
                  <a:gd name="T5" fmla="*/ 43 h 86"/>
                  <a:gd name="T6" fmla="*/ 43 w 86"/>
                  <a:gd name="T7" fmla="*/ 0 h 86"/>
                  <a:gd name="T8" fmla="*/ 86 w 86"/>
                  <a:gd name="T9" fmla="*/ 43 h 86"/>
                  <a:gd name="T10" fmla="*/ 0 w 86"/>
                  <a:gd name="T11" fmla="*/ 43 h 86"/>
                </a:gdLst>
                <a:ahLst/>
                <a:cxnLst>
                  <a:cxn ang="0">
                    <a:pos x="T0" y="T1"/>
                  </a:cxn>
                  <a:cxn ang="0">
                    <a:pos x="T2" y="T3"/>
                  </a:cxn>
                  <a:cxn ang="0">
                    <a:pos x="T4" y="T5"/>
                  </a:cxn>
                  <a:cxn ang="0">
                    <a:pos x="T6" y="T7"/>
                  </a:cxn>
                  <a:cxn ang="0">
                    <a:pos x="T8" y="T9"/>
                  </a:cxn>
                  <a:cxn ang="0">
                    <a:pos x="T10" y="T11"/>
                  </a:cxn>
                </a:cxnLst>
                <a:rect l="0" t="0" r="r" b="b"/>
                <a:pathLst>
                  <a:path w="86" h="86">
                    <a:moveTo>
                      <a:pt x="80" y="64"/>
                    </a:moveTo>
                    <a:cubicBezTo>
                      <a:pt x="73" y="77"/>
                      <a:pt x="59" y="86"/>
                      <a:pt x="43" y="86"/>
                    </a:cubicBezTo>
                    <a:cubicBezTo>
                      <a:pt x="19" y="86"/>
                      <a:pt x="0" y="67"/>
                      <a:pt x="0" y="43"/>
                    </a:cubicBezTo>
                    <a:cubicBezTo>
                      <a:pt x="0" y="19"/>
                      <a:pt x="19" y="0"/>
                      <a:pt x="43" y="0"/>
                    </a:cubicBezTo>
                    <a:cubicBezTo>
                      <a:pt x="67" y="0"/>
                      <a:pt x="86" y="19"/>
                      <a:pt x="86" y="43"/>
                    </a:cubicBezTo>
                    <a:cubicBezTo>
                      <a:pt x="86" y="43"/>
                      <a:pt x="14" y="43"/>
                      <a:pt x="0" y="43"/>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219">
                <a:extLst>
                  <a:ext uri="{FF2B5EF4-FFF2-40B4-BE49-F238E27FC236}">
                    <a16:creationId xmlns="" xmlns:a16="http://schemas.microsoft.com/office/drawing/2014/main" id="{B85A7D91-A37A-4418-A781-A4CA6DB099DD}"/>
                  </a:ext>
                </a:extLst>
              </p:cNvPr>
              <p:cNvSpPr>
                <a:spLocks noChangeShapeType="1"/>
              </p:cNvSpPr>
              <p:nvPr/>
            </p:nvSpPr>
            <p:spPr bwMode="auto">
              <a:xfrm>
                <a:off x="6513843" y="4252705"/>
                <a:ext cx="0" cy="28575"/>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220">
                <a:extLst>
                  <a:ext uri="{FF2B5EF4-FFF2-40B4-BE49-F238E27FC236}">
                    <a16:creationId xmlns="" xmlns:a16="http://schemas.microsoft.com/office/drawing/2014/main" id="{8738E070-A23A-4665-9798-40FE377AB52A}"/>
                  </a:ext>
                </a:extLst>
              </p:cNvPr>
              <p:cNvSpPr>
                <a:spLocks noChangeShapeType="1"/>
              </p:cNvSpPr>
              <p:nvPr/>
            </p:nvSpPr>
            <p:spPr bwMode="auto">
              <a:xfrm>
                <a:off x="6347156" y="4349543"/>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221">
                <a:extLst>
                  <a:ext uri="{FF2B5EF4-FFF2-40B4-BE49-F238E27FC236}">
                    <a16:creationId xmlns="" xmlns:a16="http://schemas.microsoft.com/office/drawing/2014/main" id="{C99DAE48-B400-4AFB-AD04-73754AF96444}"/>
                  </a:ext>
                </a:extLst>
              </p:cNvPr>
              <p:cNvSpPr>
                <a:spLocks noChangeShapeType="1"/>
              </p:cNvSpPr>
              <p:nvPr/>
            </p:nvSpPr>
            <p:spPr bwMode="auto">
              <a:xfrm flipV="1">
                <a:off x="6347156" y="4528930"/>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222">
                <a:extLst>
                  <a:ext uri="{FF2B5EF4-FFF2-40B4-BE49-F238E27FC236}">
                    <a16:creationId xmlns="" xmlns:a16="http://schemas.microsoft.com/office/drawing/2014/main" id="{C0953E69-A9FA-4495-9422-702F958E8AC8}"/>
                  </a:ext>
                </a:extLst>
              </p:cNvPr>
              <p:cNvSpPr>
                <a:spLocks noChangeShapeType="1"/>
              </p:cNvSpPr>
              <p:nvPr/>
            </p:nvSpPr>
            <p:spPr bwMode="auto">
              <a:xfrm flipV="1">
                <a:off x="6513843" y="4611480"/>
                <a:ext cx="0" cy="28575"/>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Line 223">
                <a:extLst>
                  <a:ext uri="{FF2B5EF4-FFF2-40B4-BE49-F238E27FC236}">
                    <a16:creationId xmlns="" xmlns:a16="http://schemas.microsoft.com/office/drawing/2014/main" id="{0DCF30F0-0C98-4195-A8E7-9E2D63FDC4EE}"/>
                  </a:ext>
                </a:extLst>
              </p:cNvPr>
              <p:cNvSpPr>
                <a:spLocks noChangeShapeType="1"/>
              </p:cNvSpPr>
              <p:nvPr/>
            </p:nvSpPr>
            <p:spPr bwMode="auto">
              <a:xfrm flipH="1" flipV="1">
                <a:off x="6656718" y="4528930"/>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224">
                <a:extLst>
                  <a:ext uri="{FF2B5EF4-FFF2-40B4-BE49-F238E27FC236}">
                    <a16:creationId xmlns="" xmlns:a16="http://schemas.microsoft.com/office/drawing/2014/main" id="{ACB36C20-744D-4E6E-8147-9095FD01262A}"/>
                  </a:ext>
                </a:extLst>
              </p:cNvPr>
              <p:cNvSpPr>
                <a:spLocks noChangeShapeType="1"/>
              </p:cNvSpPr>
              <p:nvPr/>
            </p:nvSpPr>
            <p:spPr bwMode="auto">
              <a:xfrm flipH="1">
                <a:off x="6656718" y="4349543"/>
                <a:ext cx="25400" cy="14288"/>
              </a:xfrm>
              <a:prstGeom prst="line">
                <a:avLst/>
              </a:prstGeom>
              <a:noFill/>
              <a:ln w="19050"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225">
                <a:extLst>
                  <a:ext uri="{FF2B5EF4-FFF2-40B4-BE49-F238E27FC236}">
                    <a16:creationId xmlns="" xmlns:a16="http://schemas.microsoft.com/office/drawing/2014/main" id="{12E9BB9F-5276-4FAB-B874-45BD59A18F4C}"/>
                  </a:ext>
                </a:extLst>
              </p:cNvPr>
              <p:cNvSpPr>
                <a:spLocks/>
              </p:cNvSpPr>
              <p:nvPr/>
            </p:nvSpPr>
            <p:spPr bwMode="auto">
              <a:xfrm>
                <a:off x="6234443" y="4165393"/>
                <a:ext cx="560388" cy="561975"/>
              </a:xfrm>
              <a:custGeom>
                <a:avLst/>
                <a:gdLst>
                  <a:gd name="T0" fmla="*/ 208 w 354"/>
                  <a:gd name="T1" fmla="*/ 352 h 354"/>
                  <a:gd name="T2" fmla="*/ 354 w 354"/>
                  <a:gd name="T3" fmla="*/ 177 h 354"/>
                  <a:gd name="T4" fmla="*/ 177 w 354"/>
                  <a:gd name="T5" fmla="*/ 0 h 354"/>
                  <a:gd name="T6" fmla="*/ 0 w 354"/>
                  <a:gd name="T7" fmla="*/ 177 h 354"/>
                  <a:gd name="T8" fmla="*/ 177 w 354"/>
                  <a:gd name="T9" fmla="*/ 354 h 354"/>
                </a:gdLst>
                <a:ahLst/>
                <a:cxnLst>
                  <a:cxn ang="0">
                    <a:pos x="T0" y="T1"/>
                  </a:cxn>
                  <a:cxn ang="0">
                    <a:pos x="T2" y="T3"/>
                  </a:cxn>
                  <a:cxn ang="0">
                    <a:pos x="T4" y="T5"/>
                  </a:cxn>
                  <a:cxn ang="0">
                    <a:pos x="T6" y="T7"/>
                  </a:cxn>
                  <a:cxn ang="0">
                    <a:pos x="T8" y="T9"/>
                  </a:cxn>
                </a:cxnLst>
                <a:rect l="0" t="0" r="r" b="b"/>
                <a:pathLst>
                  <a:path w="354" h="354">
                    <a:moveTo>
                      <a:pt x="208" y="352"/>
                    </a:moveTo>
                    <a:cubicBezTo>
                      <a:pt x="291" y="337"/>
                      <a:pt x="354" y="265"/>
                      <a:pt x="354" y="177"/>
                    </a:cubicBezTo>
                    <a:cubicBezTo>
                      <a:pt x="354" y="79"/>
                      <a:pt x="275" y="0"/>
                      <a:pt x="177" y="0"/>
                    </a:cubicBezTo>
                    <a:cubicBezTo>
                      <a:pt x="79" y="0"/>
                      <a:pt x="0" y="79"/>
                      <a:pt x="0" y="177"/>
                    </a:cubicBezTo>
                    <a:cubicBezTo>
                      <a:pt x="0" y="275"/>
                      <a:pt x="79" y="354"/>
                      <a:pt x="177" y="354"/>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1" name="Rühm 160">
            <a:extLst>
              <a:ext uri="{FF2B5EF4-FFF2-40B4-BE49-F238E27FC236}">
                <a16:creationId xmlns="" xmlns:a16="http://schemas.microsoft.com/office/drawing/2014/main" id="{01410D8C-4A3C-4C0C-9684-C96F43D297CD}"/>
              </a:ext>
            </a:extLst>
          </p:cNvPr>
          <p:cNvGrpSpPr/>
          <p:nvPr/>
        </p:nvGrpSpPr>
        <p:grpSpPr>
          <a:xfrm>
            <a:off x="7390446" y="4996656"/>
            <a:ext cx="1690694" cy="571500"/>
            <a:chOff x="630347" y="5010149"/>
            <a:chExt cx="1690694" cy="571500"/>
          </a:xfrm>
        </p:grpSpPr>
        <p:sp>
          <p:nvSpPr>
            <p:cNvPr id="162" name="TextBox 161">
              <a:extLst>
                <a:ext uri="{FF2B5EF4-FFF2-40B4-BE49-F238E27FC236}">
                  <a16:creationId xmlns="" xmlns:a16="http://schemas.microsoft.com/office/drawing/2014/main" id="{9D37BAD4-0D43-4676-88A5-5A7C776FFF17}"/>
                </a:ext>
              </a:extLst>
            </p:cNvPr>
            <p:cNvSpPr txBox="1"/>
            <p:nvPr/>
          </p:nvSpPr>
          <p:spPr>
            <a:xfrm>
              <a:off x="1282813" y="5010149"/>
              <a:ext cx="1038228" cy="565965"/>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residency</a:t>
              </a:r>
              <a:endParaRPr lang="en-GB" sz="1200" dirty="0">
                <a:solidFill>
                  <a:schemeClr val="tx2"/>
                </a:solidFill>
              </a:endParaRPr>
            </a:p>
          </p:txBody>
        </p:sp>
        <p:pic>
          <p:nvPicPr>
            <p:cNvPr id="163" name="Graphic 83">
              <a:extLst>
                <a:ext uri="{FF2B5EF4-FFF2-40B4-BE49-F238E27FC236}">
                  <a16:creationId xmlns="" xmlns:a16="http://schemas.microsoft.com/office/drawing/2014/main" id="{2AB62C16-2F40-491E-B2C1-865D8C7BE28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30347" y="5010149"/>
              <a:ext cx="571500" cy="571500"/>
            </a:xfrm>
            <a:prstGeom prst="rect">
              <a:avLst/>
            </a:prstGeom>
          </p:spPr>
        </p:pic>
      </p:grpSp>
      <p:grpSp>
        <p:nvGrpSpPr>
          <p:cNvPr id="164" name="Rühm 163">
            <a:extLst>
              <a:ext uri="{FF2B5EF4-FFF2-40B4-BE49-F238E27FC236}">
                <a16:creationId xmlns="" xmlns:a16="http://schemas.microsoft.com/office/drawing/2014/main" id="{C2B838F1-3BA5-4704-8B5D-2FF730ED3460}"/>
              </a:ext>
            </a:extLst>
          </p:cNvPr>
          <p:cNvGrpSpPr/>
          <p:nvPr/>
        </p:nvGrpSpPr>
        <p:grpSpPr>
          <a:xfrm>
            <a:off x="7390446" y="4174332"/>
            <a:ext cx="1857974" cy="574609"/>
            <a:chOff x="2520420" y="4177918"/>
            <a:chExt cx="1857974" cy="574609"/>
          </a:xfrm>
        </p:grpSpPr>
        <p:sp>
          <p:nvSpPr>
            <p:cNvPr id="165" name="TextBox 164">
              <a:extLst>
                <a:ext uri="{FF2B5EF4-FFF2-40B4-BE49-F238E27FC236}">
                  <a16:creationId xmlns="" xmlns:a16="http://schemas.microsoft.com/office/drawing/2014/main" id="{1C377FD2-6352-4010-992A-DC606FD96E4C}"/>
                </a:ext>
              </a:extLst>
            </p:cNvPr>
            <p:cNvSpPr txBox="1"/>
            <p:nvPr/>
          </p:nvSpPr>
          <p:spPr>
            <a:xfrm>
              <a:off x="3172050" y="4181027"/>
              <a:ext cx="1206344" cy="571500"/>
            </a:xfrm>
            <a:prstGeom prst="rect">
              <a:avLst/>
            </a:prstGeom>
            <a:noFill/>
          </p:spPr>
          <p:txBody>
            <a:bodyPr wrap="square" lIns="0" tIns="0" rIns="0" bIns="0" rtlCol="0" anchor="ctr">
              <a:noAutofit/>
            </a:bodyPr>
            <a:lstStyle/>
            <a:p>
              <a:r>
                <a:rPr lang="en-US" sz="1200" dirty="0">
                  <a:solidFill>
                    <a:srgbClr val="0000F0"/>
                  </a:solidFill>
                </a:rPr>
                <a:t>e-service of the Estonian Road Administration</a:t>
              </a:r>
              <a:endParaRPr lang="et-EE" sz="1200" dirty="0">
                <a:solidFill>
                  <a:srgbClr val="0000F0"/>
                </a:solidFill>
              </a:endParaRPr>
            </a:p>
          </p:txBody>
        </p:sp>
        <p:grpSp>
          <p:nvGrpSpPr>
            <p:cNvPr id="166" name="Rühm 165">
              <a:extLst>
                <a:ext uri="{FF2B5EF4-FFF2-40B4-BE49-F238E27FC236}">
                  <a16:creationId xmlns="" xmlns:a16="http://schemas.microsoft.com/office/drawing/2014/main" id="{4EB5C73C-A355-4507-937F-A764C5545F89}"/>
                </a:ext>
              </a:extLst>
            </p:cNvPr>
            <p:cNvGrpSpPr/>
            <p:nvPr/>
          </p:nvGrpSpPr>
          <p:grpSpPr>
            <a:xfrm>
              <a:off x="2520420" y="4177918"/>
              <a:ext cx="561975" cy="561975"/>
              <a:chOff x="7864476" y="2500313"/>
              <a:chExt cx="561975" cy="561975"/>
            </a:xfrm>
          </p:grpSpPr>
          <p:sp>
            <p:nvSpPr>
              <p:cNvPr id="167" name="Freeform 481">
                <a:extLst>
                  <a:ext uri="{FF2B5EF4-FFF2-40B4-BE49-F238E27FC236}">
                    <a16:creationId xmlns="" xmlns:a16="http://schemas.microsoft.com/office/drawing/2014/main" id="{E41EEE54-A6DD-4DED-A709-DFF24673E355}"/>
                  </a:ext>
                </a:extLst>
              </p:cNvPr>
              <p:cNvSpPr>
                <a:spLocks/>
              </p:cNvSpPr>
              <p:nvPr/>
            </p:nvSpPr>
            <p:spPr bwMode="auto">
              <a:xfrm>
                <a:off x="7999413" y="2695576"/>
                <a:ext cx="292100" cy="228600"/>
              </a:xfrm>
              <a:custGeom>
                <a:avLst/>
                <a:gdLst>
                  <a:gd name="T0" fmla="*/ 52 w 184"/>
                  <a:gd name="T1" fmla="*/ 0 h 144"/>
                  <a:gd name="T2" fmla="*/ 184 w 184"/>
                  <a:gd name="T3" fmla="*/ 42 h 144"/>
                  <a:gd name="T4" fmla="*/ 0 w 184"/>
                  <a:gd name="T5" fmla="*/ 103 h 144"/>
                  <a:gd name="T6" fmla="*/ 132 w 184"/>
                  <a:gd name="T7" fmla="*/ 144 h 144"/>
                </a:gdLst>
                <a:ahLst/>
                <a:cxnLst>
                  <a:cxn ang="0">
                    <a:pos x="T0" y="T1"/>
                  </a:cxn>
                  <a:cxn ang="0">
                    <a:pos x="T2" y="T3"/>
                  </a:cxn>
                  <a:cxn ang="0">
                    <a:pos x="T4" y="T5"/>
                  </a:cxn>
                  <a:cxn ang="0">
                    <a:pos x="T6" y="T7"/>
                  </a:cxn>
                </a:cxnLst>
                <a:rect l="0" t="0" r="r" b="b"/>
                <a:pathLst>
                  <a:path w="184" h="144">
                    <a:moveTo>
                      <a:pt x="52" y="0"/>
                    </a:moveTo>
                    <a:lnTo>
                      <a:pt x="184" y="42"/>
                    </a:lnTo>
                    <a:lnTo>
                      <a:pt x="0" y="103"/>
                    </a:lnTo>
                    <a:lnTo>
                      <a:pt x="132" y="144"/>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482">
                <a:extLst>
                  <a:ext uri="{FF2B5EF4-FFF2-40B4-BE49-F238E27FC236}">
                    <a16:creationId xmlns="" xmlns:a16="http://schemas.microsoft.com/office/drawing/2014/main" id="{1050380E-5626-4985-9BA7-FE9718F0C457}"/>
                  </a:ext>
                </a:extLst>
              </p:cNvPr>
              <p:cNvSpPr>
                <a:spLocks/>
              </p:cNvSpPr>
              <p:nvPr/>
            </p:nvSpPr>
            <p:spPr bwMode="auto">
              <a:xfrm>
                <a:off x="8169276" y="2886076"/>
                <a:ext cx="39688" cy="57150"/>
              </a:xfrm>
              <a:custGeom>
                <a:avLst/>
                <a:gdLst>
                  <a:gd name="T0" fmla="*/ 0 w 25"/>
                  <a:gd name="T1" fmla="*/ 36 h 36"/>
                  <a:gd name="T2" fmla="*/ 25 w 25"/>
                  <a:gd name="T3" fmla="*/ 24 h 36"/>
                  <a:gd name="T4" fmla="*/ 12 w 25"/>
                  <a:gd name="T5" fmla="*/ 0 h 36"/>
                </a:gdLst>
                <a:ahLst/>
                <a:cxnLst>
                  <a:cxn ang="0">
                    <a:pos x="T0" y="T1"/>
                  </a:cxn>
                  <a:cxn ang="0">
                    <a:pos x="T2" y="T3"/>
                  </a:cxn>
                  <a:cxn ang="0">
                    <a:pos x="T4" y="T5"/>
                  </a:cxn>
                </a:cxnLst>
                <a:rect l="0" t="0" r="r" b="b"/>
                <a:pathLst>
                  <a:path w="25" h="36">
                    <a:moveTo>
                      <a:pt x="0" y="36"/>
                    </a:moveTo>
                    <a:lnTo>
                      <a:pt x="25" y="24"/>
                    </a:lnTo>
                    <a:lnTo>
                      <a:pt x="12" y="0"/>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483">
                <a:extLst>
                  <a:ext uri="{FF2B5EF4-FFF2-40B4-BE49-F238E27FC236}">
                    <a16:creationId xmlns="" xmlns:a16="http://schemas.microsoft.com/office/drawing/2014/main" id="{99F5B766-C6E2-40FB-BB6B-CB68ED8B8172}"/>
                  </a:ext>
                </a:extLst>
              </p:cNvPr>
              <p:cNvSpPr>
                <a:spLocks/>
              </p:cNvSpPr>
              <p:nvPr/>
            </p:nvSpPr>
            <p:spPr bwMode="auto">
              <a:xfrm>
                <a:off x="8029576" y="2578101"/>
                <a:ext cx="57150" cy="96838"/>
              </a:xfrm>
              <a:custGeom>
                <a:avLst/>
                <a:gdLst>
                  <a:gd name="T0" fmla="*/ 0 w 36"/>
                  <a:gd name="T1" fmla="*/ 61 h 61"/>
                  <a:gd name="T2" fmla="*/ 0 w 36"/>
                  <a:gd name="T3" fmla="*/ 0 h 61"/>
                  <a:gd name="T4" fmla="*/ 36 w 36"/>
                  <a:gd name="T5" fmla="*/ 18 h 61"/>
                  <a:gd name="T6" fmla="*/ 18 w 36"/>
                  <a:gd name="T7" fmla="*/ 30 h 61"/>
                </a:gdLst>
                <a:ahLst/>
                <a:cxnLst>
                  <a:cxn ang="0">
                    <a:pos x="T0" y="T1"/>
                  </a:cxn>
                  <a:cxn ang="0">
                    <a:pos x="T2" y="T3"/>
                  </a:cxn>
                  <a:cxn ang="0">
                    <a:pos x="T4" y="T5"/>
                  </a:cxn>
                  <a:cxn ang="0">
                    <a:pos x="T6" y="T7"/>
                  </a:cxn>
                </a:cxnLst>
                <a:rect l="0" t="0" r="r" b="b"/>
                <a:pathLst>
                  <a:path w="36" h="61">
                    <a:moveTo>
                      <a:pt x="0" y="61"/>
                    </a:moveTo>
                    <a:lnTo>
                      <a:pt x="0" y="0"/>
                    </a:lnTo>
                    <a:lnTo>
                      <a:pt x="36" y="18"/>
                    </a:lnTo>
                    <a:lnTo>
                      <a:pt x="18" y="30"/>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484">
                <a:extLst>
                  <a:ext uri="{FF2B5EF4-FFF2-40B4-BE49-F238E27FC236}">
                    <a16:creationId xmlns="" xmlns:a16="http://schemas.microsoft.com/office/drawing/2014/main" id="{B303EE06-0D1A-456A-9EC5-EEEB5DF14B01}"/>
                  </a:ext>
                </a:extLst>
              </p:cNvPr>
              <p:cNvSpPr>
                <a:spLocks/>
              </p:cNvSpPr>
              <p:nvPr/>
            </p:nvSpPr>
            <p:spPr bwMode="auto">
              <a:xfrm>
                <a:off x="8261351" y="2847976"/>
                <a:ext cx="58738" cy="96838"/>
              </a:xfrm>
              <a:custGeom>
                <a:avLst/>
                <a:gdLst>
                  <a:gd name="T0" fmla="*/ 0 w 37"/>
                  <a:gd name="T1" fmla="*/ 61 h 61"/>
                  <a:gd name="T2" fmla="*/ 0 w 37"/>
                  <a:gd name="T3" fmla="*/ 0 h 61"/>
                  <a:gd name="T4" fmla="*/ 37 w 37"/>
                  <a:gd name="T5" fmla="*/ 18 h 61"/>
                  <a:gd name="T6" fmla="*/ 19 w 37"/>
                  <a:gd name="T7" fmla="*/ 31 h 61"/>
                </a:gdLst>
                <a:ahLst/>
                <a:cxnLst>
                  <a:cxn ang="0">
                    <a:pos x="T0" y="T1"/>
                  </a:cxn>
                  <a:cxn ang="0">
                    <a:pos x="T2" y="T3"/>
                  </a:cxn>
                  <a:cxn ang="0">
                    <a:pos x="T4" y="T5"/>
                  </a:cxn>
                  <a:cxn ang="0">
                    <a:pos x="T6" y="T7"/>
                  </a:cxn>
                </a:cxnLst>
                <a:rect l="0" t="0" r="r" b="b"/>
                <a:pathLst>
                  <a:path w="37" h="61">
                    <a:moveTo>
                      <a:pt x="0" y="61"/>
                    </a:moveTo>
                    <a:lnTo>
                      <a:pt x="0" y="0"/>
                    </a:lnTo>
                    <a:lnTo>
                      <a:pt x="37" y="18"/>
                    </a:lnTo>
                    <a:lnTo>
                      <a:pt x="19" y="31"/>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485">
                <a:extLst>
                  <a:ext uri="{FF2B5EF4-FFF2-40B4-BE49-F238E27FC236}">
                    <a16:creationId xmlns="" xmlns:a16="http://schemas.microsoft.com/office/drawing/2014/main" id="{104A39EE-C4B7-4CFA-830E-69B76FC1A1D9}"/>
                  </a:ext>
                </a:extLst>
              </p:cNvPr>
              <p:cNvSpPr>
                <a:spLocks/>
              </p:cNvSpPr>
              <p:nvPr/>
            </p:nvSpPr>
            <p:spPr bwMode="auto">
              <a:xfrm>
                <a:off x="7864476" y="2500313"/>
                <a:ext cx="561975" cy="561975"/>
              </a:xfrm>
              <a:custGeom>
                <a:avLst/>
                <a:gdLst>
                  <a:gd name="T0" fmla="*/ 208 w 354"/>
                  <a:gd name="T1" fmla="*/ 352 h 355"/>
                  <a:gd name="T2" fmla="*/ 354 w 354"/>
                  <a:gd name="T3" fmla="*/ 177 h 355"/>
                  <a:gd name="T4" fmla="*/ 177 w 354"/>
                  <a:gd name="T5" fmla="*/ 0 h 355"/>
                  <a:gd name="T6" fmla="*/ 0 w 354"/>
                  <a:gd name="T7" fmla="*/ 177 h 355"/>
                  <a:gd name="T8" fmla="*/ 177 w 354"/>
                  <a:gd name="T9" fmla="*/ 355 h 355"/>
                </a:gdLst>
                <a:ahLst/>
                <a:cxnLst>
                  <a:cxn ang="0">
                    <a:pos x="T0" y="T1"/>
                  </a:cxn>
                  <a:cxn ang="0">
                    <a:pos x="T2" y="T3"/>
                  </a:cxn>
                  <a:cxn ang="0">
                    <a:pos x="T4" y="T5"/>
                  </a:cxn>
                  <a:cxn ang="0">
                    <a:pos x="T6" y="T7"/>
                  </a:cxn>
                  <a:cxn ang="0">
                    <a:pos x="T8" y="T9"/>
                  </a:cxn>
                </a:cxnLst>
                <a:rect l="0" t="0" r="r" b="b"/>
                <a:pathLst>
                  <a:path w="354" h="355">
                    <a:moveTo>
                      <a:pt x="208" y="352"/>
                    </a:moveTo>
                    <a:cubicBezTo>
                      <a:pt x="291" y="337"/>
                      <a:pt x="354" y="265"/>
                      <a:pt x="354" y="177"/>
                    </a:cubicBezTo>
                    <a:cubicBezTo>
                      <a:pt x="354" y="79"/>
                      <a:pt x="275" y="0"/>
                      <a:pt x="177" y="0"/>
                    </a:cubicBezTo>
                    <a:cubicBezTo>
                      <a:pt x="79" y="0"/>
                      <a:pt x="0" y="79"/>
                      <a:pt x="0" y="177"/>
                    </a:cubicBezTo>
                    <a:cubicBezTo>
                      <a:pt x="0" y="275"/>
                      <a:pt x="79" y="355"/>
                      <a:pt x="177" y="355"/>
                    </a:cubicBez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2" name="Group 43">
            <a:extLst>
              <a:ext uri="{FF2B5EF4-FFF2-40B4-BE49-F238E27FC236}">
                <a16:creationId xmlns="" xmlns:a16="http://schemas.microsoft.com/office/drawing/2014/main" id="{B437E4BC-F42A-4A94-836F-B09DC768593E}"/>
              </a:ext>
            </a:extLst>
          </p:cNvPr>
          <p:cNvGrpSpPr/>
          <p:nvPr/>
        </p:nvGrpSpPr>
        <p:grpSpPr>
          <a:xfrm>
            <a:off x="9466103" y="4996656"/>
            <a:ext cx="1854524" cy="828675"/>
            <a:chOff x="655314" y="4167188"/>
            <a:chExt cx="1854524" cy="828675"/>
          </a:xfrm>
        </p:grpSpPr>
        <p:sp>
          <p:nvSpPr>
            <p:cNvPr id="173" name="Rectangle 72">
              <a:extLst>
                <a:ext uri="{FF2B5EF4-FFF2-40B4-BE49-F238E27FC236}">
                  <a16:creationId xmlns="" xmlns:a16="http://schemas.microsoft.com/office/drawing/2014/main" id="{658C2B70-5EE9-477C-A95A-647B83675C9D}"/>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TextBox 173">
              <a:extLst>
                <a:ext uri="{FF2B5EF4-FFF2-40B4-BE49-F238E27FC236}">
                  <a16:creationId xmlns="" xmlns:a16="http://schemas.microsoft.com/office/drawing/2014/main" id="{38C00650-7ABC-4766-89A6-74F2598C8AE5}"/>
                </a:ext>
              </a:extLst>
            </p:cNvPr>
            <p:cNvSpPr txBox="1"/>
            <p:nvPr/>
          </p:nvSpPr>
          <p:spPr>
            <a:xfrm>
              <a:off x="1307780" y="4167188"/>
              <a:ext cx="1038228" cy="571500"/>
            </a:xfrm>
            <a:prstGeom prst="rect">
              <a:avLst/>
            </a:prstGeom>
            <a:noFill/>
          </p:spPr>
          <p:txBody>
            <a:bodyPr wrap="square" lIns="0" tIns="0" rIns="0" bIns="0" rtlCol="0" anchor="ctr">
              <a:noAutofit/>
            </a:bodyPr>
            <a:lstStyle/>
            <a:p>
              <a:r>
                <a:rPr lang="et-EE" sz="1200" dirty="0">
                  <a:solidFill>
                    <a:schemeClr val="tx2"/>
                  </a:solidFill>
                </a:rPr>
                <a:t>e-</a:t>
              </a:r>
              <a:r>
                <a:rPr lang="et-EE" sz="1200" dirty="0" err="1">
                  <a:solidFill>
                    <a:schemeClr val="tx2"/>
                  </a:solidFill>
                </a:rPr>
                <a:t>receipt</a:t>
              </a:r>
              <a:endParaRPr lang="et-EE" sz="1200" dirty="0">
                <a:solidFill>
                  <a:schemeClr val="tx2"/>
                </a:solidFill>
              </a:endParaRPr>
            </a:p>
          </p:txBody>
        </p:sp>
        <p:pic>
          <p:nvPicPr>
            <p:cNvPr id="175" name="Graphic 74">
              <a:extLst>
                <a:ext uri="{FF2B5EF4-FFF2-40B4-BE49-F238E27FC236}">
                  <a16:creationId xmlns="" xmlns:a16="http://schemas.microsoft.com/office/drawing/2014/main" id="{0A1EE46D-F12E-41FD-B5BD-21FC1D50C7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55314" y="4167188"/>
              <a:ext cx="571500" cy="571500"/>
            </a:xfrm>
            <a:prstGeom prst="rect">
              <a:avLst/>
            </a:prstGeom>
          </p:spPr>
        </p:pic>
      </p:grpSp>
    </p:spTree>
    <p:extLst>
      <p:ext uri="{BB962C8B-B14F-4D97-AF65-F5344CB8AC3E}">
        <p14:creationId xmlns:p14="http://schemas.microsoft.com/office/powerpoint/2010/main" val="205111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p:cNvCxnSpPr>
            <a:cxnSpLocks/>
          </p:cNvCxnSpPr>
          <p:nvPr/>
        </p:nvCxnSpPr>
        <p:spPr>
          <a:xfrm>
            <a:off x="104775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9523" y="5899151"/>
            <a:ext cx="847723"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3" name="Rühm 22">
            <a:extLst>
              <a:ext uri="{FF2B5EF4-FFF2-40B4-BE49-F238E27FC236}">
                <a16:creationId xmlns="" xmlns:a16="http://schemas.microsoft.com/office/drawing/2014/main" id="{420EBAAF-B792-4866-B41E-458AEBC423AA}"/>
              </a:ext>
            </a:extLst>
          </p:cNvPr>
          <p:cNvGrpSpPr/>
          <p:nvPr/>
        </p:nvGrpSpPr>
        <p:grpSpPr>
          <a:xfrm>
            <a:off x="895350" y="5853113"/>
            <a:ext cx="1200150" cy="438924"/>
            <a:chOff x="895350" y="5853113"/>
            <a:chExt cx="1200150" cy="438924"/>
          </a:xfrm>
        </p:grpSpPr>
        <p:sp>
          <p:nvSpPr>
            <p:cNvPr id="11" name="Oval 10"/>
            <p:cNvSpPr/>
            <p:nvPr/>
          </p:nvSpPr>
          <p:spPr>
            <a:xfrm>
              <a:off x="895350"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47750"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7</a:t>
              </a:r>
              <a:endParaRPr lang="en-GB" dirty="0">
                <a:solidFill>
                  <a:schemeClr val="tx2"/>
                </a:solidFill>
              </a:endParaRPr>
            </a:p>
          </p:txBody>
        </p:sp>
      </p:grpSp>
      <p:grpSp>
        <p:nvGrpSpPr>
          <p:cNvPr id="21" name="Rühm 20">
            <a:extLst>
              <a:ext uri="{FF2B5EF4-FFF2-40B4-BE49-F238E27FC236}">
                <a16:creationId xmlns="" xmlns:a16="http://schemas.microsoft.com/office/drawing/2014/main" id="{84676F43-DFFB-482A-BC71-94D255268DEB}"/>
              </a:ext>
            </a:extLst>
          </p:cNvPr>
          <p:cNvGrpSpPr/>
          <p:nvPr/>
        </p:nvGrpSpPr>
        <p:grpSpPr>
          <a:xfrm>
            <a:off x="3100785" y="5853113"/>
            <a:ext cx="1200150" cy="438924"/>
            <a:chOff x="2760663" y="5853113"/>
            <a:chExt cx="1200150" cy="438924"/>
          </a:xfrm>
        </p:grpSpPr>
        <p:sp>
          <p:nvSpPr>
            <p:cNvPr id="13" name="Oval 12"/>
            <p:cNvSpPr/>
            <p:nvPr/>
          </p:nvSpPr>
          <p:spPr>
            <a:xfrm>
              <a:off x="2760663"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13063"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8</a:t>
              </a:r>
              <a:endParaRPr lang="en-GB" dirty="0">
                <a:solidFill>
                  <a:schemeClr val="tx2"/>
                </a:solidFill>
              </a:endParaRPr>
            </a:p>
          </p:txBody>
        </p:sp>
      </p:grpSp>
      <p:grpSp>
        <p:nvGrpSpPr>
          <p:cNvPr id="10" name="Rühm 9">
            <a:extLst>
              <a:ext uri="{FF2B5EF4-FFF2-40B4-BE49-F238E27FC236}">
                <a16:creationId xmlns="" xmlns:a16="http://schemas.microsoft.com/office/drawing/2014/main" id="{F37CE290-14B2-4542-A54C-FE047DE28F11}"/>
              </a:ext>
            </a:extLst>
          </p:cNvPr>
          <p:cNvGrpSpPr/>
          <p:nvPr/>
        </p:nvGrpSpPr>
        <p:grpSpPr>
          <a:xfrm>
            <a:off x="5306220" y="5853113"/>
            <a:ext cx="1200150" cy="438924"/>
            <a:chOff x="4606926" y="5853113"/>
            <a:chExt cx="1200150" cy="438924"/>
          </a:xfrm>
        </p:grpSpPr>
        <p:sp>
          <p:nvSpPr>
            <p:cNvPr id="15" name="Oval 14"/>
            <p:cNvSpPr/>
            <p:nvPr/>
          </p:nvSpPr>
          <p:spPr>
            <a:xfrm>
              <a:off x="4606926"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59326" y="6015038"/>
              <a:ext cx="1047750" cy="276999"/>
            </a:xfrm>
            <a:prstGeom prst="rect">
              <a:avLst/>
            </a:prstGeom>
            <a:noFill/>
          </p:spPr>
          <p:txBody>
            <a:bodyPr wrap="square" lIns="0" tIns="0" rIns="0" bIns="0" rtlCol="0">
              <a:spAutoFit/>
            </a:bodyPr>
            <a:lstStyle/>
            <a:p>
              <a:r>
                <a:rPr lang="et-EE" dirty="0">
                  <a:solidFill>
                    <a:schemeClr val="tx2"/>
                  </a:solidFill>
                </a:rPr>
                <a:t>201</a:t>
              </a:r>
              <a:r>
                <a:rPr lang="en-US" dirty="0">
                  <a:solidFill>
                    <a:schemeClr val="tx2"/>
                  </a:solidFill>
                </a:rPr>
                <a:t>9</a:t>
              </a:r>
              <a:endParaRPr lang="en-GB" dirty="0">
                <a:solidFill>
                  <a:schemeClr val="tx2"/>
                </a:solidFill>
              </a:endParaRPr>
            </a:p>
          </p:txBody>
        </p:sp>
      </p:grpSp>
      <p:grpSp>
        <p:nvGrpSpPr>
          <p:cNvPr id="9" name="Rühm 8">
            <a:extLst>
              <a:ext uri="{FF2B5EF4-FFF2-40B4-BE49-F238E27FC236}">
                <a16:creationId xmlns="" xmlns:a16="http://schemas.microsoft.com/office/drawing/2014/main" id="{A254BDAB-B832-400D-BE52-BFA618B70C2B}"/>
              </a:ext>
            </a:extLst>
          </p:cNvPr>
          <p:cNvGrpSpPr/>
          <p:nvPr/>
        </p:nvGrpSpPr>
        <p:grpSpPr>
          <a:xfrm>
            <a:off x="7511655" y="5853113"/>
            <a:ext cx="1200150" cy="438924"/>
            <a:chOff x="6472239" y="5853113"/>
            <a:chExt cx="1200150" cy="438924"/>
          </a:xfrm>
        </p:grpSpPr>
        <p:sp>
          <p:nvSpPr>
            <p:cNvPr id="17" name="Oval 16"/>
            <p:cNvSpPr/>
            <p:nvPr/>
          </p:nvSpPr>
          <p:spPr>
            <a:xfrm>
              <a:off x="6472239" y="5853113"/>
              <a:ext cx="95250" cy="9525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624639" y="6015038"/>
              <a:ext cx="1047750" cy="276999"/>
            </a:xfrm>
            <a:prstGeom prst="rect">
              <a:avLst/>
            </a:prstGeom>
            <a:noFill/>
          </p:spPr>
          <p:txBody>
            <a:bodyPr wrap="square" lIns="0" tIns="0" rIns="0" bIns="0" rtlCol="0">
              <a:spAutoFit/>
            </a:bodyPr>
            <a:lstStyle/>
            <a:p>
              <a:r>
                <a:rPr lang="et-EE" dirty="0">
                  <a:solidFill>
                    <a:schemeClr val="tx2"/>
                  </a:solidFill>
                </a:rPr>
                <a:t>20</a:t>
              </a:r>
              <a:r>
                <a:rPr lang="en-US" dirty="0">
                  <a:solidFill>
                    <a:schemeClr val="tx2"/>
                  </a:solidFill>
                </a:rPr>
                <a:t>20</a:t>
              </a:r>
              <a:endParaRPr lang="en-GB" dirty="0">
                <a:solidFill>
                  <a:schemeClr val="tx2"/>
                </a:solidFill>
              </a:endParaRPr>
            </a:p>
          </p:txBody>
        </p:sp>
      </p:grpSp>
      <p:sp>
        <p:nvSpPr>
          <p:cNvPr id="6" name="Title 5"/>
          <p:cNvSpPr>
            <a:spLocks noGrp="1"/>
          </p:cNvSpPr>
          <p:nvPr>
            <p:ph type="title"/>
          </p:nvPr>
        </p:nvSpPr>
        <p:spPr/>
        <p:txBody>
          <a:bodyPr>
            <a:normAutofit/>
          </a:bodyPr>
          <a:lstStyle/>
          <a:p>
            <a:r>
              <a:rPr lang="en-GB" sz="4400" dirty="0"/>
              <a:t>e-Estonia timeline</a:t>
            </a:r>
          </a:p>
        </p:txBody>
      </p:sp>
      <p:cxnSp>
        <p:nvCxnSpPr>
          <p:cNvPr id="93" name="Straight Connector 83">
            <a:extLst>
              <a:ext uri="{FF2B5EF4-FFF2-40B4-BE49-F238E27FC236}">
                <a16:creationId xmlns="" xmlns:a16="http://schemas.microsoft.com/office/drawing/2014/main" id="{AE66F3D0-A985-49CD-9156-88E8107DBC63}"/>
              </a:ext>
            </a:extLst>
          </p:cNvPr>
          <p:cNvCxnSpPr>
            <a:cxnSpLocks/>
          </p:cNvCxnSpPr>
          <p:nvPr/>
        </p:nvCxnSpPr>
        <p:spPr>
          <a:xfrm>
            <a:off x="3255490"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4" name="Straight Connector 83">
            <a:extLst>
              <a:ext uri="{FF2B5EF4-FFF2-40B4-BE49-F238E27FC236}">
                <a16:creationId xmlns="" xmlns:a16="http://schemas.microsoft.com/office/drawing/2014/main" id="{71C5B7F9-2A24-4C0E-8B32-07506AA5B00C}"/>
              </a:ext>
            </a:extLst>
          </p:cNvPr>
          <p:cNvCxnSpPr>
            <a:cxnSpLocks/>
          </p:cNvCxnSpPr>
          <p:nvPr/>
        </p:nvCxnSpPr>
        <p:spPr>
          <a:xfrm>
            <a:off x="5451806" y="5899151"/>
            <a:ext cx="2000250"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Straight Connector 83">
            <a:extLst>
              <a:ext uri="{FF2B5EF4-FFF2-40B4-BE49-F238E27FC236}">
                <a16:creationId xmlns="" xmlns:a16="http://schemas.microsoft.com/office/drawing/2014/main" id="{A29866F4-696E-4553-9334-466AE93135AB}"/>
              </a:ext>
            </a:extLst>
          </p:cNvPr>
          <p:cNvCxnSpPr>
            <a:cxnSpLocks/>
          </p:cNvCxnSpPr>
          <p:nvPr/>
        </p:nvCxnSpPr>
        <p:spPr>
          <a:xfrm>
            <a:off x="7668994" y="5899151"/>
            <a:ext cx="4523006"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 xmlns:a16="http://schemas.microsoft.com/office/drawing/2014/main" id="{0C6D42A3-4A2A-439A-BA35-87D8C1961345}"/>
              </a:ext>
            </a:extLst>
          </p:cNvPr>
          <p:cNvSpPr txBox="1"/>
          <p:nvPr/>
        </p:nvSpPr>
        <p:spPr>
          <a:xfrm>
            <a:off x="8041877" y="4149855"/>
            <a:ext cx="1038228" cy="565965"/>
          </a:xfrm>
          <a:prstGeom prst="rect">
            <a:avLst/>
          </a:prstGeom>
          <a:noFill/>
        </p:spPr>
        <p:txBody>
          <a:bodyPr wrap="square" lIns="0" tIns="0" rIns="0" bIns="0" rtlCol="0" anchor="ctr">
            <a:noAutofit/>
          </a:bodyPr>
          <a:lstStyle/>
          <a:p>
            <a:r>
              <a:rPr lang="en-US" sz="1200" dirty="0">
                <a:solidFill>
                  <a:schemeClr val="tx2"/>
                </a:solidFill>
              </a:rPr>
              <a:t>50 public sector AI </a:t>
            </a:r>
          </a:p>
          <a:p>
            <a:r>
              <a:rPr lang="en-US" sz="1200" dirty="0">
                <a:solidFill>
                  <a:schemeClr val="tx2"/>
                </a:solidFill>
              </a:rPr>
              <a:t>use cases </a:t>
            </a:r>
            <a:endParaRPr lang="en-GB" sz="1200" dirty="0">
              <a:solidFill>
                <a:schemeClr val="tx2"/>
              </a:solidFill>
            </a:endParaRPr>
          </a:p>
        </p:txBody>
      </p:sp>
      <p:grpSp>
        <p:nvGrpSpPr>
          <p:cNvPr id="218" name="Rühm 217">
            <a:extLst>
              <a:ext uri="{FF2B5EF4-FFF2-40B4-BE49-F238E27FC236}">
                <a16:creationId xmlns="" xmlns:a16="http://schemas.microsoft.com/office/drawing/2014/main" id="{A0884F5C-9C19-4D96-8166-A2F905D41E7F}"/>
              </a:ext>
            </a:extLst>
          </p:cNvPr>
          <p:cNvGrpSpPr/>
          <p:nvPr/>
        </p:nvGrpSpPr>
        <p:grpSpPr>
          <a:xfrm>
            <a:off x="7390446" y="4996656"/>
            <a:ext cx="1696205" cy="572452"/>
            <a:chOff x="645517" y="5009197"/>
            <a:chExt cx="1696205" cy="572452"/>
          </a:xfrm>
        </p:grpSpPr>
        <p:sp>
          <p:nvSpPr>
            <p:cNvPr id="219" name="TextBox 218">
              <a:extLst>
                <a:ext uri="{FF2B5EF4-FFF2-40B4-BE49-F238E27FC236}">
                  <a16:creationId xmlns="" xmlns:a16="http://schemas.microsoft.com/office/drawing/2014/main" id="{362259C4-23A6-4E38-9DF8-787C25CB6F89}"/>
                </a:ext>
              </a:extLst>
            </p:cNvPr>
            <p:cNvSpPr txBox="1"/>
            <p:nvPr/>
          </p:nvSpPr>
          <p:spPr>
            <a:xfrm>
              <a:off x="1303494" y="5010149"/>
              <a:ext cx="1038228" cy="571500"/>
            </a:xfrm>
            <a:prstGeom prst="rect">
              <a:avLst/>
            </a:prstGeom>
            <a:noFill/>
          </p:spPr>
          <p:txBody>
            <a:bodyPr wrap="square" lIns="0" tIns="0" rIns="0" bIns="0" rtlCol="0" anchor="ctr">
              <a:noAutofit/>
            </a:bodyPr>
            <a:lstStyle/>
            <a:p>
              <a:r>
                <a:rPr lang="et-EE" sz="1200" dirty="0">
                  <a:solidFill>
                    <a:schemeClr val="tx2"/>
                  </a:solidFill>
                </a:rPr>
                <a:t>7 </a:t>
              </a:r>
              <a:r>
                <a:rPr lang="et-EE" sz="1200" dirty="0" err="1">
                  <a:solidFill>
                    <a:schemeClr val="tx2"/>
                  </a:solidFill>
                </a:rPr>
                <a:t>invisible</a:t>
              </a:r>
              <a:r>
                <a:rPr lang="et-EE" sz="1200" dirty="0">
                  <a:solidFill>
                    <a:schemeClr val="tx2"/>
                  </a:solidFill>
                </a:rPr>
                <a:t> </a:t>
              </a:r>
              <a:r>
                <a:rPr lang="et-EE" sz="1200" dirty="0" err="1">
                  <a:solidFill>
                    <a:schemeClr val="tx2"/>
                  </a:solidFill>
                </a:rPr>
                <a:t>services</a:t>
              </a:r>
              <a:r>
                <a:rPr lang="et-EE" sz="1200" dirty="0">
                  <a:solidFill>
                    <a:schemeClr val="tx2"/>
                  </a:solidFill>
                </a:rPr>
                <a:t> </a:t>
              </a:r>
              <a:endParaRPr lang="en-GB" sz="1200" dirty="0">
                <a:solidFill>
                  <a:schemeClr val="tx2"/>
                </a:solidFill>
              </a:endParaRPr>
            </a:p>
          </p:txBody>
        </p:sp>
        <p:grpSp>
          <p:nvGrpSpPr>
            <p:cNvPr id="220" name="Rühm 219">
              <a:extLst>
                <a:ext uri="{FF2B5EF4-FFF2-40B4-BE49-F238E27FC236}">
                  <a16:creationId xmlns="" xmlns:a16="http://schemas.microsoft.com/office/drawing/2014/main" id="{4C551548-5437-41E1-8B73-DCA31F9000D5}"/>
                </a:ext>
              </a:extLst>
            </p:cNvPr>
            <p:cNvGrpSpPr>
              <a:grpSpLocks noChangeAspect="1"/>
            </p:cNvGrpSpPr>
            <p:nvPr/>
          </p:nvGrpSpPr>
          <p:grpSpPr>
            <a:xfrm>
              <a:off x="645517" y="5009197"/>
              <a:ext cx="573964" cy="572400"/>
              <a:chOff x="8674101" y="4583112"/>
              <a:chExt cx="582613" cy="581025"/>
            </a:xfrm>
          </p:grpSpPr>
          <p:sp>
            <p:nvSpPr>
              <p:cNvPr id="221" name="Freeform 671">
                <a:extLst>
                  <a:ext uri="{FF2B5EF4-FFF2-40B4-BE49-F238E27FC236}">
                    <a16:creationId xmlns="" xmlns:a16="http://schemas.microsoft.com/office/drawing/2014/main" id="{D5571654-81B0-48C5-A588-D527A7B1F2AE}"/>
                  </a:ext>
                </a:extLst>
              </p:cNvPr>
              <p:cNvSpPr>
                <a:spLocks/>
              </p:cNvSpPr>
              <p:nvPr/>
            </p:nvSpPr>
            <p:spPr bwMode="auto">
              <a:xfrm>
                <a:off x="8820151" y="4797425"/>
                <a:ext cx="106363" cy="106363"/>
              </a:xfrm>
              <a:custGeom>
                <a:avLst/>
                <a:gdLst>
                  <a:gd name="T0" fmla="*/ 61 w 67"/>
                  <a:gd name="T1" fmla="*/ 67 h 67"/>
                  <a:gd name="T2" fmla="*/ 6 w 67"/>
                  <a:gd name="T3" fmla="*/ 67 h 67"/>
                  <a:gd name="T4" fmla="*/ 0 w 67"/>
                  <a:gd name="T5" fmla="*/ 61 h 67"/>
                  <a:gd name="T6" fmla="*/ 0 w 67"/>
                  <a:gd name="T7" fmla="*/ 6 h 67"/>
                  <a:gd name="T8" fmla="*/ 6 w 67"/>
                  <a:gd name="T9" fmla="*/ 0 h 67"/>
                  <a:gd name="T10" fmla="*/ 61 w 67"/>
                  <a:gd name="T11" fmla="*/ 0 h 67"/>
                  <a:gd name="T12" fmla="*/ 67 w 67"/>
                  <a:gd name="T13" fmla="*/ 6 h 67"/>
                  <a:gd name="T14" fmla="*/ 67 w 67"/>
                  <a:gd name="T15" fmla="*/ 36 h 67"/>
                  <a:gd name="T16" fmla="*/ 61 w 67"/>
                  <a:gd name="T17" fmla="*/ 42 h 67"/>
                  <a:gd name="T18" fmla="*/ 55 w 67"/>
                  <a:gd name="T19" fmla="*/ 36 h 67"/>
                  <a:gd name="T20" fmla="*/ 55 w 67"/>
                  <a:gd name="T21" fmla="*/ 12 h 67"/>
                  <a:gd name="T22" fmla="*/ 12 w 67"/>
                  <a:gd name="T23" fmla="*/ 12 h 67"/>
                  <a:gd name="T24" fmla="*/ 12 w 67"/>
                  <a:gd name="T25" fmla="*/ 55 h 67"/>
                  <a:gd name="T26" fmla="*/ 61 w 67"/>
                  <a:gd name="T27" fmla="*/ 55 h 67"/>
                  <a:gd name="T28" fmla="*/ 67 w 67"/>
                  <a:gd name="T29" fmla="*/ 61 h 67"/>
                  <a:gd name="T30" fmla="*/ 61 w 67"/>
                  <a:gd name="T3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67">
                    <a:moveTo>
                      <a:pt x="61" y="67"/>
                    </a:moveTo>
                    <a:cubicBezTo>
                      <a:pt x="6" y="67"/>
                      <a:pt x="6" y="67"/>
                      <a:pt x="6" y="67"/>
                    </a:cubicBezTo>
                    <a:cubicBezTo>
                      <a:pt x="3" y="67"/>
                      <a:pt x="0" y="64"/>
                      <a:pt x="0" y="61"/>
                    </a:cubicBezTo>
                    <a:cubicBezTo>
                      <a:pt x="0" y="6"/>
                      <a:pt x="0" y="6"/>
                      <a:pt x="0" y="6"/>
                    </a:cubicBezTo>
                    <a:cubicBezTo>
                      <a:pt x="0" y="2"/>
                      <a:pt x="3" y="0"/>
                      <a:pt x="6" y="0"/>
                    </a:cubicBezTo>
                    <a:cubicBezTo>
                      <a:pt x="61" y="0"/>
                      <a:pt x="61" y="0"/>
                      <a:pt x="61" y="0"/>
                    </a:cubicBezTo>
                    <a:cubicBezTo>
                      <a:pt x="64" y="0"/>
                      <a:pt x="67" y="2"/>
                      <a:pt x="67" y="6"/>
                    </a:cubicBezTo>
                    <a:cubicBezTo>
                      <a:pt x="67" y="36"/>
                      <a:pt x="67" y="36"/>
                      <a:pt x="67" y="36"/>
                    </a:cubicBezTo>
                    <a:cubicBezTo>
                      <a:pt x="67" y="40"/>
                      <a:pt x="64" y="42"/>
                      <a:pt x="61" y="42"/>
                    </a:cubicBezTo>
                    <a:cubicBezTo>
                      <a:pt x="58" y="42"/>
                      <a:pt x="55" y="40"/>
                      <a:pt x="55" y="36"/>
                    </a:cubicBezTo>
                    <a:cubicBezTo>
                      <a:pt x="55" y="12"/>
                      <a:pt x="55" y="12"/>
                      <a:pt x="55" y="12"/>
                    </a:cubicBezTo>
                    <a:cubicBezTo>
                      <a:pt x="12" y="12"/>
                      <a:pt x="12" y="12"/>
                      <a:pt x="12" y="12"/>
                    </a:cubicBezTo>
                    <a:cubicBezTo>
                      <a:pt x="12" y="55"/>
                      <a:pt x="12" y="55"/>
                      <a:pt x="12" y="55"/>
                    </a:cubicBezTo>
                    <a:cubicBezTo>
                      <a:pt x="61" y="55"/>
                      <a:pt x="61" y="55"/>
                      <a:pt x="61" y="55"/>
                    </a:cubicBezTo>
                    <a:cubicBezTo>
                      <a:pt x="64" y="55"/>
                      <a:pt x="67" y="57"/>
                      <a:pt x="67" y="61"/>
                    </a:cubicBezTo>
                    <a:cubicBezTo>
                      <a:pt x="67" y="64"/>
                      <a:pt x="64" y="67"/>
                      <a:pt x="61" y="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672">
                <a:extLst>
                  <a:ext uri="{FF2B5EF4-FFF2-40B4-BE49-F238E27FC236}">
                    <a16:creationId xmlns="" xmlns:a16="http://schemas.microsoft.com/office/drawing/2014/main" id="{C35DFC00-2FC9-4A02-8418-6ABD1F21567D}"/>
                  </a:ext>
                </a:extLst>
              </p:cNvPr>
              <p:cNvSpPr>
                <a:spLocks/>
              </p:cNvSpPr>
              <p:nvPr/>
            </p:nvSpPr>
            <p:spPr bwMode="auto">
              <a:xfrm>
                <a:off x="8820151" y="4932362"/>
                <a:ext cx="106363" cy="107950"/>
              </a:xfrm>
              <a:custGeom>
                <a:avLst/>
                <a:gdLst>
                  <a:gd name="T0" fmla="*/ 61 w 67"/>
                  <a:gd name="T1" fmla="*/ 68 h 68"/>
                  <a:gd name="T2" fmla="*/ 6 w 67"/>
                  <a:gd name="T3" fmla="*/ 68 h 68"/>
                  <a:gd name="T4" fmla="*/ 0 w 67"/>
                  <a:gd name="T5" fmla="*/ 61 h 68"/>
                  <a:gd name="T6" fmla="*/ 0 w 67"/>
                  <a:gd name="T7" fmla="*/ 6 h 68"/>
                  <a:gd name="T8" fmla="*/ 6 w 67"/>
                  <a:gd name="T9" fmla="*/ 0 h 68"/>
                  <a:gd name="T10" fmla="*/ 61 w 67"/>
                  <a:gd name="T11" fmla="*/ 0 h 68"/>
                  <a:gd name="T12" fmla="*/ 67 w 67"/>
                  <a:gd name="T13" fmla="*/ 6 h 68"/>
                  <a:gd name="T14" fmla="*/ 67 w 67"/>
                  <a:gd name="T15" fmla="*/ 37 h 68"/>
                  <a:gd name="T16" fmla="*/ 61 w 67"/>
                  <a:gd name="T17" fmla="*/ 43 h 68"/>
                  <a:gd name="T18" fmla="*/ 55 w 67"/>
                  <a:gd name="T19" fmla="*/ 37 h 68"/>
                  <a:gd name="T20" fmla="*/ 55 w 67"/>
                  <a:gd name="T21" fmla="*/ 12 h 68"/>
                  <a:gd name="T22" fmla="*/ 12 w 67"/>
                  <a:gd name="T23" fmla="*/ 12 h 68"/>
                  <a:gd name="T24" fmla="*/ 12 w 67"/>
                  <a:gd name="T25" fmla="*/ 55 h 68"/>
                  <a:gd name="T26" fmla="*/ 61 w 67"/>
                  <a:gd name="T27" fmla="*/ 55 h 68"/>
                  <a:gd name="T28" fmla="*/ 67 w 67"/>
                  <a:gd name="T29" fmla="*/ 61 h 68"/>
                  <a:gd name="T30" fmla="*/ 61 w 67"/>
                  <a:gd name="T3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68">
                    <a:moveTo>
                      <a:pt x="61" y="68"/>
                    </a:moveTo>
                    <a:cubicBezTo>
                      <a:pt x="6" y="68"/>
                      <a:pt x="6" y="68"/>
                      <a:pt x="6" y="68"/>
                    </a:cubicBezTo>
                    <a:cubicBezTo>
                      <a:pt x="3" y="68"/>
                      <a:pt x="0" y="65"/>
                      <a:pt x="0" y="61"/>
                    </a:cubicBezTo>
                    <a:cubicBezTo>
                      <a:pt x="0" y="6"/>
                      <a:pt x="0" y="6"/>
                      <a:pt x="0" y="6"/>
                    </a:cubicBezTo>
                    <a:cubicBezTo>
                      <a:pt x="0" y="3"/>
                      <a:pt x="3" y="0"/>
                      <a:pt x="6" y="0"/>
                    </a:cubicBezTo>
                    <a:cubicBezTo>
                      <a:pt x="61" y="0"/>
                      <a:pt x="61" y="0"/>
                      <a:pt x="61" y="0"/>
                    </a:cubicBezTo>
                    <a:cubicBezTo>
                      <a:pt x="64" y="0"/>
                      <a:pt x="67" y="3"/>
                      <a:pt x="67" y="6"/>
                    </a:cubicBezTo>
                    <a:cubicBezTo>
                      <a:pt x="67" y="37"/>
                      <a:pt x="67" y="37"/>
                      <a:pt x="67" y="37"/>
                    </a:cubicBezTo>
                    <a:cubicBezTo>
                      <a:pt x="67" y="40"/>
                      <a:pt x="64" y="43"/>
                      <a:pt x="61" y="43"/>
                    </a:cubicBezTo>
                    <a:cubicBezTo>
                      <a:pt x="58" y="43"/>
                      <a:pt x="55" y="40"/>
                      <a:pt x="55" y="37"/>
                    </a:cubicBezTo>
                    <a:cubicBezTo>
                      <a:pt x="55" y="12"/>
                      <a:pt x="55" y="12"/>
                      <a:pt x="55" y="12"/>
                    </a:cubicBezTo>
                    <a:cubicBezTo>
                      <a:pt x="12" y="12"/>
                      <a:pt x="12" y="12"/>
                      <a:pt x="12" y="12"/>
                    </a:cubicBezTo>
                    <a:cubicBezTo>
                      <a:pt x="12" y="55"/>
                      <a:pt x="12" y="55"/>
                      <a:pt x="12" y="55"/>
                    </a:cubicBezTo>
                    <a:cubicBezTo>
                      <a:pt x="61" y="55"/>
                      <a:pt x="61" y="55"/>
                      <a:pt x="61" y="55"/>
                    </a:cubicBezTo>
                    <a:cubicBezTo>
                      <a:pt x="64" y="55"/>
                      <a:pt x="67" y="58"/>
                      <a:pt x="67" y="61"/>
                    </a:cubicBezTo>
                    <a:cubicBezTo>
                      <a:pt x="67" y="65"/>
                      <a:pt x="64" y="68"/>
                      <a:pt x="61" y="68"/>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673">
                <a:extLst>
                  <a:ext uri="{FF2B5EF4-FFF2-40B4-BE49-F238E27FC236}">
                    <a16:creationId xmlns="" xmlns:a16="http://schemas.microsoft.com/office/drawing/2014/main" id="{26BF306E-491C-45DE-8126-24CF1986222F}"/>
                  </a:ext>
                </a:extLst>
              </p:cNvPr>
              <p:cNvSpPr>
                <a:spLocks/>
              </p:cNvSpPr>
              <p:nvPr/>
            </p:nvSpPr>
            <p:spPr bwMode="auto">
              <a:xfrm>
                <a:off x="8823326" y="4670425"/>
                <a:ext cx="125413" cy="87313"/>
              </a:xfrm>
              <a:custGeom>
                <a:avLst/>
                <a:gdLst>
                  <a:gd name="T0" fmla="*/ 29 w 79"/>
                  <a:gd name="T1" fmla="*/ 55 h 55"/>
                  <a:gd name="T2" fmla="*/ 29 w 79"/>
                  <a:gd name="T3" fmla="*/ 55 h 55"/>
                  <a:gd name="T4" fmla="*/ 25 w 79"/>
                  <a:gd name="T5" fmla="*/ 53 h 55"/>
                  <a:gd name="T6" fmla="*/ 3 w 79"/>
                  <a:gd name="T7" fmla="*/ 31 h 55"/>
                  <a:gd name="T8" fmla="*/ 3 w 79"/>
                  <a:gd name="T9" fmla="*/ 23 h 55"/>
                  <a:gd name="T10" fmla="*/ 11 w 79"/>
                  <a:gd name="T11" fmla="*/ 23 h 55"/>
                  <a:gd name="T12" fmla="*/ 29 w 79"/>
                  <a:gd name="T13" fmla="*/ 40 h 55"/>
                  <a:gd name="T14" fmla="*/ 68 w 79"/>
                  <a:gd name="T15" fmla="*/ 2 h 55"/>
                  <a:gd name="T16" fmla="*/ 76 w 79"/>
                  <a:gd name="T17" fmla="*/ 2 h 55"/>
                  <a:gd name="T18" fmla="*/ 76 w 79"/>
                  <a:gd name="T19" fmla="*/ 11 h 55"/>
                  <a:gd name="T20" fmla="*/ 33 w 79"/>
                  <a:gd name="T21" fmla="*/ 53 h 55"/>
                  <a:gd name="T22" fmla="*/ 29 w 79"/>
                  <a:gd name="T2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55">
                    <a:moveTo>
                      <a:pt x="29" y="55"/>
                    </a:moveTo>
                    <a:cubicBezTo>
                      <a:pt x="29" y="55"/>
                      <a:pt x="29" y="55"/>
                      <a:pt x="29" y="55"/>
                    </a:cubicBezTo>
                    <a:cubicBezTo>
                      <a:pt x="28" y="55"/>
                      <a:pt x="26" y="55"/>
                      <a:pt x="25" y="53"/>
                    </a:cubicBezTo>
                    <a:cubicBezTo>
                      <a:pt x="3" y="31"/>
                      <a:pt x="3" y="31"/>
                      <a:pt x="3" y="31"/>
                    </a:cubicBezTo>
                    <a:cubicBezTo>
                      <a:pt x="0" y="29"/>
                      <a:pt x="0" y="25"/>
                      <a:pt x="3" y="23"/>
                    </a:cubicBezTo>
                    <a:cubicBezTo>
                      <a:pt x="5" y="20"/>
                      <a:pt x="9" y="20"/>
                      <a:pt x="11" y="23"/>
                    </a:cubicBezTo>
                    <a:cubicBezTo>
                      <a:pt x="29" y="40"/>
                      <a:pt x="29" y="40"/>
                      <a:pt x="29" y="40"/>
                    </a:cubicBezTo>
                    <a:cubicBezTo>
                      <a:pt x="68" y="2"/>
                      <a:pt x="68" y="2"/>
                      <a:pt x="68" y="2"/>
                    </a:cubicBezTo>
                    <a:cubicBezTo>
                      <a:pt x="70" y="0"/>
                      <a:pt x="74" y="0"/>
                      <a:pt x="76" y="2"/>
                    </a:cubicBezTo>
                    <a:cubicBezTo>
                      <a:pt x="79" y="4"/>
                      <a:pt x="79" y="8"/>
                      <a:pt x="76" y="11"/>
                    </a:cubicBezTo>
                    <a:cubicBezTo>
                      <a:pt x="33" y="53"/>
                      <a:pt x="33" y="53"/>
                      <a:pt x="33" y="53"/>
                    </a:cubicBezTo>
                    <a:cubicBezTo>
                      <a:pt x="32" y="55"/>
                      <a:pt x="31" y="55"/>
                      <a:pt x="29" y="55"/>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674">
                <a:extLst>
                  <a:ext uri="{FF2B5EF4-FFF2-40B4-BE49-F238E27FC236}">
                    <a16:creationId xmlns="" xmlns:a16="http://schemas.microsoft.com/office/drawing/2014/main" id="{D7AEC8CC-9197-4BB1-894D-085FB5D1A729}"/>
                  </a:ext>
                </a:extLst>
              </p:cNvPr>
              <p:cNvSpPr>
                <a:spLocks/>
              </p:cNvSpPr>
              <p:nvPr/>
            </p:nvSpPr>
            <p:spPr bwMode="auto">
              <a:xfrm>
                <a:off x="8994776" y="4765675"/>
                <a:ext cx="146050" cy="284163"/>
              </a:xfrm>
              <a:custGeom>
                <a:avLst/>
                <a:gdLst>
                  <a:gd name="T0" fmla="*/ 67 w 92"/>
                  <a:gd name="T1" fmla="*/ 179 h 179"/>
                  <a:gd name="T2" fmla="*/ 61 w 92"/>
                  <a:gd name="T3" fmla="*/ 175 h 179"/>
                  <a:gd name="T4" fmla="*/ 42 w 92"/>
                  <a:gd name="T5" fmla="*/ 123 h 179"/>
                  <a:gd name="T6" fmla="*/ 8 w 92"/>
                  <a:gd name="T7" fmla="*/ 136 h 179"/>
                  <a:gd name="T8" fmla="*/ 3 w 92"/>
                  <a:gd name="T9" fmla="*/ 135 h 179"/>
                  <a:gd name="T10" fmla="*/ 0 w 92"/>
                  <a:gd name="T11" fmla="*/ 130 h 179"/>
                  <a:gd name="T12" fmla="*/ 0 w 92"/>
                  <a:gd name="T13" fmla="*/ 6 h 179"/>
                  <a:gd name="T14" fmla="*/ 4 w 92"/>
                  <a:gd name="T15" fmla="*/ 1 h 179"/>
                  <a:gd name="T16" fmla="*/ 11 w 92"/>
                  <a:gd name="T17" fmla="*/ 2 h 179"/>
                  <a:gd name="T18" fmla="*/ 90 w 92"/>
                  <a:gd name="T19" fmla="*/ 97 h 179"/>
                  <a:gd name="T20" fmla="*/ 89 w 92"/>
                  <a:gd name="T21" fmla="*/ 106 h 179"/>
                  <a:gd name="T22" fmla="*/ 81 w 92"/>
                  <a:gd name="T23" fmla="*/ 105 h 179"/>
                  <a:gd name="T24" fmla="*/ 12 w 92"/>
                  <a:gd name="T25" fmla="*/ 23 h 179"/>
                  <a:gd name="T26" fmla="*/ 12 w 92"/>
                  <a:gd name="T27" fmla="*/ 121 h 179"/>
                  <a:gd name="T28" fmla="*/ 44 w 92"/>
                  <a:gd name="T29" fmla="*/ 110 h 179"/>
                  <a:gd name="T30" fmla="*/ 52 w 92"/>
                  <a:gd name="T31" fmla="*/ 113 h 179"/>
                  <a:gd name="T32" fmla="*/ 72 w 92"/>
                  <a:gd name="T33" fmla="*/ 170 h 179"/>
                  <a:gd name="T34" fmla="*/ 69 w 92"/>
                  <a:gd name="T35" fmla="*/ 178 h 179"/>
                  <a:gd name="T36" fmla="*/ 67 w 92"/>
                  <a:gd name="T37"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79">
                    <a:moveTo>
                      <a:pt x="67" y="179"/>
                    </a:moveTo>
                    <a:cubicBezTo>
                      <a:pt x="64" y="179"/>
                      <a:pt x="62" y="177"/>
                      <a:pt x="61" y="175"/>
                    </a:cubicBezTo>
                    <a:cubicBezTo>
                      <a:pt x="42" y="123"/>
                      <a:pt x="42" y="123"/>
                      <a:pt x="42" y="123"/>
                    </a:cubicBezTo>
                    <a:cubicBezTo>
                      <a:pt x="8" y="136"/>
                      <a:pt x="8" y="136"/>
                      <a:pt x="8" y="136"/>
                    </a:cubicBezTo>
                    <a:cubicBezTo>
                      <a:pt x="6" y="136"/>
                      <a:pt x="4" y="136"/>
                      <a:pt x="3" y="135"/>
                    </a:cubicBezTo>
                    <a:cubicBezTo>
                      <a:pt x="1" y="134"/>
                      <a:pt x="0" y="132"/>
                      <a:pt x="0" y="130"/>
                    </a:cubicBezTo>
                    <a:cubicBezTo>
                      <a:pt x="0" y="6"/>
                      <a:pt x="0" y="6"/>
                      <a:pt x="0" y="6"/>
                    </a:cubicBezTo>
                    <a:cubicBezTo>
                      <a:pt x="0" y="4"/>
                      <a:pt x="2" y="1"/>
                      <a:pt x="4" y="1"/>
                    </a:cubicBezTo>
                    <a:cubicBezTo>
                      <a:pt x="6" y="0"/>
                      <a:pt x="9" y="0"/>
                      <a:pt x="11" y="2"/>
                    </a:cubicBezTo>
                    <a:cubicBezTo>
                      <a:pt x="90" y="97"/>
                      <a:pt x="90" y="97"/>
                      <a:pt x="90" y="97"/>
                    </a:cubicBezTo>
                    <a:cubicBezTo>
                      <a:pt x="92" y="100"/>
                      <a:pt x="92" y="104"/>
                      <a:pt x="89" y="106"/>
                    </a:cubicBezTo>
                    <a:cubicBezTo>
                      <a:pt x="87" y="108"/>
                      <a:pt x="83" y="108"/>
                      <a:pt x="81" y="105"/>
                    </a:cubicBezTo>
                    <a:cubicBezTo>
                      <a:pt x="12" y="23"/>
                      <a:pt x="12" y="23"/>
                      <a:pt x="12" y="23"/>
                    </a:cubicBezTo>
                    <a:cubicBezTo>
                      <a:pt x="12" y="121"/>
                      <a:pt x="12" y="121"/>
                      <a:pt x="12" y="121"/>
                    </a:cubicBezTo>
                    <a:cubicBezTo>
                      <a:pt x="44" y="110"/>
                      <a:pt x="44" y="110"/>
                      <a:pt x="44" y="110"/>
                    </a:cubicBezTo>
                    <a:cubicBezTo>
                      <a:pt x="47" y="109"/>
                      <a:pt x="50" y="110"/>
                      <a:pt x="52" y="113"/>
                    </a:cubicBezTo>
                    <a:cubicBezTo>
                      <a:pt x="72" y="170"/>
                      <a:pt x="72" y="170"/>
                      <a:pt x="72" y="170"/>
                    </a:cubicBezTo>
                    <a:cubicBezTo>
                      <a:pt x="73" y="174"/>
                      <a:pt x="72" y="177"/>
                      <a:pt x="69" y="178"/>
                    </a:cubicBezTo>
                    <a:cubicBezTo>
                      <a:pt x="68" y="179"/>
                      <a:pt x="67" y="179"/>
                      <a:pt x="67" y="179"/>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675">
                <a:extLst>
                  <a:ext uri="{FF2B5EF4-FFF2-40B4-BE49-F238E27FC236}">
                    <a16:creationId xmlns="" xmlns:a16="http://schemas.microsoft.com/office/drawing/2014/main" id="{AD819143-259F-460C-9C4E-46F57A920CBD}"/>
                  </a:ext>
                </a:extLst>
              </p:cNvPr>
              <p:cNvSpPr>
                <a:spLocks/>
              </p:cNvSpPr>
              <p:nvPr/>
            </p:nvSpPr>
            <p:spPr bwMode="auto">
              <a:xfrm>
                <a:off x="8674101" y="4583112"/>
                <a:ext cx="582613" cy="581025"/>
              </a:xfrm>
              <a:custGeom>
                <a:avLst/>
                <a:gdLst>
                  <a:gd name="T0" fmla="*/ 184 w 367"/>
                  <a:gd name="T1" fmla="*/ 367 h 367"/>
                  <a:gd name="T2" fmla="*/ 0 w 367"/>
                  <a:gd name="T3" fmla="*/ 184 h 367"/>
                  <a:gd name="T4" fmla="*/ 184 w 367"/>
                  <a:gd name="T5" fmla="*/ 0 h 367"/>
                  <a:gd name="T6" fmla="*/ 367 w 367"/>
                  <a:gd name="T7" fmla="*/ 184 h 367"/>
                  <a:gd name="T8" fmla="*/ 215 w 367"/>
                  <a:gd name="T9" fmla="*/ 364 h 367"/>
                  <a:gd name="T10" fmla="*/ 208 w 367"/>
                  <a:gd name="T11" fmla="*/ 359 h 367"/>
                  <a:gd name="T12" fmla="*/ 213 w 367"/>
                  <a:gd name="T13" fmla="*/ 352 h 367"/>
                  <a:gd name="T14" fmla="*/ 355 w 367"/>
                  <a:gd name="T15" fmla="*/ 184 h 367"/>
                  <a:gd name="T16" fmla="*/ 184 w 367"/>
                  <a:gd name="T17" fmla="*/ 12 h 367"/>
                  <a:gd name="T18" fmla="*/ 12 w 367"/>
                  <a:gd name="T19" fmla="*/ 184 h 367"/>
                  <a:gd name="T20" fmla="*/ 184 w 367"/>
                  <a:gd name="T21" fmla="*/ 355 h 367"/>
                  <a:gd name="T22" fmla="*/ 190 w 367"/>
                  <a:gd name="T23" fmla="*/ 361 h 367"/>
                  <a:gd name="T24" fmla="*/ 184 w 367"/>
                  <a:gd name="T25"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7">
                    <a:moveTo>
                      <a:pt x="184" y="367"/>
                    </a:moveTo>
                    <a:cubicBezTo>
                      <a:pt x="82" y="367"/>
                      <a:pt x="0" y="285"/>
                      <a:pt x="0" y="184"/>
                    </a:cubicBezTo>
                    <a:cubicBezTo>
                      <a:pt x="0" y="82"/>
                      <a:pt x="82" y="0"/>
                      <a:pt x="184" y="0"/>
                    </a:cubicBezTo>
                    <a:cubicBezTo>
                      <a:pt x="285" y="0"/>
                      <a:pt x="367" y="82"/>
                      <a:pt x="367" y="184"/>
                    </a:cubicBezTo>
                    <a:cubicBezTo>
                      <a:pt x="367" y="273"/>
                      <a:pt x="303" y="349"/>
                      <a:pt x="215" y="364"/>
                    </a:cubicBezTo>
                    <a:cubicBezTo>
                      <a:pt x="212" y="365"/>
                      <a:pt x="209" y="363"/>
                      <a:pt x="208" y="359"/>
                    </a:cubicBezTo>
                    <a:cubicBezTo>
                      <a:pt x="208" y="356"/>
                      <a:pt x="210" y="353"/>
                      <a:pt x="213" y="352"/>
                    </a:cubicBezTo>
                    <a:cubicBezTo>
                      <a:pt x="295" y="338"/>
                      <a:pt x="355" y="267"/>
                      <a:pt x="355" y="184"/>
                    </a:cubicBezTo>
                    <a:cubicBezTo>
                      <a:pt x="355" y="89"/>
                      <a:pt x="278" y="12"/>
                      <a:pt x="184" y="12"/>
                    </a:cubicBezTo>
                    <a:cubicBezTo>
                      <a:pt x="89" y="12"/>
                      <a:pt x="12" y="89"/>
                      <a:pt x="12" y="184"/>
                    </a:cubicBezTo>
                    <a:cubicBezTo>
                      <a:pt x="12" y="278"/>
                      <a:pt x="89" y="355"/>
                      <a:pt x="184" y="355"/>
                    </a:cubicBezTo>
                    <a:cubicBezTo>
                      <a:pt x="187" y="355"/>
                      <a:pt x="190" y="358"/>
                      <a:pt x="190" y="361"/>
                    </a:cubicBezTo>
                    <a:cubicBezTo>
                      <a:pt x="190" y="364"/>
                      <a:pt x="187" y="367"/>
                      <a:pt x="184" y="3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6" name="Group 49">
            <a:extLst>
              <a:ext uri="{FF2B5EF4-FFF2-40B4-BE49-F238E27FC236}">
                <a16:creationId xmlns="" xmlns:a16="http://schemas.microsoft.com/office/drawing/2014/main" id="{ADA506C5-E84A-4C15-BCF0-6571463F1E30}"/>
              </a:ext>
            </a:extLst>
          </p:cNvPr>
          <p:cNvGrpSpPr/>
          <p:nvPr/>
        </p:nvGrpSpPr>
        <p:grpSpPr>
          <a:xfrm>
            <a:off x="5145402" y="4996656"/>
            <a:ext cx="1854524" cy="828675"/>
            <a:chOff x="655314" y="4167188"/>
            <a:chExt cx="1854524" cy="828675"/>
          </a:xfrm>
        </p:grpSpPr>
        <p:sp>
          <p:nvSpPr>
            <p:cNvPr id="227" name="Rectangle 54">
              <a:extLst>
                <a:ext uri="{FF2B5EF4-FFF2-40B4-BE49-F238E27FC236}">
                  <a16:creationId xmlns="" xmlns:a16="http://schemas.microsoft.com/office/drawing/2014/main" id="{55022D43-ADAC-4CAC-B4D3-823195EDC6CC}"/>
                </a:ext>
              </a:extLst>
            </p:cNvPr>
            <p:cNvSpPr/>
            <p:nvPr/>
          </p:nvSpPr>
          <p:spPr>
            <a:xfrm>
              <a:off x="655314" y="4167188"/>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TextBox 227">
              <a:extLst>
                <a:ext uri="{FF2B5EF4-FFF2-40B4-BE49-F238E27FC236}">
                  <a16:creationId xmlns="" xmlns:a16="http://schemas.microsoft.com/office/drawing/2014/main" id="{125DAD89-996E-4184-9D18-498C85C26638}"/>
                </a:ext>
              </a:extLst>
            </p:cNvPr>
            <p:cNvSpPr txBox="1"/>
            <p:nvPr/>
          </p:nvSpPr>
          <p:spPr>
            <a:xfrm>
              <a:off x="1307780" y="4167188"/>
              <a:ext cx="1038228" cy="571500"/>
            </a:xfrm>
            <a:prstGeom prst="rect">
              <a:avLst/>
            </a:prstGeom>
            <a:noFill/>
          </p:spPr>
          <p:txBody>
            <a:bodyPr wrap="square" lIns="0" tIns="0" rIns="0" bIns="0" rtlCol="0" anchor="ctr">
              <a:noAutofit/>
            </a:bodyPr>
            <a:lstStyle/>
            <a:p>
              <a:r>
                <a:rPr lang="et-EE" sz="1200">
                  <a:solidFill>
                    <a:schemeClr val="tx2"/>
                  </a:solidFill>
                </a:rPr>
                <a:t>reporting</a:t>
              </a:r>
            </a:p>
            <a:p>
              <a:r>
                <a:rPr lang="et-EE" sz="1200">
                  <a:solidFill>
                    <a:schemeClr val="tx2"/>
                  </a:solidFill>
                </a:rPr>
                <a:t>3.0</a:t>
              </a:r>
              <a:endParaRPr lang="en-GB" sz="1200">
                <a:solidFill>
                  <a:schemeClr val="tx2"/>
                </a:solidFill>
              </a:endParaRPr>
            </a:p>
          </p:txBody>
        </p:sp>
        <p:pic>
          <p:nvPicPr>
            <p:cNvPr id="229" name="Graphic 56">
              <a:extLst>
                <a:ext uri="{FF2B5EF4-FFF2-40B4-BE49-F238E27FC236}">
                  <a16:creationId xmlns="" xmlns:a16="http://schemas.microsoft.com/office/drawing/2014/main" id="{90023541-B429-4962-A571-2068F92995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5314" y="4167188"/>
              <a:ext cx="571500" cy="571500"/>
            </a:xfrm>
            <a:prstGeom prst="rect">
              <a:avLst/>
            </a:prstGeom>
          </p:spPr>
        </p:pic>
      </p:grpSp>
      <p:grpSp>
        <p:nvGrpSpPr>
          <p:cNvPr id="230" name="Rühm 229">
            <a:extLst>
              <a:ext uri="{FF2B5EF4-FFF2-40B4-BE49-F238E27FC236}">
                <a16:creationId xmlns="" xmlns:a16="http://schemas.microsoft.com/office/drawing/2014/main" id="{7C6E99E4-CBA6-46FE-B9A5-342E53775C2C}"/>
              </a:ext>
            </a:extLst>
          </p:cNvPr>
          <p:cNvGrpSpPr/>
          <p:nvPr/>
        </p:nvGrpSpPr>
        <p:grpSpPr>
          <a:xfrm>
            <a:off x="5145402" y="4149855"/>
            <a:ext cx="1709902" cy="572400"/>
            <a:chOff x="9940796" y="4172706"/>
            <a:chExt cx="1709902" cy="572400"/>
          </a:xfrm>
        </p:grpSpPr>
        <p:sp>
          <p:nvSpPr>
            <p:cNvPr id="231" name="TextBox 230">
              <a:extLst>
                <a:ext uri="{FF2B5EF4-FFF2-40B4-BE49-F238E27FC236}">
                  <a16:creationId xmlns="" xmlns:a16="http://schemas.microsoft.com/office/drawing/2014/main" id="{9A166394-FAF4-4AF0-B577-46B0649141CE}"/>
                </a:ext>
              </a:extLst>
            </p:cNvPr>
            <p:cNvSpPr txBox="1"/>
            <p:nvPr/>
          </p:nvSpPr>
          <p:spPr>
            <a:xfrm>
              <a:off x="10612470" y="4179141"/>
              <a:ext cx="1038228" cy="565965"/>
            </a:xfrm>
            <a:prstGeom prst="rect">
              <a:avLst/>
            </a:prstGeom>
            <a:noFill/>
          </p:spPr>
          <p:txBody>
            <a:bodyPr wrap="square" lIns="0" tIns="0" rIns="0" bIns="0" rtlCol="0" anchor="ctr">
              <a:noAutofit/>
            </a:bodyPr>
            <a:lstStyle/>
            <a:p>
              <a:r>
                <a:rPr lang="et-EE" sz="1200" dirty="0">
                  <a:solidFill>
                    <a:schemeClr val="tx2"/>
                  </a:solidFill>
                </a:rPr>
                <a:t>AI </a:t>
              </a:r>
              <a:r>
                <a:rPr lang="et-EE" sz="1200" dirty="0" err="1">
                  <a:solidFill>
                    <a:schemeClr val="tx2"/>
                  </a:solidFill>
                </a:rPr>
                <a:t>strategy</a:t>
              </a:r>
              <a:r>
                <a:rPr lang="et-EE" sz="1200" dirty="0">
                  <a:solidFill>
                    <a:schemeClr val="tx2"/>
                  </a:solidFill>
                </a:rPr>
                <a:t> </a:t>
              </a:r>
              <a:endParaRPr lang="en-GB" sz="1200" dirty="0">
                <a:solidFill>
                  <a:schemeClr val="tx2"/>
                </a:solidFill>
              </a:endParaRPr>
            </a:p>
          </p:txBody>
        </p:sp>
        <p:grpSp>
          <p:nvGrpSpPr>
            <p:cNvPr id="232" name="Rühm 231">
              <a:extLst>
                <a:ext uri="{FF2B5EF4-FFF2-40B4-BE49-F238E27FC236}">
                  <a16:creationId xmlns="" xmlns:a16="http://schemas.microsoft.com/office/drawing/2014/main" id="{386C3627-D665-4628-95CF-7644E0667DE2}"/>
                </a:ext>
              </a:extLst>
            </p:cNvPr>
            <p:cNvGrpSpPr>
              <a:grpSpLocks noChangeAspect="1"/>
            </p:cNvGrpSpPr>
            <p:nvPr/>
          </p:nvGrpSpPr>
          <p:grpSpPr>
            <a:xfrm>
              <a:off x="9940796" y="4172706"/>
              <a:ext cx="572400" cy="572400"/>
              <a:chOff x="2913063" y="5629275"/>
              <a:chExt cx="582613" cy="582613"/>
            </a:xfrm>
          </p:grpSpPr>
          <p:sp>
            <p:nvSpPr>
              <p:cNvPr id="233" name="Freeform 710">
                <a:extLst>
                  <a:ext uri="{FF2B5EF4-FFF2-40B4-BE49-F238E27FC236}">
                    <a16:creationId xmlns="" xmlns:a16="http://schemas.microsoft.com/office/drawing/2014/main" id="{4800512B-1BEC-4735-8764-B71F3BE361EE}"/>
                  </a:ext>
                </a:extLst>
              </p:cNvPr>
              <p:cNvSpPr>
                <a:spLocks/>
              </p:cNvSpPr>
              <p:nvPr/>
            </p:nvSpPr>
            <p:spPr bwMode="auto">
              <a:xfrm>
                <a:off x="3078163" y="5737225"/>
                <a:ext cx="252413" cy="368300"/>
              </a:xfrm>
              <a:custGeom>
                <a:avLst/>
                <a:gdLst>
                  <a:gd name="T0" fmla="*/ 153 w 159"/>
                  <a:gd name="T1" fmla="*/ 232 h 232"/>
                  <a:gd name="T2" fmla="*/ 6 w 159"/>
                  <a:gd name="T3" fmla="*/ 232 h 232"/>
                  <a:gd name="T4" fmla="*/ 0 w 159"/>
                  <a:gd name="T5" fmla="*/ 226 h 232"/>
                  <a:gd name="T6" fmla="*/ 0 w 159"/>
                  <a:gd name="T7" fmla="*/ 6 h 232"/>
                  <a:gd name="T8" fmla="*/ 6 w 159"/>
                  <a:gd name="T9" fmla="*/ 0 h 232"/>
                  <a:gd name="T10" fmla="*/ 116 w 159"/>
                  <a:gd name="T11" fmla="*/ 0 h 232"/>
                  <a:gd name="T12" fmla="*/ 121 w 159"/>
                  <a:gd name="T13" fmla="*/ 1 h 232"/>
                  <a:gd name="T14" fmla="*/ 157 w 159"/>
                  <a:gd name="T15" fmla="*/ 38 h 232"/>
                  <a:gd name="T16" fmla="*/ 159 w 159"/>
                  <a:gd name="T17" fmla="*/ 42 h 232"/>
                  <a:gd name="T18" fmla="*/ 159 w 159"/>
                  <a:gd name="T19" fmla="*/ 201 h 232"/>
                  <a:gd name="T20" fmla="*/ 153 w 159"/>
                  <a:gd name="T21" fmla="*/ 207 h 232"/>
                  <a:gd name="T22" fmla="*/ 147 w 159"/>
                  <a:gd name="T23" fmla="*/ 201 h 232"/>
                  <a:gd name="T24" fmla="*/ 147 w 159"/>
                  <a:gd name="T25" fmla="*/ 45 h 232"/>
                  <a:gd name="T26" fmla="*/ 114 w 159"/>
                  <a:gd name="T27" fmla="*/ 12 h 232"/>
                  <a:gd name="T28" fmla="*/ 12 w 159"/>
                  <a:gd name="T29" fmla="*/ 12 h 232"/>
                  <a:gd name="T30" fmla="*/ 12 w 159"/>
                  <a:gd name="T31" fmla="*/ 220 h 232"/>
                  <a:gd name="T32" fmla="*/ 153 w 159"/>
                  <a:gd name="T33" fmla="*/ 220 h 232"/>
                  <a:gd name="T34" fmla="*/ 159 w 159"/>
                  <a:gd name="T35" fmla="*/ 226 h 232"/>
                  <a:gd name="T36" fmla="*/ 153 w 159"/>
                  <a:gd name="T3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232">
                    <a:moveTo>
                      <a:pt x="153" y="232"/>
                    </a:moveTo>
                    <a:cubicBezTo>
                      <a:pt x="6" y="232"/>
                      <a:pt x="6" y="232"/>
                      <a:pt x="6" y="232"/>
                    </a:cubicBezTo>
                    <a:cubicBezTo>
                      <a:pt x="3" y="232"/>
                      <a:pt x="0" y="229"/>
                      <a:pt x="0" y="226"/>
                    </a:cubicBezTo>
                    <a:cubicBezTo>
                      <a:pt x="0" y="6"/>
                      <a:pt x="0" y="6"/>
                      <a:pt x="0" y="6"/>
                    </a:cubicBezTo>
                    <a:cubicBezTo>
                      <a:pt x="0" y="2"/>
                      <a:pt x="3" y="0"/>
                      <a:pt x="6" y="0"/>
                    </a:cubicBezTo>
                    <a:cubicBezTo>
                      <a:pt x="116" y="0"/>
                      <a:pt x="116" y="0"/>
                      <a:pt x="116" y="0"/>
                    </a:cubicBezTo>
                    <a:cubicBezTo>
                      <a:pt x="118" y="0"/>
                      <a:pt x="120" y="0"/>
                      <a:pt x="121" y="1"/>
                    </a:cubicBezTo>
                    <a:cubicBezTo>
                      <a:pt x="157" y="38"/>
                      <a:pt x="157" y="38"/>
                      <a:pt x="157" y="38"/>
                    </a:cubicBezTo>
                    <a:cubicBezTo>
                      <a:pt x="158" y="39"/>
                      <a:pt x="159" y="41"/>
                      <a:pt x="159" y="42"/>
                    </a:cubicBezTo>
                    <a:cubicBezTo>
                      <a:pt x="159" y="201"/>
                      <a:pt x="159" y="201"/>
                      <a:pt x="159" y="201"/>
                    </a:cubicBezTo>
                    <a:cubicBezTo>
                      <a:pt x="159" y="205"/>
                      <a:pt x="156" y="207"/>
                      <a:pt x="153" y="207"/>
                    </a:cubicBezTo>
                    <a:cubicBezTo>
                      <a:pt x="150" y="207"/>
                      <a:pt x="147" y="205"/>
                      <a:pt x="147" y="201"/>
                    </a:cubicBezTo>
                    <a:cubicBezTo>
                      <a:pt x="147" y="45"/>
                      <a:pt x="147" y="45"/>
                      <a:pt x="147" y="45"/>
                    </a:cubicBezTo>
                    <a:cubicBezTo>
                      <a:pt x="114" y="12"/>
                      <a:pt x="114" y="12"/>
                      <a:pt x="114" y="12"/>
                    </a:cubicBezTo>
                    <a:cubicBezTo>
                      <a:pt x="12" y="12"/>
                      <a:pt x="12" y="12"/>
                      <a:pt x="12" y="12"/>
                    </a:cubicBezTo>
                    <a:cubicBezTo>
                      <a:pt x="12" y="220"/>
                      <a:pt x="12" y="220"/>
                      <a:pt x="12" y="220"/>
                    </a:cubicBezTo>
                    <a:cubicBezTo>
                      <a:pt x="153" y="220"/>
                      <a:pt x="153" y="220"/>
                      <a:pt x="153" y="220"/>
                    </a:cubicBezTo>
                    <a:cubicBezTo>
                      <a:pt x="156" y="220"/>
                      <a:pt x="159" y="222"/>
                      <a:pt x="159" y="226"/>
                    </a:cubicBezTo>
                    <a:cubicBezTo>
                      <a:pt x="159" y="229"/>
                      <a:pt x="156" y="232"/>
                      <a:pt x="153" y="23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711">
                <a:extLst>
                  <a:ext uri="{FF2B5EF4-FFF2-40B4-BE49-F238E27FC236}">
                    <a16:creationId xmlns="" xmlns:a16="http://schemas.microsoft.com/office/drawing/2014/main" id="{A1DC6F8D-F3E9-4588-98A5-B545CF5D9E99}"/>
                  </a:ext>
                </a:extLst>
              </p:cNvPr>
              <p:cNvSpPr>
                <a:spLocks/>
              </p:cNvSpPr>
              <p:nvPr/>
            </p:nvSpPr>
            <p:spPr bwMode="auto">
              <a:xfrm>
                <a:off x="3127376" y="5853112"/>
                <a:ext cx="155575" cy="19050"/>
              </a:xfrm>
              <a:custGeom>
                <a:avLst/>
                <a:gdLst>
                  <a:gd name="T0" fmla="*/ 91 w 98"/>
                  <a:gd name="T1" fmla="*/ 12 h 12"/>
                  <a:gd name="T2" fmla="*/ 6 w 98"/>
                  <a:gd name="T3" fmla="*/ 12 h 12"/>
                  <a:gd name="T4" fmla="*/ 0 w 98"/>
                  <a:gd name="T5" fmla="*/ 6 h 12"/>
                  <a:gd name="T6" fmla="*/ 6 w 98"/>
                  <a:gd name="T7" fmla="*/ 0 h 12"/>
                  <a:gd name="T8" fmla="*/ 91 w 98"/>
                  <a:gd name="T9" fmla="*/ 0 h 12"/>
                  <a:gd name="T10" fmla="*/ 98 w 98"/>
                  <a:gd name="T11" fmla="*/ 6 h 12"/>
                  <a:gd name="T12" fmla="*/ 91 w 9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8" h="12">
                    <a:moveTo>
                      <a:pt x="91" y="12"/>
                    </a:moveTo>
                    <a:cubicBezTo>
                      <a:pt x="6" y="12"/>
                      <a:pt x="6" y="12"/>
                      <a:pt x="6" y="12"/>
                    </a:cubicBezTo>
                    <a:cubicBezTo>
                      <a:pt x="2" y="12"/>
                      <a:pt x="0" y="9"/>
                      <a:pt x="0" y="6"/>
                    </a:cubicBezTo>
                    <a:cubicBezTo>
                      <a:pt x="0" y="3"/>
                      <a:pt x="2" y="0"/>
                      <a:pt x="6" y="0"/>
                    </a:cubicBezTo>
                    <a:cubicBezTo>
                      <a:pt x="91" y="0"/>
                      <a:pt x="91" y="0"/>
                      <a:pt x="91" y="0"/>
                    </a:cubicBezTo>
                    <a:cubicBezTo>
                      <a:pt x="95" y="0"/>
                      <a:pt x="98" y="3"/>
                      <a:pt x="98" y="6"/>
                    </a:cubicBezTo>
                    <a:cubicBezTo>
                      <a:pt x="98" y="9"/>
                      <a:pt x="95" y="12"/>
                      <a:pt x="91"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712">
                <a:extLst>
                  <a:ext uri="{FF2B5EF4-FFF2-40B4-BE49-F238E27FC236}">
                    <a16:creationId xmlns="" xmlns:a16="http://schemas.microsoft.com/office/drawing/2014/main" id="{F64A4DC5-C534-4EE6-AE8E-4E6B2B3A7F9E}"/>
                  </a:ext>
                </a:extLst>
              </p:cNvPr>
              <p:cNvSpPr>
                <a:spLocks/>
              </p:cNvSpPr>
              <p:nvPr/>
            </p:nvSpPr>
            <p:spPr bwMode="auto">
              <a:xfrm>
                <a:off x="3127376" y="5911850"/>
                <a:ext cx="155575" cy="19050"/>
              </a:xfrm>
              <a:custGeom>
                <a:avLst/>
                <a:gdLst>
                  <a:gd name="T0" fmla="*/ 91 w 98"/>
                  <a:gd name="T1" fmla="*/ 12 h 12"/>
                  <a:gd name="T2" fmla="*/ 6 w 98"/>
                  <a:gd name="T3" fmla="*/ 12 h 12"/>
                  <a:gd name="T4" fmla="*/ 0 w 98"/>
                  <a:gd name="T5" fmla="*/ 6 h 12"/>
                  <a:gd name="T6" fmla="*/ 6 w 98"/>
                  <a:gd name="T7" fmla="*/ 0 h 12"/>
                  <a:gd name="T8" fmla="*/ 91 w 98"/>
                  <a:gd name="T9" fmla="*/ 0 h 12"/>
                  <a:gd name="T10" fmla="*/ 98 w 98"/>
                  <a:gd name="T11" fmla="*/ 6 h 12"/>
                  <a:gd name="T12" fmla="*/ 91 w 9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8" h="12">
                    <a:moveTo>
                      <a:pt x="91" y="12"/>
                    </a:moveTo>
                    <a:cubicBezTo>
                      <a:pt x="6" y="12"/>
                      <a:pt x="6" y="12"/>
                      <a:pt x="6" y="12"/>
                    </a:cubicBezTo>
                    <a:cubicBezTo>
                      <a:pt x="2" y="12"/>
                      <a:pt x="0" y="9"/>
                      <a:pt x="0" y="6"/>
                    </a:cubicBezTo>
                    <a:cubicBezTo>
                      <a:pt x="0" y="2"/>
                      <a:pt x="2" y="0"/>
                      <a:pt x="6" y="0"/>
                    </a:cubicBezTo>
                    <a:cubicBezTo>
                      <a:pt x="91" y="0"/>
                      <a:pt x="91" y="0"/>
                      <a:pt x="91" y="0"/>
                    </a:cubicBezTo>
                    <a:cubicBezTo>
                      <a:pt x="95" y="0"/>
                      <a:pt x="98" y="2"/>
                      <a:pt x="98" y="6"/>
                    </a:cubicBezTo>
                    <a:cubicBezTo>
                      <a:pt x="98" y="9"/>
                      <a:pt x="95" y="12"/>
                      <a:pt x="91" y="1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713">
                <a:extLst>
                  <a:ext uri="{FF2B5EF4-FFF2-40B4-BE49-F238E27FC236}">
                    <a16:creationId xmlns="" xmlns:a16="http://schemas.microsoft.com/office/drawing/2014/main" id="{455F10E5-51E5-492D-98F2-0B2D1148A6ED}"/>
                  </a:ext>
                </a:extLst>
              </p:cNvPr>
              <p:cNvSpPr>
                <a:spLocks/>
              </p:cNvSpPr>
              <p:nvPr/>
            </p:nvSpPr>
            <p:spPr bwMode="auto">
              <a:xfrm>
                <a:off x="3127376" y="5969000"/>
                <a:ext cx="115888" cy="20638"/>
              </a:xfrm>
              <a:custGeom>
                <a:avLst/>
                <a:gdLst>
                  <a:gd name="T0" fmla="*/ 67 w 73"/>
                  <a:gd name="T1" fmla="*/ 13 h 13"/>
                  <a:gd name="T2" fmla="*/ 6 w 73"/>
                  <a:gd name="T3" fmla="*/ 13 h 13"/>
                  <a:gd name="T4" fmla="*/ 0 w 73"/>
                  <a:gd name="T5" fmla="*/ 6 h 13"/>
                  <a:gd name="T6" fmla="*/ 6 w 73"/>
                  <a:gd name="T7" fmla="*/ 0 h 13"/>
                  <a:gd name="T8" fmla="*/ 67 w 73"/>
                  <a:gd name="T9" fmla="*/ 0 h 13"/>
                  <a:gd name="T10" fmla="*/ 73 w 73"/>
                  <a:gd name="T11" fmla="*/ 6 h 13"/>
                  <a:gd name="T12" fmla="*/ 67 w 7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73" h="13">
                    <a:moveTo>
                      <a:pt x="67" y="13"/>
                    </a:moveTo>
                    <a:cubicBezTo>
                      <a:pt x="6" y="13"/>
                      <a:pt x="6" y="13"/>
                      <a:pt x="6" y="13"/>
                    </a:cubicBezTo>
                    <a:cubicBezTo>
                      <a:pt x="2" y="13"/>
                      <a:pt x="0" y="10"/>
                      <a:pt x="0" y="6"/>
                    </a:cubicBezTo>
                    <a:cubicBezTo>
                      <a:pt x="0" y="3"/>
                      <a:pt x="2" y="0"/>
                      <a:pt x="6" y="0"/>
                    </a:cubicBezTo>
                    <a:cubicBezTo>
                      <a:pt x="67" y="0"/>
                      <a:pt x="67" y="0"/>
                      <a:pt x="67" y="0"/>
                    </a:cubicBezTo>
                    <a:cubicBezTo>
                      <a:pt x="70" y="0"/>
                      <a:pt x="73" y="3"/>
                      <a:pt x="73" y="6"/>
                    </a:cubicBezTo>
                    <a:cubicBezTo>
                      <a:pt x="73" y="10"/>
                      <a:pt x="70" y="13"/>
                      <a:pt x="67" y="13"/>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714">
                <a:extLst>
                  <a:ext uri="{FF2B5EF4-FFF2-40B4-BE49-F238E27FC236}">
                    <a16:creationId xmlns="" xmlns:a16="http://schemas.microsoft.com/office/drawing/2014/main" id="{6347FF73-9C99-4457-AD0B-5EB014FFA314}"/>
                  </a:ext>
                </a:extLst>
              </p:cNvPr>
              <p:cNvSpPr>
                <a:spLocks/>
              </p:cNvSpPr>
              <p:nvPr/>
            </p:nvSpPr>
            <p:spPr bwMode="auto">
              <a:xfrm>
                <a:off x="3252788" y="5737225"/>
                <a:ext cx="39688" cy="77788"/>
              </a:xfrm>
              <a:custGeom>
                <a:avLst/>
                <a:gdLst>
                  <a:gd name="T0" fmla="*/ 19 w 25"/>
                  <a:gd name="T1" fmla="*/ 49 h 49"/>
                  <a:gd name="T2" fmla="*/ 6 w 25"/>
                  <a:gd name="T3" fmla="*/ 49 h 49"/>
                  <a:gd name="T4" fmla="*/ 0 w 25"/>
                  <a:gd name="T5" fmla="*/ 42 h 49"/>
                  <a:gd name="T6" fmla="*/ 0 w 25"/>
                  <a:gd name="T7" fmla="*/ 6 h 49"/>
                  <a:gd name="T8" fmla="*/ 6 w 25"/>
                  <a:gd name="T9" fmla="*/ 0 h 49"/>
                  <a:gd name="T10" fmla="*/ 12 w 25"/>
                  <a:gd name="T11" fmla="*/ 6 h 49"/>
                  <a:gd name="T12" fmla="*/ 12 w 25"/>
                  <a:gd name="T13" fmla="*/ 36 h 49"/>
                  <a:gd name="T14" fmla="*/ 19 w 25"/>
                  <a:gd name="T15" fmla="*/ 36 h 49"/>
                  <a:gd name="T16" fmla="*/ 25 w 25"/>
                  <a:gd name="T17" fmla="*/ 42 h 49"/>
                  <a:gd name="T18" fmla="*/ 19 w 25"/>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49">
                    <a:moveTo>
                      <a:pt x="19" y="49"/>
                    </a:moveTo>
                    <a:cubicBezTo>
                      <a:pt x="6" y="49"/>
                      <a:pt x="6" y="49"/>
                      <a:pt x="6" y="49"/>
                    </a:cubicBezTo>
                    <a:cubicBezTo>
                      <a:pt x="3" y="49"/>
                      <a:pt x="0" y="46"/>
                      <a:pt x="0" y="42"/>
                    </a:cubicBezTo>
                    <a:cubicBezTo>
                      <a:pt x="0" y="6"/>
                      <a:pt x="0" y="6"/>
                      <a:pt x="0" y="6"/>
                    </a:cubicBezTo>
                    <a:cubicBezTo>
                      <a:pt x="0" y="2"/>
                      <a:pt x="3" y="0"/>
                      <a:pt x="6" y="0"/>
                    </a:cubicBezTo>
                    <a:cubicBezTo>
                      <a:pt x="10" y="0"/>
                      <a:pt x="12" y="2"/>
                      <a:pt x="12" y="6"/>
                    </a:cubicBezTo>
                    <a:cubicBezTo>
                      <a:pt x="12" y="36"/>
                      <a:pt x="12" y="36"/>
                      <a:pt x="12" y="36"/>
                    </a:cubicBezTo>
                    <a:cubicBezTo>
                      <a:pt x="19" y="36"/>
                      <a:pt x="19" y="36"/>
                      <a:pt x="19" y="36"/>
                    </a:cubicBezTo>
                    <a:cubicBezTo>
                      <a:pt x="22" y="36"/>
                      <a:pt x="25" y="39"/>
                      <a:pt x="25" y="42"/>
                    </a:cubicBezTo>
                    <a:cubicBezTo>
                      <a:pt x="25" y="46"/>
                      <a:pt x="22" y="49"/>
                      <a:pt x="19" y="49"/>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715">
                <a:extLst>
                  <a:ext uri="{FF2B5EF4-FFF2-40B4-BE49-F238E27FC236}">
                    <a16:creationId xmlns="" xmlns:a16="http://schemas.microsoft.com/office/drawing/2014/main" id="{9BBED4B5-697B-46C5-8337-D978C24CECB8}"/>
                  </a:ext>
                </a:extLst>
              </p:cNvPr>
              <p:cNvSpPr>
                <a:spLocks/>
              </p:cNvSpPr>
              <p:nvPr/>
            </p:nvSpPr>
            <p:spPr bwMode="auto">
              <a:xfrm>
                <a:off x="2913063" y="5629275"/>
                <a:ext cx="582613" cy="582613"/>
              </a:xfrm>
              <a:custGeom>
                <a:avLst/>
                <a:gdLst>
                  <a:gd name="T0" fmla="*/ 184 w 367"/>
                  <a:gd name="T1" fmla="*/ 367 h 367"/>
                  <a:gd name="T2" fmla="*/ 0 w 367"/>
                  <a:gd name="T3" fmla="*/ 184 h 367"/>
                  <a:gd name="T4" fmla="*/ 184 w 367"/>
                  <a:gd name="T5" fmla="*/ 0 h 367"/>
                  <a:gd name="T6" fmla="*/ 367 w 367"/>
                  <a:gd name="T7" fmla="*/ 184 h 367"/>
                  <a:gd name="T8" fmla="*/ 215 w 367"/>
                  <a:gd name="T9" fmla="*/ 364 h 367"/>
                  <a:gd name="T10" fmla="*/ 208 w 367"/>
                  <a:gd name="T11" fmla="*/ 359 h 367"/>
                  <a:gd name="T12" fmla="*/ 213 w 367"/>
                  <a:gd name="T13" fmla="*/ 352 h 367"/>
                  <a:gd name="T14" fmla="*/ 355 w 367"/>
                  <a:gd name="T15" fmla="*/ 184 h 367"/>
                  <a:gd name="T16" fmla="*/ 184 w 367"/>
                  <a:gd name="T17" fmla="*/ 13 h 367"/>
                  <a:gd name="T18" fmla="*/ 12 w 367"/>
                  <a:gd name="T19" fmla="*/ 184 h 367"/>
                  <a:gd name="T20" fmla="*/ 184 w 367"/>
                  <a:gd name="T21" fmla="*/ 355 h 367"/>
                  <a:gd name="T22" fmla="*/ 190 w 367"/>
                  <a:gd name="T23" fmla="*/ 361 h 367"/>
                  <a:gd name="T24" fmla="*/ 184 w 367"/>
                  <a:gd name="T25"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7">
                    <a:moveTo>
                      <a:pt x="184" y="367"/>
                    </a:moveTo>
                    <a:cubicBezTo>
                      <a:pt x="82" y="367"/>
                      <a:pt x="0" y="285"/>
                      <a:pt x="0" y="184"/>
                    </a:cubicBezTo>
                    <a:cubicBezTo>
                      <a:pt x="0" y="83"/>
                      <a:pt x="82" y="0"/>
                      <a:pt x="184" y="0"/>
                    </a:cubicBezTo>
                    <a:cubicBezTo>
                      <a:pt x="285" y="0"/>
                      <a:pt x="367" y="83"/>
                      <a:pt x="367" y="184"/>
                    </a:cubicBezTo>
                    <a:cubicBezTo>
                      <a:pt x="367" y="273"/>
                      <a:pt x="303" y="349"/>
                      <a:pt x="215" y="364"/>
                    </a:cubicBezTo>
                    <a:cubicBezTo>
                      <a:pt x="212" y="365"/>
                      <a:pt x="209" y="363"/>
                      <a:pt x="208" y="359"/>
                    </a:cubicBezTo>
                    <a:cubicBezTo>
                      <a:pt x="208" y="356"/>
                      <a:pt x="210" y="353"/>
                      <a:pt x="213" y="352"/>
                    </a:cubicBezTo>
                    <a:cubicBezTo>
                      <a:pt x="295" y="338"/>
                      <a:pt x="355" y="267"/>
                      <a:pt x="355" y="184"/>
                    </a:cubicBezTo>
                    <a:cubicBezTo>
                      <a:pt x="355" y="89"/>
                      <a:pt x="278" y="13"/>
                      <a:pt x="184" y="13"/>
                    </a:cubicBezTo>
                    <a:cubicBezTo>
                      <a:pt x="89" y="13"/>
                      <a:pt x="12" y="89"/>
                      <a:pt x="12" y="184"/>
                    </a:cubicBezTo>
                    <a:cubicBezTo>
                      <a:pt x="12" y="278"/>
                      <a:pt x="89" y="355"/>
                      <a:pt x="184" y="355"/>
                    </a:cubicBezTo>
                    <a:cubicBezTo>
                      <a:pt x="187" y="355"/>
                      <a:pt x="190" y="358"/>
                      <a:pt x="190" y="361"/>
                    </a:cubicBezTo>
                    <a:cubicBezTo>
                      <a:pt x="190" y="364"/>
                      <a:pt x="187" y="367"/>
                      <a:pt x="184" y="3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9" name="Rühm 238">
            <a:extLst>
              <a:ext uri="{FF2B5EF4-FFF2-40B4-BE49-F238E27FC236}">
                <a16:creationId xmlns="" xmlns:a16="http://schemas.microsoft.com/office/drawing/2014/main" id="{FD8BE886-0BB0-4DFA-9B27-7979C0CA0EDB}"/>
              </a:ext>
            </a:extLst>
          </p:cNvPr>
          <p:cNvGrpSpPr/>
          <p:nvPr/>
        </p:nvGrpSpPr>
        <p:grpSpPr>
          <a:xfrm>
            <a:off x="2900358" y="4149855"/>
            <a:ext cx="1690866" cy="572400"/>
            <a:chOff x="8091556" y="4175272"/>
            <a:chExt cx="1690866" cy="572400"/>
          </a:xfrm>
        </p:grpSpPr>
        <p:sp>
          <p:nvSpPr>
            <p:cNvPr id="240" name="TextBox 239">
              <a:extLst>
                <a:ext uri="{FF2B5EF4-FFF2-40B4-BE49-F238E27FC236}">
                  <a16:creationId xmlns="" xmlns:a16="http://schemas.microsoft.com/office/drawing/2014/main" id="{CD470915-84F6-45E6-B658-FF7AC9B1875A}"/>
                </a:ext>
              </a:extLst>
            </p:cNvPr>
            <p:cNvSpPr txBox="1"/>
            <p:nvPr/>
          </p:nvSpPr>
          <p:spPr>
            <a:xfrm>
              <a:off x="8744194" y="4180749"/>
              <a:ext cx="1038228" cy="565965"/>
            </a:xfrm>
            <a:prstGeom prst="rect">
              <a:avLst/>
            </a:prstGeom>
            <a:noFill/>
          </p:spPr>
          <p:txBody>
            <a:bodyPr wrap="square" lIns="0" tIns="0" rIns="0" bIns="0" rtlCol="0" anchor="ctr">
              <a:noAutofit/>
            </a:bodyPr>
            <a:lstStyle/>
            <a:p>
              <a:r>
                <a:rPr lang="et-EE" sz="1200" dirty="0" err="1">
                  <a:solidFill>
                    <a:schemeClr val="tx2"/>
                  </a:solidFill>
                </a:rPr>
                <a:t>kick-off</a:t>
              </a:r>
              <a:r>
                <a:rPr lang="et-EE" sz="1200" dirty="0">
                  <a:solidFill>
                    <a:schemeClr val="tx2"/>
                  </a:solidFill>
                </a:rPr>
                <a:t>: </a:t>
              </a:r>
              <a:r>
                <a:rPr lang="et-EE" sz="1200" dirty="0" err="1">
                  <a:solidFill>
                    <a:schemeClr val="tx2"/>
                  </a:solidFill>
                </a:rPr>
                <a:t>proactive</a:t>
              </a:r>
              <a:r>
                <a:rPr lang="et-EE" sz="1200" dirty="0">
                  <a:solidFill>
                    <a:schemeClr val="tx2"/>
                  </a:solidFill>
                </a:rPr>
                <a:t> </a:t>
              </a:r>
              <a:r>
                <a:rPr lang="et-EE" sz="1200" dirty="0" err="1">
                  <a:solidFill>
                    <a:schemeClr val="tx2"/>
                  </a:solidFill>
                </a:rPr>
                <a:t>government</a:t>
              </a:r>
              <a:endParaRPr lang="en-GB" sz="1200" dirty="0">
                <a:solidFill>
                  <a:schemeClr val="tx2"/>
                </a:solidFill>
              </a:endParaRPr>
            </a:p>
          </p:txBody>
        </p:sp>
        <p:grpSp>
          <p:nvGrpSpPr>
            <p:cNvPr id="241" name="Rühm 240">
              <a:extLst>
                <a:ext uri="{FF2B5EF4-FFF2-40B4-BE49-F238E27FC236}">
                  <a16:creationId xmlns="" xmlns:a16="http://schemas.microsoft.com/office/drawing/2014/main" id="{041A32C8-5057-4A82-ACA4-085F5CD79B2D}"/>
                </a:ext>
              </a:extLst>
            </p:cNvPr>
            <p:cNvGrpSpPr>
              <a:grpSpLocks noChangeAspect="1"/>
            </p:cNvGrpSpPr>
            <p:nvPr/>
          </p:nvGrpSpPr>
          <p:grpSpPr>
            <a:xfrm>
              <a:off x="8091556" y="4175272"/>
              <a:ext cx="573964" cy="572400"/>
              <a:chOff x="6225183" y="3088143"/>
              <a:chExt cx="582613" cy="581025"/>
            </a:xfrm>
          </p:grpSpPr>
          <p:sp>
            <p:nvSpPr>
              <p:cNvPr id="242" name="Freeform 230">
                <a:extLst>
                  <a:ext uri="{FF2B5EF4-FFF2-40B4-BE49-F238E27FC236}">
                    <a16:creationId xmlns="" xmlns:a16="http://schemas.microsoft.com/office/drawing/2014/main" id="{9A2EED6D-32E6-45AF-84CE-7EA9BAF19EC6}"/>
                  </a:ext>
                </a:extLst>
              </p:cNvPr>
              <p:cNvSpPr>
                <a:spLocks/>
              </p:cNvSpPr>
              <p:nvPr/>
            </p:nvSpPr>
            <p:spPr bwMode="auto">
              <a:xfrm>
                <a:off x="6329958" y="3184980"/>
                <a:ext cx="371475" cy="106363"/>
              </a:xfrm>
              <a:custGeom>
                <a:avLst/>
                <a:gdLst>
                  <a:gd name="T0" fmla="*/ 221 w 234"/>
                  <a:gd name="T1" fmla="*/ 67 h 67"/>
                  <a:gd name="T2" fmla="*/ 32 w 234"/>
                  <a:gd name="T3" fmla="*/ 67 h 67"/>
                  <a:gd name="T4" fmla="*/ 25 w 234"/>
                  <a:gd name="T5" fmla="*/ 61 h 67"/>
                  <a:gd name="T6" fmla="*/ 32 w 234"/>
                  <a:gd name="T7" fmla="*/ 55 h 67"/>
                  <a:gd name="T8" fmla="*/ 217 w 234"/>
                  <a:gd name="T9" fmla="*/ 55 h 67"/>
                  <a:gd name="T10" fmla="*/ 219 w 234"/>
                  <a:gd name="T11" fmla="*/ 52 h 67"/>
                  <a:gd name="T12" fmla="*/ 117 w 234"/>
                  <a:gd name="T13" fmla="*/ 12 h 67"/>
                  <a:gd name="T14" fmla="*/ 9 w 234"/>
                  <a:gd name="T15" fmla="*/ 54 h 67"/>
                  <a:gd name="T16" fmla="*/ 1 w 234"/>
                  <a:gd name="T17" fmla="*/ 51 h 67"/>
                  <a:gd name="T18" fmla="*/ 5 w 234"/>
                  <a:gd name="T19" fmla="*/ 43 h 67"/>
                  <a:gd name="T20" fmla="*/ 115 w 234"/>
                  <a:gd name="T21" fmla="*/ 0 h 67"/>
                  <a:gd name="T22" fmla="*/ 119 w 234"/>
                  <a:gd name="T23" fmla="*/ 0 h 67"/>
                  <a:gd name="T24" fmla="*/ 229 w 234"/>
                  <a:gd name="T25" fmla="*/ 43 h 67"/>
                  <a:gd name="T26" fmla="*/ 233 w 234"/>
                  <a:gd name="T27" fmla="*/ 46 h 67"/>
                  <a:gd name="T28" fmla="*/ 233 w 234"/>
                  <a:gd name="T29" fmla="*/ 51 h 67"/>
                  <a:gd name="T30" fmla="*/ 227 w 234"/>
                  <a:gd name="T31" fmla="*/ 64 h 67"/>
                  <a:gd name="T32" fmla="*/ 221 w 234"/>
                  <a:gd name="T3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67">
                    <a:moveTo>
                      <a:pt x="221" y="67"/>
                    </a:moveTo>
                    <a:cubicBezTo>
                      <a:pt x="32" y="67"/>
                      <a:pt x="32" y="67"/>
                      <a:pt x="32" y="67"/>
                    </a:cubicBezTo>
                    <a:cubicBezTo>
                      <a:pt x="28" y="67"/>
                      <a:pt x="25" y="64"/>
                      <a:pt x="25" y="61"/>
                    </a:cubicBezTo>
                    <a:cubicBezTo>
                      <a:pt x="25" y="57"/>
                      <a:pt x="28" y="55"/>
                      <a:pt x="32" y="55"/>
                    </a:cubicBezTo>
                    <a:cubicBezTo>
                      <a:pt x="217" y="55"/>
                      <a:pt x="217" y="55"/>
                      <a:pt x="217" y="55"/>
                    </a:cubicBezTo>
                    <a:cubicBezTo>
                      <a:pt x="219" y="52"/>
                      <a:pt x="219" y="52"/>
                      <a:pt x="219" y="52"/>
                    </a:cubicBezTo>
                    <a:cubicBezTo>
                      <a:pt x="117" y="12"/>
                      <a:pt x="117" y="12"/>
                      <a:pt x="117" y="12"/>
                    </a:cubicBezTo>
                    <a:cubicBezTo>
                      <a:pt x="9" y="54"/>
                      <a:pt x="9" y="54"/>
                      <a:pt x="9" y="54"/>
                    </a:cubicBezTo>
                    <a:cubicBezTo>
                      <a:pt x="6" y="56"/>
                      <a:pt x="3" y="54"/>
                      <a:pt x="1" y="51"/>
                    </a:cubicBezTo>
                    <a:cubicBezTo>
                      <a:pt x="0" y="48"/>
                      <a:pt x="2" y="44"/>
                      <a:pt x="5" y="43"/>
                    </a:cubicBezTo>
                    <a:cubicBezTo>
                      <a:pt x="115" y="0"/>
                      <a:pt x="115" y="0"/>
                      <a:pt x="115" y="0"/>
                    </a:cubicBezTo>
                    <a:cubicBezTo>
                      <a:pt x="116" y="0"/>
                      <a:pt x="118" y="0"/>
                      <a:pt x="119" y="0"/>
                    </a:cubicBezTo>
                    <a:cubicBezTo>
                      <a:pt x="229" y="43"/>
                      <a:pt x="229" y="43"/>
                      <a:pt x="229" y="43"/>
                    </a:cubicBezTo>
                    <a:cubicBezTo>
                      <a:pt x="231" y="44"/>
                      <a:pt x="232" y="45"/>
                      <a:pt x="233" y="46"/>
                    </a:cubicBezTo>
                    <a:cubicBezTo>
                      <a:pt x="234" y="48"/>
                      <a:pt x="233" y="50"/>
                      <a:pt x="233" y="51"/>
                    </a:cubicBezTo>
                    <a:cubicBezTo>
                      <a:pt x="227" y="64"/>
                      <a:pt x="227" y="64"/>
                      <a:pt x="227" y="64"/>
                    </a:cubicBezTo>
                    <a:cubicBezTo>
                      <a:pt x="226" y="66"/>
                      <a:pt x="223" y="67"/>
                      <a:pt x="221" y="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231">
                <a:extLst>
                  <a:ext uri="{FF2B5EF4-FFF2-40B4-BE49-F238E27FC236}">
                    <a16:creationId xmlns="" xmlns:a16="http://schemas.microsoft.com/office/drawing/2014/main" id="{FEB0D3D5-C886-4140-8528-F8420DFDA848}"/>
                  </a:ext>
                </a:extLst>
              </p:cNvPr>
              <p:cNvSpPr>
                <a:spLocks/>
              </p:cNvSpPr>
              <p:nvPr/>
            </p:nvSpPr>
            <p:spPr bwMode="auto">
              <a:xfrm>
                <a:off x="6380758" y="3310393"/>
                <a:ext cx="57150" cy="146050"/>
              </a:xfrm>
              <a:custGeom>
                <a:avLst/>
                <a:gdLst>
                  <a:gd name="T0" fmla="*/ 6 w 36"/>
                  <a:gd name="T1" fmla="*/ 92 h 92"/>
                  <a:gd name="T2" fmla="*/ 0 w 36"/>
                  <a:gd name="T3" fmla="*/ 86 h 92"/>
                  <a:gd name="T4" fmla="*/ 0 w 36"/>
                  <a:gd name="T5" fmla="*/ 6 h 92"/>
                  <a:gd name="T6" fmla="*/ 6 w 36"/>
                  <a:gd name="T7" fmla="*/ 0 h 92"/>
                  <a:gd name="T8" fmla="*/ 30 w 36"/>
                  <a:gd name="T9" fmla="*/ 0 h 92"/>
                  <a:gd name="T10" fmla="*/ 36 w 36"/>
                  <a:gd name="T11" fmla="*/ 6 h 92"/>
                  <a:gd name="T12" fmla="*/ 36 w 36"/>
                  <a:gd name="T13" fmla="*/ 61 h 92"/>
                  <a:gd name="T14" fmla="*/ 30 w 36"/>
                  <a:gd name="T15" fmla="*/ 67 h 92"/>
                  <a:gd name="T16" fmla="*/ 24 w 36"/>
                  <a:gd name="T17" fmla="*/ 61 h 92"/>
                  <a:gd name="T18" fmla="*/ 24 w 36"/>
                  <a:gd name="T19" fmla="*/ 12 h 92"/>
                  <a:gd name="T20" fmla="*/ 12 w 36"/>
                  <a:gd name="T21" fmla="*/ 12 h 92"/>
                  <a:gd name="T22" fmla="*/ 12 w 36"/>
                  <a:gd name="T23" fmla="*/ 86 h 92"/>
                  <a:gd name="T24" fmla="*/ 6 w 36"/>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92">
                    <a:moveTo>
                      <a:pt x="6" y="92"/>
                    </a:moveTo>
                    <a:cubicBezTo>
                      <a:pt x="2" y="92"/>
                      <a:pt x="0" y="89"/>
                      <a:pt x="0" y="86"/>
                    </a:cubicBezTo>
                    <a:cubicBezTo>
                      <a:pt x="0" y="6"/>
                      <a:pt x="0" y="6"/>
                      <a:pt x="0" y="6"/>
                    </a:cubicBezTo>
                    <a:cubicBezTo>
                      <a:pt x="0" y="3"/>
                      <a:pt x="2" y="0"/>
                      <a:pt x="6" y="0"/>
                    </a:cubicBezTo>
                    <a:cubicBezTo>
                      <a:pt x="30" y="0"/>
                      <a:pt x="30" y="0"/>
                      <a:pt x="30" y="0"/>
                    </a:cubicBezTo>
                    <a:cubicBezTo>
                      <a:pt x="33" y="0"/>
                      <a:pt x="36" y="3"/>
                      <a:pt x="36" y="6"/>
                    </a:cubicBezTo>
                    <a:cubicBezTo>
                      <a:pt x="36" y="61"/>
                      <a:pt x="36" y="61"/>
                      <a:pt x="36" y="61"/>
                    </a:cubicBezTo>
                    <a:cubicBezTo>
                      <a:pt x="36" y="65"/>
                      <a:pt x="33" y="67"/>
                      <a:pt x="30"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9"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232">
                <a:extLst>
                  <a:ext uri="{FF2B5EF4-FFF2-40B4-BE49-F238E27FC236}">
                    <a16:creationId xmlns="" xmlns:a16="http://schemas.microsoft.com/office/drawing/2014/main" id="{440F05A3-D35E-4390-AD67-D7CDECF36ADF}"/>
                  </a:ext>
                </a:extLst>
              </p:cNvPr>
              <p:cNvSpPr>
                <a:spLocks/>
              </p:cNvSpPr>
              <p:nvPr/>
            </p:nvSpPr>
            <p:spPr bwMode="auto">
              <a:xfrm>
                <a:off x="6593483" y="3310393"/>
                <a:ext cx="58738" cy="146050"/>
              </a:xfrm>
              <a:custGeom>
                <a:avLst/>
                <a:gdLst>
                  <a:gd name="T0" fmla="*/ 6 w 37"/>
                  <a:gd name="T1" fmla="*/ 92 h 92"/>
                  <a:gd name="T2" fmla="*/ 0 w 37"/>
                  <a:gd name="T3" fmla="*/ 86 h 92"/>
                  <a:gd name="T4" fmla="*/ 0 w 37"/>
                  <a:gd name="T5" fmla="*/ 6 h 92"/>
                  <a:gd name="T6" fmla="*/ 6 w 37"/>
                  <a:gd name="T7" fmla="*/ 0 h 92"/>
                  <a:gd name="T8" fmla="*/ 31 w 37"/>
                  <a:gd name="T9" fmla="*/ 0 h 92"/>
                  <a:gd name="T10" fmla="*/ 37 w 37"/>
                  <a:gd name="T11" fmla="*/ 6 h 92"/>
                  <a:gd name="T12" fmla="*/ 37 w 37"/>
                  <a:gd name="T13" fmla="*/ 61 h 92"/>
                  <a:gd name="T14" fmla="*/ 31 w 37"/>
                  <a:gd name="T15" fmla="*/ 67 h 92"/>
                  <a:gd name="T16" fmla="*/ 24 w 37"/>
                  <a:gd name="T17" fmla="*/ 61 h 92"/>
                  <a:gd name="T18" fmla="*/ 24 w 37"/>
                  <a:gd name="T19" fmla="*/ 12 h 92"/>
                  <a:gd name="T20" fmla="*/ 12 w 37"/>
                  <a:gd name="T21" fmla="*/ 12 h 92"/>
                  <a:gd name="T22" fmla="*/ 12 w 37"/>
                  <a:gd name="T23" fmla="*/ 86 h 92"/>
                  <a:gd name="T24" fmla="*/ 6 w 37"/>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92">
                    <a:moveTo>
                      <a:pt x="6" y="92"/>
                    </a:moveTo>
                    <a:cubicBezTo>
                      <a:pt x="3" y="92"/>
                      <a:pt x="0" y="89"/>
                      <a:pt x="0" y="86"/>
                    </a:cubicBezTo>
                    <a:cubicBezTo>
                      <a:pt x="0" y="6"/>
                      <a:pt x="0" y="6"/>
                      <a:pt x="0" y="6"/>
                    </a:cubicBezTo>
                    <a:cubicBezTo>
                      <a:pt x="0" y="3"/>
                      <a:pt x="3" y="0"/>
                      <a:pt x="6" y="0"/>
                    </a:cubicBezTo>
                    <a:cubicBezTo>
                      <a:pt x="31" y="0"/>
                      <a:pt x="31" y="0"/>
                      <a:pt x="31" y="0"/>
                    </a:cubicBezTo>
                    <a:cubicBezTo>
                      <a:pt x="34" y="0"/>
                      <a:pt x="37" y="3"/>
                      <a:pt x="37" y="6"/>
                    </a:cubicBezTo>
                    <a:cubicBezTo>
                      <a:pt x="37" y="61"/>
                      <a:pt x="37" y="61"/>
                      <a:pt x="37" y="61"/>
                    </a:cubicBezTo>
                    <a:cubicBezTo>
                      <a:pt x="37" y="65"/>
                      <a:pt x="34" y="67"/>
                      <a:pt x="31"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10"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233">
                <a:extLst>
                  <a:ext uri="{FF2B5EF4-FFF2-40B4-BE49-F238E27FC236}">
                    <a16:creationId xmlns="" xmlns:a16="http://schemas.microsoft.com/office/drawing/2014/main" id="{BD06C05A-2FE4-4AFE-9CB5-5A23381CB997}"/>
                  </a:ext>
                </a:extLst>
              </p:cNvPr>
              <p:cNvSpPr>
                <a:spLocks/>
              </p:cNvSpPr>
              <p:nvPr/>
            </p:nvSpPr>
            <p:spPr bwMode="auto">
              <a:xfrm>
                <a:off x="6487121" y="3310393"/>
                <a:ext cx="57150" cy="146050"/>
              </a:xfrm>
              <a:custGeom>
                <a:avLst/>
                <a:gdLst>
                  <a:gd name="T0" fmla="*/ 6 w 36"/>
                  <a:gd name="T1" fmla="*/ 92 h 92"/>
                  <a:gd name="T2" fmla="*/ 0 w 36"/>
                  <a:gd name="T3" fmla="*/ 86 h 92"/>
                  <a:gd name="T4" fmla="*/ 0 w 36"/>
                  <a:gd name="T5" fmla="*/ 6 h 92"/>
                  <a:gd name="T6" fmla="*/ 6 w 36"/>
                  <a:gd name="T7" fmla="*/ 0 h 92"/>
                  <a:gd name="T8" fmla="*/ 30 w 36"/>
                  <a:gd name="T9" fmla="*/ 0 h 92"/>
                  <a:gd name="T10" fmla="*/ 36 w 36"/>
                  <a:gd name="T11" fmla="*/ 6 h 92"/>
                  <a:gd name="T12" fmla="*/ 36 w 36"/>
                  <a:gd name="T13" fmla="*/ 61 h 92"/>
                  <a:gd name="T14" fmla="*/ 30 w 36"/>
                  <a:gd name="T15" fmla="*/ 67 h 92"/>
                  <a:gd name="T16" fmla="*/ 24 w 36"/>
                  <a:gd name="T17" fmla="*/ 61 h 92"/>
                  <a:gd name="T18" fmla="*/ 24 w 36"/>
                  <a:gd name="T19" fmla="*/ 12 h 92"/>
                  <a:gd name="T20" fmla="*/ 12 w 36"/>
                  <a:gd name="T21" fmla="*/ 12 h 92"/>
                  <a:gd name="T22" fmla="*/ 12 w 36"/>
                  <a:gd name="T23" fmla="*/ 86 h 92"/>
                  <a:gd name="T24" fmla="*/ 6 w 36"/>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92">
                    <a:moveTo>
                      <a:pt x="6" y="92"/>
                    </a:moveTo>
                    <a:cubicBezTo>
                      <a:pt x="3" y="92"/>
                      <a:pt x="0" y="89"/>
                      <a:pt x="0" y="86"/>
                    </a:cubicBezTo>
                    <a:cubicBezTo>
                      <a:pt x="0" y="6"/>
                      <a:pt x="0" y="6"/>
                      <a:pt x="0" y="6"/>
                    </a:cubicBezTo>
                    <a:cubicBezTo>
                      <a:pt x="0" y="3"/>
                      <a:pt x="3" y="0"/>
                      <a:pt x="6" y="0"/>
                    </a:cubicBezTo>
                    <a:cubicBezTo>
                      <a:pt x="30" y="0"/>
                      <a:pt x="30" y="0"/>
                      <a:pt x="30" y="0"/>
                    </a:cubicBezTo>
                    <a:cubicBezTo>
                      <a:pt x="34" y="0"/>
                      <a:pt x="36" y="3"/>
                      <a:pt x="36" y="6"/>
                    </a:cubicBezTo>
                    <a:cubicBezTo>
                      <a:pt x="36" y="61"/>
                      <a:pt x="36" y="61"/>
                      <a:pt x="36" y="61"/>
                    </a:cubicBezTo>
                    <a:cubicBezTo>
                      <a:pt x="36" y="65"/>
                      <a:pt x="34" y="67"/>
                      <a:pt x="30" y="67"/>
                    </a:cubicBezTo>
                    <a:cubicBezTo>
                      <a:pt x="27" y="67"/>
                      <a:pt x="24" y="65"/>
                      <a:pt x="24" y="61"/>
                    </a:cubicBezTo>
                    <a:cubicBezTo>
                      <a:pt x="24" y="12"/>
                      <a:pt x="24" y="12"/>
                      <a:pt x="24" y="12"/>
                    </a:cubicBezTo>
                    <a:cubicBezTo>
                      <a:pt x="12" y="12"/>
                      <a:pt x="12" y="12"/>
                      <a:pt x="12" y="12"/>
                    </a:cubicBezTo>
                    <a:cubicBezTo>
                      <a:pt x="12" y="86"/>
                      <a:pt x="12" y="86"/>
                      <a:pt x="12" y="86"/>
                    </a:cubicBezTo>
                    <a:cubicBezTo>
                      <a:pt x="12" y="89"/>
                      <a:pt x="9" y="92"/>
                      <a:pt x="6" y="9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234">
                <a:extLst>
                  <a:ext uri="{FF2B5EF4-FFF2-40B4-BE49-F238E27FC236}">
                    <a16:creationId xmlns="" xmlns:a16="http://schemas.microsoft.com/office/drawing/2014/main" id="{23B5EC89-A565-4D59-A1F8-7D165C59097B}"/>
                  </a:ext>
                </a:extLst>
              </p:cNvPr>
              <p:cNvSpPr>
                <a:spLocks/>
              </p:cNvSpPr>
              <p:nvPr/>
            </p:nvSpPr>
            <p:spPr bwMode="auto">
              <a:xfrm>
                <a:off x="6318846" y="3475493"/>
                <a:ext cx="393700" cy="49213"/>
              </a:xfrm>
              <a:custGeom>
                <a:avLst/>
                <a:gdLst>
                  <a:gd name="T0" fmla="*/ 242 w 248"/>
                  <a:gd name="T1" fmla="*/ 31 h 31"/>
                  <a:gd name="T2" fmla="*/ 222 w 248"/>
                  <a:gd name="T3" fmla="*/ 31 h 31"/>
                  <a:gd name="T4" fmla="*/ 216 w 248"/>
                  <a:gd name="T5" fmla="*/ 25 h 31"/>
                  <a:gd name="T6" fmla="*/ 216 w 248"/>
                  <a:gd name="T7" fmla="*/ 12 h 31"/>
                  <a:gd name="T8" fmla="*/ 32 w 248"/>
                  <a:gd name="T9" fmla="*/ 12 h 31"/>
                  <a:gd name="T10" fmla="*/ 32 w 248"/>
                  <a:gd name="T11" fmla="*/ 25 h 31"/>
                  <a:gd name="T12" fmla="*/ 26 w 248"/>
                  <a:gd name="T13" fmla="*/ 31 h 31"/>
                  <a:gd name="T14" fmla="*/ 7 w 248"/>
                  <a:gd name="T15" fmla="*/ 31 h 31"/>
                  <a:gd name="T16" fmla="*/ 0 w 248"/>
                  <a:gd name="T17" fmla="*/ 25 h 31"/>
                  <a:gd name="T18" fmla="*/ 7 w 248"/>
                  <a:gd name="T19" fmla="*/ 18 h 31"/>
                  <a:gd name="T20" fmla="*/ 20 w 248"/>
                  <a:gd name="T21" fmla="*/ 18 h 31"/>
                  <a:gd name="T22" fmla="*/ 20 w 248"/>
                  <a:gd name="T23" fmla="*/ 6 h 31"/>
                  <a:gd name="T24" fmla="*/ 26 w 248"/>
                  <a:gd name="T25" fmla="*/ 0 h 31"/>
                  <a:gd name="T26" fmla="*/ 222 w 248"/>
                  <a:gd name="T27" fmla="*/ 0 h 31"/>
                  <a:gd name="T28" fmla="*/ 228 w 248"/>
                  <a:gd name="T29" fmla="*/ 6 h 31"/>
                  <a:gd name="T30" fmla="*/ 228 w 248"/>
                  <a:gd name="T31" fmla="*/ 18 h 31"/>
                  <a:gd name="T32" fmla="*/ 242 w 248"/>
                  <a:gd name="T33" fmla="*/ 18 h 31"/>
                  <a:gd name="T34" fmla="*/ 248 w 248"/>
                  <a:gd name="T35" fmla="*/ 25 h 31"/>
                  <a:gd name="T36" fmla="*/ 242 w 248"/>
                  <a:gd name="T3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31">
                    <a:moveTo>
                      <a:pt x="242" y="31"/>
                    </a:moveTo>
                    <a:cubicBezTo>
                      <a:pt x="222" y="31"/>
                      <a:pt x="222" y="31"/>
                      <a:pt x="222" y="31"/>
                    </a:cubicBezTo>
                    <a:cubicBezTo>
                      <a:pt x="219" y="31"/>
                      <a:pt x="216" y="28"/>
                      <a:pt x="216" y="25"/>
                    </a:cubicBezTo>
                    <a:cubicBezTo>
                      <a:pt x="216" y="12"/>
                      <a:pt x="216" y="12"/>
                      <a:pt x="216" y="12"/>
                    </a:cubicBezTo>
                    <a:cubicBezTo>
                      <a:pt x="32" y="12"/>
                      <a:pt x="32" y="12"/>
                      <a:pt x="32" y="12"/>
                    </a:cubicBezTo>
                    <a:cubicBezTo>
                      <a:pt x="32" y="25"/>
                      <a:pt x="32" y="25"/>
                      <a:pt x="32" y="25"/>
                    </a:cubicBezTo>
                    <a:cubicBezTo>
                      <a:pt x="32" y="28"/>
                      <a:pt x="30" y="31"/>
                      <a:pt x="26" y="31"/>
                    </a:cubicBezTo>
                    <a:cubicBezTo>
                      <a:pt x="7" y="31"/>
                      <a:pt x="7" y="31"/>
                      <a:pt x="7" y="31"/>
                    </a:cubicBezTo>
                    <a:cubicBezTo>
                      <a:pt x="3" y="31"/>
                      <a:pt x="0" y="28"/>
                      <a:pt x="0" y="25"/>
                    </a:cubicBezTo>
                    <a:cubicBezTo>
                      <a:pt x="0" y="21"/>
                      <a:pt x="3" y="18"/>
                      <a:pt x="7" y="18"/>
                    </a:cubicBezTo>
                    <a:cubicBezTo>
                      <a:pt x="20" y="18"/>
                      <a:pt x="20" y="18"/>
                      <a:pt x="20" y="18"/>
                    </a:cubicBezTo>
                    <a:cubicBezTo>
                      <a:pt x="20" y="6"/>
                      <a:pt x="20" y="6"/>
                      <a:pt x="20" y="6"/>
                    </a:cubicBezTo>
                    <a:cubicBezTo>
                      <a:pt x="20" y="3"/>
                      <a:pt x="23" y="0"/>
                      <a:pt x="26" y="0"/>
                    </a:cubicBezTo>
                    <a:cubicBezTo>
                      <a:pt x="222" y="0"/>
                      <a:pt x="222" y="0"/>
                      <a:pt x="222" y="0"/>
                    </a:cubicBezTo>
                    <a:cubicBezTo>
                      <a:pt x="225" y="0"/>
                      <a:pt x="228" y="3"/>
                      <a:pt x="228" y="6"/>
                    </a:cubicBezTo>
                    <a:cubicBezTo>
                      <a:pt x="228" y="18"/>
                      <a:pt x="228" y="18"/>
                      <a:pt x="228" y="18"/>
                    </a:cubicBezTo>
                    <a:cubicBezTo>
                      <a:pt x="242" y="18"/>
                      <a:pt x="242" y="18"/>
                      <a:pt x="242" y="18"/>
                    </a:cubicBezTo>
                    <a:cubicBezTo>
                      <a:pt x="245" y="18"/>
                      <a:pt x="248" y="21"/>
                      <a:pt x="248" y="25"/>
                    </a:cubicBezTo>
                    <a:cubicBezTo>
                      <a:pt x="248" y="28"/>
                      <a:pt x="245" y="31"/>
                      <a:pt x="242" y="31"/>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35">
                <a:extLst>
                  <a:ext uri="{FF2B5EF4-FFF2-40B4-BE49-F238E27FC236}">
                    <a16:creationId xmlns="" xmlns:a16="http://schemas.microsoft.com/office/drawing/2014/main" id="{53B75C18-CCB8-4DF2-839C-1C8CEFF493BB}"/>
                  </a:ext>
                </a:extLst>
              </p:cNvPr>
              <p:cNvSpPr>
                <a:spLocks/>
              </p:cNvSpPr>
              <p:nvPr/>
            </p:nvSpPr>
            <p:spPr bwMode="auto">
              <a:xfrm>
                <a:off x="6225183" y="3088143"/>
                <a:ext cx="582613" cy="581025"/>
              </a:xfrm>
              <a:custGeom>
                <a:avLst/>
                <a:gdLst>
                  <a:gd name="T0" fmla="*/ 183 w 367"/>
                  <a:gd name="T1" fmla="*/ 366 h 366"/>
                  <a:gd name="T2" fmla="*/ 0 w 367"/>
                  <a:gd name="T3" fmla="*/ 183 h 366"/>
                  <a:gd name="T4" fmla="*/ 183 w 367"/>
                  <a:gd name="T5" fmla="*/ 0 h 366"/>
                  <a:gd name="T6" fmla="*/ 367 w 367"/>
                  <a:gd name="T7" fmla="*/ 183 h 366"/>
                  <a:gd name="T8" fmla="*/ 215 w 367"/>
                  <a:gd name="T9" fmla="*/ 364 h 366"/>
                  <a:gd name="T10" fmla="*/ 208 w 367"/>
                  <a:gd name="T11" fmla="*/ 359 h 366"/>
                  <a:gd name="T12" fmla="*/ 213 w 367"/>
                  <a:gd name="T13" fmla="*/ 352 h 366"/>
                  <a:gd name="T14" fmla="*/ 354 w 367"/>
                  <a:gd name="T15" fmla="*/ 183 h 366"/>
                  <a:gd name="T16" fmla="*/ 183 w 367"/>
                  <a:gd name="T17" fmla="*/ 12 h 366"/>
                  <a:gd name="T18" fmla="*/ 12 w 367"/>
                  <a:gd name="T19" fmla="*/ 183 h 366"/>
                  <a:gd name="T20" fmla="*/ 183 w 367"/>
                  <a:gd name="T21" fmla="*/ 354 h 366"/>
                  <a:gd name="T22" fmla="*/ 189 w 367"/>
                  <a:gd name="T23" fmla="*/ 360 h 366"/>
                  <a:gd name="T24" fmla="*/ 183 w 367"/>
                  <a:gd name="T25"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6">
                    <a:moveTo>
                      <a:pt x="183" y="366"/>
                    </a:moveTo>
                    <a:cubicBezTo>
                      <a:pt x="82" y="366"/>
                      <a:pt x="0" y="284"/>
                      <a:pt x="0" y="183"/>
                    </a:cubicBezTo>
                    <a:cubicBezTo>
                      <a:pt x="0" y="82"/>
                      <a:pt x="82" y="0"/>
                      <a:pt x="183" y="0"/>
                    </a:cubicBezTo>
                    <a:cubicBezTo>
                      <a:pt x="284" y="0"/>
                      <a:pt x="367" y="82"/>
                      <a:pt x="367" y="183"/>
                    </a:cubicBezTo>
                    <a:cubicBezTo>
                      <a:pt x="367" y="272"/>
                      <a:pt x="303" y="348"/>
                      <a:pt x="215" y="364"/>
                    </a:cubicBezTo>
                    <a:cubicBezTo>
                      <a:pt x="211" y="364"/>
                      <a:pt x="208" y="362"/>
                      <a:pt x="208" y="359"/>
                    </a:cubicBezTo>
                    <a:cubicBezTo>
                      <a:pt x="207" y="355"/>
                      <a:pt x="209" y="352"/>
                      <a:pt x="213" y="352"/>
                    </a:cubicBezTo>
                    <a:cubicBezTo>
                      <a:pt x="295" y="337"/>
                      <a:pt x="354" y="266"/>
                      <a:pt x="354" y="183"/>
                    </a:cubicBezTo>
                    <a:cubicBezTo>
                      <a:pt x="354" y="89"/>
                      <a:pt x="278" y="12"/>
                      <a:pt x="183" y="12"/>
                    </a:cubicBezTo>
                    <a:cubicBezTo>
                      <a:pt x="89" y="12"/>
                      <a:pt x="12" y="89"/>
                      <a:pt x="12" y="183"/>
                    </a:cubicBezTo>
                    <a:cubicBezTo>
                      <a:pt x="12" y="277"/>
                      <a:pt x="89" y="354"/>
                      <a:pt x="183" y="354"/>
                    </a:cubicBezTo>
                    <a:cubicBezTo>
                      <a:pt x="187" y="354"/>
                      <a:pt x="189" y="357"/>
                      <a:pt x="189" y="360"/>
                    </a:cubicBezTo>
                    <a:cubicBezTo>
                      <a:pt x="189" y="364"/>
                      <a:pt x="187" y="366"/>
                      <a:pt x="183" y="366"/>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8" name="Rühm 247">
            <a:extLst>
              <a:ext uri="{FF2B5EF4-FFF2-40B4-BE49-F238E27FC236}">
                <a16:creationId xmlns="" xmlns:a16="http://schemas.microsoft.com/office/drawing/2014/main" id="{5B7D75D5-4E7B-409D-9F91-0F27B615B967}"/>
              </a:ext>
            </a:extLst>
          </p:cNvPr>
          <p:cNvGrpSpPr/>
          <p:nvPr/>
        </p:nvGrpSpPr>
        <p:grpSpPr>
          <a:xfrm>
            <a:off x="2900358" y="4996656"/>
            <a:ext cx="1694266" cy="575019"/>
            <a:chOff x="8088156" y="5010151"/>
            <a:chExt cx="1694266" cy="575019"/>
          </a:xfrm>
        </p:grpSpPr>
        <p:sp>
          <p:nvSpPr>
            <p:cNvPr id="249" name="TextBox 248">
              <a:extLst>
                <a:ext uri="{FF2B5EF4-FFF2-40B4-BE49-F238E27FC236}">
                  <a16:creationId xmlns="" xmlns:a16="http://schemas.microsoft.com/office/drawing/2014/main" id="{70CFEE8E-F8B3-4396-A6E4-87C915E7E073}"/>
                </a:ext>
              </a:extLst>
            </p:cNvPr>
            <p:cNvSpPr txBox="1"/>
            <p:nvPr/>
          </p:nvSpPr>
          <p:spPr>
            <a:xfrm>
              <a:off x="8744194" y="5010151"/>
              <a:ext cx="1038228" cy="571500"/>
            </a:xfrm>
            <a:prstGeom prst="rect">
              <a:avLst/>
            </a:prstGeom>
            <a:noFill/>
          </p:spPr>
          <p:txBody>
            <a:bodyPr wrap="square" lIns="0" tIns="0" rIns="0" bIns="0" rtlCol="0" anchor="ctr">
              <a:noAutofit/>
            </a:bodyPr>
            <a:lstStyle/>
            <a:p>
              <a:r>
                <a:rPr lang="et-EE" sz="1200" dirty="0" err="1">
                  <a:solidFill>
                    <a:schemeClr val="tx2"/>
                  </a:solidFill>
                </a:rPr>
                <a:t>crossborder</a:t>
              </a:r>
              <a:r>
                <a:rPr lang="et-EE" sz="1200" dirty="0">
                  <a:solidFill>
                    <a:schemeClr val="tx2"/>
                  </a:solidFill>
                </a:rPr>
                <a:t> </a:t>
              </a:r>
              <a:endParaRPr lang="en-US" sz="1200" dirty="0">
                <a:solidFill>
                  <a:schemeClr val="tx2"/>
                </a:solidFill>
              </a:endParaRPr>
            </a:p>
            <a:p>
              <a:r>
                <a:rPr lang="et-EE" sz="1200" dirty="0">
                  <a:solidFill>
                    <a:schemeClr val="tx2"/>
                  </a:solidFill>
                </a:rPr>
                <a:t>e-</a:t>
              </a:r>
              <a:r>
                <a:rPr lang="et-EE" sz="1200" dirty="0" err="1">
                  <a:solidFill>
                    <a:schemeClr val="tx2"/>
                  </a:solidFill>
                </a:rPr>
                <a:t>prescription</a:t>
              </a:r>
              <a:endParaRPr lang="en-GB" sz="1200" dirty="0">
                <a:solidFill>
                  <a:schemeClr val="tx2"/>
                </a:solidFill>
              </a:endParaRPr>
            </a:p>
          </p:txBody>
        </p:sp>
        <p:grpSp>
          <p:nvGrpSpPr>
            <p:cNvPr id="250" name="Rühm 249">
              <a:extLst>
                <a:ext uri="{FF2B5EF4-FFF2-40B4-BE49-F238E27FC236}">
                  <a16:creationId xmlns="" xmlns:a16="http://schemas.microsoft.com/office/drawing/2014/main" id="{326BA34A-3AF3-49D1-92F7-9FB79757A91E}"/>
                </a:ext>
              </a:extLst>
            </p:cNvPr>
            <p:cNvGrpSpPr>
              <a:grpSpLocks noChangeAspect="1"/>
            </p:cNvGrpSpPr>
            <p:nvPr/>
          </p:nvGrpSpPr>
          <p:grpSpPr>
            <a:xfrm>
              <a:off x="8088156" y="5012770"/>
              <a:ext cx="572400" cy="572400"/>
              <a:chOff x="4557713" y="3524250"/>
              <a:chExt cx="582613" cy="582613"/>
            </a:xfrm>
          </p:grpSpPr>
          <p:sp>
            <p:nvSpPr>
              <p:cNvPr id="251" name="Freeform 242">
                <a:extLst>
                  <a:ext uri="{FF2B5EF4-FFF2-40B4-BE49-F238E27FC236}">
                    <a16:creationId xmlns="" xmlns:a16="http://schemas.microsoft.com/office/drawing/2014/main" id="{5E445E4F-F6FA-4550-BC74-D0E34417A7C4}"/>
                  </a:ext>
                </a:extLst>
              </p:cNvPr>
              <p:cNvSpPr>
                <a:spLocks/>
              </p:cNvSpPr>
              <p:nvPr/>
            </p:nvSpPr>
            <p:spPr bwMode="auto">
              <a:xfrm>
                <a:off x="4664076" y="3630613"/>
                <a:ext cx="368300" cy="368300"/>
              </a:xfrm>
              <a:custGeom>
                <a:avLst/>
                <a:gdLst>
                  <a:gd name="T0" fmla="*/ 116 w 232"/>
                  <a:gd name="T1" fmla="*/ 232 h 232"/>
                  <a:gd name="T2" fmla="*/ 0 w 232"/>
                  <a:gd name="T3" fmla="*/ 116 h 232"/>
                  <a:gd name="T4" fmla="*/ 116 w 232"/>
                  <a:gd name="T5" fmla="*/ 0 h 232"/>
                  <a:gd name="T6" fmla="*/ 225 w 232"/>
                  <a:gd name="T7" fmla="*/ 75 h 232"/>
                  <a:gd name="T8" fmla="*/ 221 w 232"/>
                  <a:gd name="T9" fmla="*/ 83 h 232"/>
                  <a:gd name="T10" fmla="*/ 213 w 232"/>
                  <a:gd name="T11" fmla="*/ 79 h 232"/>
                  <a:gd name="T12" fmla="*/ 116 w 232"/>
                  <a:gd name="T13" fmla="*/ 12 h 232"/>
                  <a:gd name="T14" fmla="*/ 12 w 232"/>
                  <a:gd name="T15" fmla="*/ 116 h 232"/>
                  <a:gd name="T16" fmla="*/ 116 w 232"/>
                  <a:gd name="T17" fmla="*/ 220 h 232"/>
                  <a:gd name="T18" fmla="*/ 220 w 232"/>
                  <a:gd name="T19" fmla="*/ 116 h 232"/>
                  <a:gd name="T20" fmla="*/ 226 w 232"/>
                  <a:gd name="T21" fmla="*/ 110 h 232"/>
                  <a:gd name="T22" fmla="*/ 232 w 232"/>
                  <a:gd name="T23" fmla="*/ 116 h 232"/>
                  <a:gd name="T24" fmla="*/ 116 w 232"/>
                  <a:gd name="T25"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16" y="232"/>
                    </a:moveTo>
                    <a:cubicBezTo>
                      <a:pt x="52" y="232"/>
                      <a:pt x="0" y="180"/>
                      <a:pt x="0" y="116"/>
                    </a:cubicBezTo>
                    <a:cubicBezTo>
                      <a:pt x="0" y="52"/>
                      <a:pt x="52" y="0"/>
                      <a:pt x="116" y="0"/>
                    </a:cubicBezTo>
                    <a:cubicBezTo>
                      <a:pt x="164" y="0"/>
                      <a:pt x="208" y="30"/>
                      <a:pt x="225" y="75"/>
                    </a:cubicBezTo>
                    <a:cubicBezTo>
                      <a:pt x="226" y="78"/>
                      <a:pt x="224" y="82"/>
                      <a:pt x="221" y="83"/>
                    </a:cubicBezTo>
                    <a:cubicBezTo>
                      <a:pt x="218" y="84"/>
                      <a:pt x="214" y="82"/>
                      <a:pt x="213" y="79"/>
                    </a:cubicBezTo>
                    <a:cubicBezTo>
                      <a:pt x="198" y="39"/>
                      <a:pt x="159" y="12"/>
                      <a:pt x="116" y="12"/>
                    </a:cubicBezTo>
                    <a:cubicBezTo>
                      <a:pt x="59" y="12"/>
                      <a:pt x="12" y="59"/>
                      <a:pt x="12" y="116"/>
                    </a:cubicBezTo>
                    <a:cubicBezTo>
                      <a:pt x="12" y="174"/>
                      <a:pt x="59" y="220"/>
                      <a:pt x="116" y="220"/>
                    </a:cubicBezTo>
                    <a:cubicBezTo>
                      <a:pt x="173" y="220"/>
                      <a:pt x="220" y="174"/>
                      <a:pt x="220" y="116"/>
                    </a:cubicBezTo>
                    <a:cubicBezTo>
                      <a:pt x="220" y="113"/>
                      <a:pt x="223" y="110"/>
                      <a:pt x="226" y="110"/>
                    </a:cubicBezTo>
                    <a:cubicBezTo>
                      <a:pt x="230" y="110"/>
                      <a:pt x="232" y="113"/>
                      <a:pt x="232" y="116"/>
                    </a:cubicBezTo>
                    <a:cubicBezTo>
                      <a:pt x="232" y="180"/>
                      <a:pt x="180" y="232"/>
                      <a:pt x="116" y="232"/>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243">
                <a:extLst>
                  <a:ext uri="{FF2B5EF4-FFF2-40B4-BE49-F238E27FC236}">
                    <a16:creationId xmlns="" xmlns:a16="http://schemas.microsoft.com/office/drawing/2014/main" id="{8DE145E7-557A-4E8C-87A8-23F64236144F}"/>
                  </a:ext>
                </a:extLst>
              </p:cNvPr>
              <p:cNvSpPr>
                <a:spLocks/>
              </p:cNvSpPr>
              <p:nvPr/>
            </p:nvSpPr>
            <p:spPr bwMode="auto">
              <a:xfrm>
                <a:off x="4760913" y="3727450"/>
                <a:ext cx="174625" cy="174625"/>
              </a:xfrm>
              <a:custGeom>
                <a:avLst/>
                <a:gdLst>
                  <a:gd name="T0" fmla="*/ 73 w 110"/>
                  <a:gd name="T1" fmla="*/ 110 h 110"/>
                  <a:gd name="T2" fmla="*/ 37 w 110"/>
                  <a:gd name="T3" fmla="*/ 110 h 110"/>
                  <a:gd name="T4" fmla="*/ 31 w 110"/>
                  <a:gd name="T5" fmla="*/ 104 h 110"/>
                  <a:gd name="T6" fmla="*/ 31 w 110"/>
                  <a:gd name="T7" fmla="*/ 80 h 110"/>
                  <a:gd name="T8" fmla="*/ 6 w 110"/>
                  <a:gd name="T9" fmla="*/ 80 h 110"/>
                  <a:gd name="T10" fmla="*/ 0 w 110"/>
                  <a:gd name="T11" fmla="*/ 74 h 110"/>
                  <a:gd name="T12" fmla="*/ 0 w 110"/>
                  <a:gd name="T13" fmla="*/ 37 h 110"/>
                  <a:gd name="T14" fmla="*/ 6 w 110"/>
                  <a:gd name="T15" fmla="*/ 31 h 110"/>
                  <a:gd name="T16" fmla="*/ 31 w 110"/>
                  <a:gd name="T17" fmla="*/ 31 h 110"/>
                  <a:gd name="T18" fmla="*/ 31 w 110"/>
                  <a:gd name="T19" fmla="*/ 6 h 110"/>
                  <a:gd name="T20" fmla="*/ 37 w 110"/>
                  <a:gd name="T21" fmla="*/ 0 h 110"/>
                  <a:gd name="T22" fmla="*/ 49 w 110"/>
                  <a:gd name="T23" fmla="*/ 0 h 110"/>
                  <a:gd name="T24" fmla="*/ 55 w 110"/>
                  <a:gd name="T25" fmla="*/ 6 h 110"/>
                  <a:gd name="T26" fmla="*/ 49 w 110"/>
                  <a:gd name="T27" fmla="*/ 12 h 110"/>
                  <a:gd name="T28" fmla="*/ 43 w 110"/>
                  <a:gd name="T29" fmla="*/ 12 h 110"/>
                  <a:gd name="T30" fmla="*/ 43 w 110"/>
                  <a:gd name="T31" fmla="*/ 37 h 110"/>
                  <a:gd name="T32" fmla="*/ 37 w 110"/>
                  <a:gd name="T33" fmla="*/ 43 h 110"/>
                  <a:gd name="T34" fmla="*/ 12 w 110"/>
                  <a:gd name="T35" fmla="*/ 43 h 110"/>
                  <a:gd name="T36" fmla="*/ 12 w 110"/>
                  <a:gd name="T37" fmla="*/ 67 h 110"/>
                  <a:gd name="T38" fmla="*/ 37 w 110"/>
                  <a:gd name="T39" fmla="*/ 67 h 110"/>
                  <a:gd name="T40" fmla="*/ 43 w 110"/>
                  <a:gd name="T41" fmla="*/ 74 h 110"/>
                  <a:gd name="T42" fmla="*/ 43 w 110"/>
                  <a:gd name="T43" fmla="*/ 98 h 110"/>
                  <a:gd name="T44" fmla="*/ 67 w 110"/>
                  <a:gd name="T45" fmla="*/ 98 h 110"/>
                  <a:gd name="T46" fmla="*/ 67 w 110"/>
                  <a:gd name="T47" fmla="*/ 74 h 110"/>
                  <a:gd name="T48" fmla="*/ 73 w 110"/>
                  <a:gd name="T49" fmla="*/ 67 h 110"/>
                  <a:gd name="T50" fmla="*/ 98 w 110"/>
                  <a:gd name="T51" fmla="*/ 67 h 110"/>
                  <a:gd name="T52" fmla="*/ 98 w 110"/>
                  <a:gd name="T53" fmla="*/ 43 h 110"/>
                  <a:gd name="T54" fmla="*/ 73 w 110"/>
                  <a:gd name="T55" fmla="*/ 43 h 110"/>
                  <a:gd name="T56" fmla="*/ 67 w 110"/>
                  <a:gd name="T57" fmla="*/ 37 h 110"/>
                  <a:gd name="T58" fmla="*/ 67 w 110"/>
                  <a:gd name="T59" fmla="*/ 6 h 110"/>
                  <a:gd name="T60" fmla="*/ 73 w 110"/>
                  <a:gd name="T61" fmla="*/ 0 h 110"/>
                  <a:gd name="T62" fmla="*/ 80 w 110"/>
                  <a:gd name="T63" fmla="*/ 6 h 110"/>
                  <a:gd name="T64" fmla="*/ 80 w 110"/>
                  <a:gd name="T65" fmla="*/ 31 h 110"/>
                  <a:gd name="T66" fmla="*/ 104 w 110"/>
                  <a:gd name="T67" fmla="*/ 31 h 110"/>
                  <a:gd name="T68" fmla="*/ 110 w 110"/>
                  <a:gd name="T69" fmla="*/ 37 h 110"/>
                  <a:gd name="T70" fmla="*/ 110 w 110"/>
                  <a:gd name="T71" fmla="*/ 74 h 110"/>
                  <a:gd name="T72" fmla="*/ 104 w 110"/>
                  <a:gd name="T73" fmla="*/ 80 h 110"/>
                  <a:gd name="T74" fmla="*/ 80 w 110"/>
                  <a:gd name="T75" fmla="*/ 80 h 110"/>
                  <a:gd name="T76" fmla="*/ 80 w 110"/>
                  <a:gd name="T77" fmla="*/ 104 h 110"/>
                  <a:gd name="T78" fmla="*/ 73 w 110"/>
                  <a:gd name="T7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110">
                    <a:moveTo>
                      <a:pt x="73" y="110"/>
                    </a:moveTo>
                    <a:cubicBezTo>
                      <a:pt x="37" y="110"/>
                      <a:pt x="37" y="110"/>
                      <a:pt x="37" y="110"/>
                    </a:cubicBezTo>
                    <a:cubicBezTo>
                      <a:pt x="33" y="110"/>
                      <a:pt x="31" y="107"/>
                      <a:pt x="31" y="104"/>
                    </a:cubicBezTo>
                    <a:cubicBezTo>
                      <a:pt x="31" y="80"/>
                      <a:pt x="31" y="80"/>
                      <a:pt x="31" y="80"/>
                    </a:cubicBezTo>
                    <a:cubicBezTo>
                      <a:pt x="6" y="80"/>
                      <a:pt x="6" y="80"/>
                      <a:pt x="6" y="80"/>
                    </a:cubicBezTo>
                    <a:cubicBezTo>
                      <a:pt x="3" y="80"/>
                      <a:pt x="0" y="77"/>
                      <a:pt x="0" y="74"/>
                    </a:cubicBezTo>
                    <a:cubicBezTo>
                      <a:pt x="0" y="37"/>
                      <a:pt x="0" y="37"/>
                      <a:pt x="0" y="37"/>
                    </a:cubicBezTo>
                    <a:cubicBezTo>
                      <a:pt x="0" y="33"/>
                      <a:pt x="3" y="31"/>
                      <a:pt x="6" y="31"/>
                    </a:cubicBezTo>
                    <a:cubicBezTo>
                      <a:pt x="31" y="31"/>
                      <a:pt x="31" y="31"/>
                      <a:pt x="31" y="31"/>
                    </a:cubicBezTo>
                    <a:cubicBezTo>
                      <a:pt x="31" y="6"/>
                      <a:pt x="31" y="6"/>
                      <a:pt x="31" y="6"/>
                    </a:cubicBezTo>
                    <a:cubicBezTo>
                      <a:pt x="31" y="3"/>
                      <a:pt x="33" y="0"/>
                      <a:pt x="37" y="0"/>
                    </a:cubicBezTo>
                    <a:cubicBezTo>
                      <a:pt x="49" y="0"/>
                      <a:pt x="49" y="0"/>
                      <a:pt x="49" y="0"/>
                    </a:cubicBezTo>
                    <a:cubicBezTo>
                      <a:pt x="52" y="0"/>
                      <a:pt x="55" y="3"/>
                      <a:pt x="55" y="6"/>
                    </a:cubicBezTo>
                    <a:cubicBezTo>
                      <a:pt x="55" y="10"/>
                      <a:pt x="52" y="12"/>
                      <a:pt x="49" y="12"/>
                    </a:cubicBezTo>
                    <a:cubicBezTo>
                      <a:pt x="43" y="12"/>
                      <a:pt x="43" y="12"/>
                      <a:pt x="43" y="12"/>
                    </a:cubicBezTo>
                    <a:cubicBezTo>
                      <a:pt x="43" y="37"/>
                      <a:pt x="43" y="37"/>
                      <a:pt x="43" y="37"/>
                    </a:cubicBezTo>
                    <a:cubicBezTo>
                      <a:pt x="43" y="40"/>
                      <a:pt x="40" y="43"/>
                      <a:pt x="37" y="43"/>
                    </a:cubicBezTo>
                    <a:cubicBezTo>
                      <a:pt x="12" y="43"/>
                      <a:pt x="12" y="43"/>
                      <a:pt x="12" y="43"/>
                    </a:cubicBezTo>
                    <a:cubicBezTo>
                      <a:pt x="12" y="67"/>
                      <a:pt x="12" y="67"/>
                      <a:pt x="12" y="67"/>
                    </a:cubicBezTo>
                    <a:cubicBezTo>
                      <a:pt x="37" y="67"/>
                      <a:pt x="37" y="67"/>
                      <a:pt x="37" y="67"/>
                    </a:cubicBezTo>
                    <a:cubicBezTo>
                      <a:pt x="40" y="67"/>
                      <a:pt x="43" y="70"/>
                      <a:pt x="43" y="74"/>
                    </a:cubicBezTo>
                    <a:cubicBezTo>
                      <a:pt x="43" y="98"/>
                      <a:pt x="43" y="98"/>
                      <a:pt x="43" y="98"/>
                    </a:cubicBezTo>
                    <a:cubicBezTo>
                      <a:pt x="67" y="98"/>
                      <a:pt x="67" y="98"/>
                      <a:pt x="67" y="98"/>
                    </a:cubicBezTo>
                    <a:cubicBezTo>
                      <a:pt x="67" y="74"/>
                      <a:pt x="67" y="74"/>
                      <a:pt x="67" y="74"/>
                    </a:cubicBezTo>
                    <a:cubicBezTo>
                      <a:pt x="67" y="70"/>
                      <a:pt x="70" y="67"/>
                      <a:pt x="73" y="67"/>
                    </a:cubicBezTo>
                    <a:cubicBezTo>
                      <a:pt x="98" y="67"/>
                      <a:pt x="98" y="67"/>
                      <a:pt x="98" y="67"/>
                    </a:cubicBezTo>
                    <a:cubicBezTo>
                      <a:pt x="98" y="43"/>
                      <a:pt x="98" y="43"/>
                      <a:pt x="98" y="43"/>
                    </a:cubicBezTo>
                    <a:cubicBezTo>
                      <a:pt x="73" y="43"/>
                      <a:pt x="73" y="43"/>
                      <a:pt x="73" y="43"/>
                    </a:cubicBezTo>
                    <a:cubicBezTo>
                      <a:pt x="70" y="43"/>
                      <a:pt x="67" y="40"/>
                      <a:pt x="67" y="37"/>
                    </a:cubicBezTo>
                    <a:cubicBezTo>
                      <a:pt x="67" y="6"/>
                      <a:pt x="67" y="6"/>
                      <a:pt x="67" y="6"/>
                    </a:cubicBezTo>
                    <a:cubicBezTo>
                      <a:pt x="67" y="3"/>
                      <a:pt x="70" y="0"/>
                      <a:pt x="73" y="0"/>
                    </a:cubicBezTo>
                    <a:cubicBezTo>
                      <a:pt x="77" y="0"/>
                      <a:pt x="80" y="3"/>
                      <a:pt x="80" y="6"/>
                    </a:cubicBezTo>
                    <a:cubicBezTo>
                      <a:pt x="80" y="31"/>
                      <a:pt x="80" y="31"/>
                      <a:pt x="80" y="31"/>
                    </a:cubicBezTo>
                    <a:cubicBezTo>
                      <a:pt x="104" y="31"/>
                      <a:pt x="104" y="31"/>
                      <a:pt x="104" y="31"/>
                    </a:cubicBezTo>
                    <a:cubicBezTo>
                      <a:pt x="107" y="31"/>
                      <a:pt x="110" y="33"/>
                      <a:pt x="110" y="37"/>
                    </a:cubicBezTo>
                    <a:cubicBezTo>
                      <a:pt x="110" y="74"/>
                      <a:pt x="110" y="74"/>
                      <a:pt x="110" y="74"/>
                    </a:cubicBezTo>
                    <a:cubicBezTo>
                      <a:pt x="110" y="77"/>
                      <a:pt x="107" y="80"/>
                      <a:pt x="104" y="80"/>
                    </a:cubicBezTo>
                    <a:cubicBezTo>
                      <a:pt x="80" y="80"/>
                      <a:pt x="80" y="80"/>
                      <a:pt x="80" y="80"/>
                    </a:cubicBezTo>
                    <a:cubicBezTo>
                      <a:pt x="80" y="104"/>
                      <a:pt x="80" y="104"/>
                      <a:pt x="80" y="104"/>
                    </a:cubicBezTo>
                    <a:cubicBezTo>
                      <a:pt x="80" y="107"/>
                      <a:pt x="77" y="110"/>
                      <a:pt x="73" y="110"/>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244">
                <a:extLst>
                  <a:ext uri="{FF2B5EF4-FFF2-40B4-BE49-F238E27FC236}">
                    <a16:creationId xmlns="" xmlns:a16="http://schemas.microsoft.com/office/drawing/2014/main" id="{92FD4D7C-CC91-4203-BA49-EE208480CB03}"/>
                  </a:ext>
                </a:extLst>
              </p:cNvPr>
              <p:cNvSpPr>
                <a:spLocks/>
              </p:cNvSpPr>
              <p:nvPr/>
            </p:nvSpPr>
            <p:spPr bwMode="auto">
              <a:xfrm>
                <a:off x="4557713" y="3524250"/>
                <a:ext cx="582613" cy="582613"/>
              </a:xfrm>
              <a:custGeom>
                <a:avLst/>
                <a:gdLst>
                  <a:gd name="T0" fmla="*/ 183 w 367"/>
                  <a:gd name="T1" fmla="*/ 367 h 367"/>
                  <a:gd name="T2" fmla="*/ 0 w 367"/>
                  <a:gd name="T3" fmla="*/ 183 h 367"/>
                  <a:gd name="T4" fmla="*/ 183 w 367"/>
                  <a:gd name="T5" fmla="*/ 0 h 367"/>
                  <a:gd name="T6" fmla="*/ 367 w 367"/>
                  <a:gd name="T7" fmla="*/ 183 h 367"/>
                  <a:gd name="T8" fmla="*/ 215 w 367"/>
                  <a:gd name="T9" fmla="*/ 364 h 367"/>
                  <a:gd name="T10" fmla="*/ 208 w 367"/>
                  <a:gd name="T11" fmla="*/ 359 h 367"/>
                  <a:gd name="T12" fmla="*/ 213 w 367"/>
                  <a:gd name="T13" fmla="*/ 352 h 367"/>
                  <a:gd name="T14" fmla="*/ 354 w 367"/>
                  <a:gd name="T15" fmla="*/ 183 h 367"/>
                  <a:gd name="T16" fmla="*/ 183 w 367"/>
                  <a:gd name="T17" fmla="*/ 12 h 367"/>
                  <a:gd name="T18" fmla="*/ 12 w 367"/>
                  <a:gd name="T19" fmla="*/ 183 h 367"/>
                  <a:gd name="T20" fmla="*/ 183 w 367"/>
                  <a:gd name="T21" fmla="*/ 354 h 367"/>
                  <a:gd name="T22" fmla="*/ 189 w 367"/>
                  <a:gd name="T23" fmla="*/ 361 h 367"/>
                  <a:gd name="T24" fmla="*/ 183 w 367"/>
                  <a:gd name="T25"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367">
                    <a:moveTo>
                      <a:pt x="183" y="367"/>
                    </a:moveTo>
                    <a:cubicBezTo>
                      <a:pt x="82" y="367"/>
                      <a:pt x="0" y="284"/>
                      <a:pt x="0" y="183"/>
                    </a:cubicBezTo>
                    <a:cubicBezTo>
                      <a:pt x="0" y="82"/>
                      <a:pt x="82" y="0"/>
                      <a:pt x="183" y="0"/>
                    </a:cubicBezTo>
                    <a:cubicBezTo>
                      <a:pt x="284" y="0"/>
                      <a:pt x="367" y="82"/>
                      <a:pt x="367" y="183"/>
                    </a:cubicBezTo>
                    <a:cubicBezTo>
                      <a:pt x="367" y="273"/>
                      <a:pt x="303" y="349"/>
                      <a:pt x="215" y="364"/>
                    </a:cubicBezTo>
                    <a:cubicBezTo>
                      <a:pt x="211" y="364"/>
                      <a:pt x="208" y="362"/>
                      <a:pt x="208" y="359"/>
                    </a:cubicBezTo>
                    <a:cubicBezTo>
                      <a:pt x="207" y="356"/>
                      <a:pt x="209" y="352"/>
                      <a:pt x="213" y="352"/>
                    </a:cubicBezTo>
                    <a:cubicBezTo>
                      <a:pt x="295" y="338"/>
                      <a:pt x="354" y="267"/>
                      <a:pt x="354" y="183"/>
                    </a:cubicBezTo>
                    <a:cubicBezTo>
                      <a:pt x="354" y="89"/>
                      <a:pt x="277" y="12"/>
                      <a:pt x="183" y="12"/>
                    </a:cubicBezTo>
                    <a:cubicBezTo>
                      <a:pt x="89" y="12"/>
                      <a:pt x="12" y="89"/>
                      <a:pt x="12" y="183"/>
                    </a:cubicBezTo>
                    <a:cubicBezTo>
                      <a:pt x="12" y="278"/>
                      <a:pt x="89" y="354"/>
                      <a:pt x="183" y="354"/>
                    </a:cubicBezTo>
                    <a:cubicBezTo>
                      <a:pt x="186" y="354"/>
                      <a:pt x="189" y="357"/>
                      <a:pt x="189" y="361"/>
                    </a:cubicBezTo>
                    <a:cubicBezTo>
                      <a:pt x="189" y="364"/>
                      <a:pt x="186" y="367"/>
                      <a:pt x="183" y="367"/>
                    </a:cubicBezTo>
                    <a:close/>
                  </a:path>
                </a:pathLst>
              </a:custGeom>
              <a:solidFill>
                <a:srgbClr val="000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55" name="Rectangle 66">
            <a:extLst>
              <a:ext uri="{FF2B5EF4-FFF2-40B4-BE49-F238E27FC236}">
                <a16:creationId xmlns="" xmlns:a16="http://schemas.microsoft.com/office/drawing/2014/main" id="{B535B0FE-A6DC-463A-AAAA-03AA8EDB5177}"/>
              </a:ext>
            </a:extLst>
          </p:cNvPr>
          <p:cNvSpPr/>
          <p:nvPr/>
        </p:nvSpPr>
        <p:spPr>
          <a:xfrm>
            <a:off x="655314" y="4996656"/>
            <a:ext cx="1854524"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8" name="Rühm 257">
            <a:extLst>
              <a:ext uri="{FF2B5EF4-FFF2-40B4-BE49-F238E27FC236}">
                <a16:creationId xmlns="" xmlns:a16="http://schemas.microsoft.com/office/drawing/2014/main" id="{3C22DF88-2C18-4063-A86B-8471DBECA676}"/>
              </a:ext>
            </a:extLst>
          </p:cNvPr>
          <p:cNvGrpSpPr/>
          <p:nvPr/>
        </p:nvGrpSpPr>
        <p:grpSpPr>
          <a:xfrm>
            <a:off x="655314" y="4149855"/>
            <a:ext cx="1690694" cy="576077"/>
            <a:chOff x="6240585" y="4176172"/>
            <a:chExt cx="1690694" cy="576077"/>
          </a:xfrm>
        </p:grpSpPr>
        <p:sp>
          <p:nvSpPr>
            <p:cNvPr id="259" name="TextBox 258">
              <a:extLst>
                <a:ext uri="{FF2B5EF4-FFF2-40B4-BE49-F238E27FC236}">
                  <a16:creationId xmlns="" xmlns:a16="http://schemas.microsoft.com/office/drawing/2014/main" id="{8359E297-C51C-4DC7-A5BA-987AFF25EE96}"/>
                </a:ext>
              </a:extLst>
            </p:cNvPr>
            <p:cNvSpPr txBox="1"/>
            <p:nvPr/>
          </p:nvSpPr>
          <p:spPr>
            <a:xfrm>
              <a:off x="6893051" y="4180749"/>
              <a:ext cx="1038228" cy="571500"/>
            </a:xfrm>
            <a:prstGeom prst="rect">
              <a:avLst/>
            </a:prstGeom>
            <a:noFill/>
          </p:spPr>
          <p:txBody>
            <a:bodyPr wrap="square" lIns="0" tIns="0" rIns="0" bIns="0" rtlCol="0" anchor="ctr">
              <a:noAutofit/>
            </a:bodyPr>
            <a:lstStyle/>
            <a:p>
              <a:r>
                <a:rPr lang="et-EE" sz="1200" dirty="0">
                  <a:solidFill>
                    <a:srgbClr val="0000F0"/>
                  </a:solidFill>
                </a:rPr>
                <a:t>NIIS</a:t>
              </a:r>
            </a:p>
            <a:p>
              <a:r>
                <a:rPr lang="et-EE" sz="1200" dirty="0">
                  <a:solidFill>
                    <a:srgbClr val="0000F0"/>
                  </a:solidFill>
                </a:rPr>
                <a:t>X-Road® </a:t>
              </a:r>
            </a:p>
            <a:p>
              <a:r>
                <a:rPr lang="et-EE" sz="1200" dirty="0" err="1">
                  <a:solidFill>
                    <a:srgbClr val="0000F0"/>
                  </a:solidFill>
                </a:rPr>
                <a:t>consortium</a:t>
              </a:r>
              <a:endParaRPr lang="et-EE" sz="1200" dirty="0">
                <a:solidFill>
                  <a:srgbClr val="0000F0"/>
                </a:solidFill>
              </a:endParaRPr>
            </a:p>
          </p:txBody>
        </p:sp>
        <p:pic>
          <p:nvPicPr>
            <p:cNvPr id="260" name="Graphic 44">
              <a:extLst>
                <a:ext uri="{FF2B5EF4-FFF2-40B4-BE49-F238E27FC236}">
                  <a16:creationId xmlns="" xmlns:a16="http://schemas.microsoft.com/office/drawing/2014/main" id="{0A382A12-C8AE-4FCA-89C1-70313CD0C2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240585" y="4176172"/>
              <a:ext cx="571500" cy="571500"/>
            </a:xfrm>
            <a:prstGeom prst="rect">
              <a:avLst/>
            </a:prstGeom>
          </p:spPr>
        </p:pic>
      </p:grpSp>
      <p:grpSp>
        <p:nvGrpSpPr>
          <p:cNvPr id="4" name="Group 4">
            <a:extLst>
              <a:ext uri="{FF2B5EF4-FFF2-40B4-BE49-F238E27FC236}">
                <a16:creationId xmlns="" xmlns:a16="http://schemas.microsoft.com/office/drawing/2014/main" id="{8ADE91C5-C1F6-4925-8708-C05F7FB60A4C}"/>
              </a:ext>
            </a:extLst>
          </p:cNvPr>
          <p:cNvGrpSpPr>
            <a:grpSpLocks noChangeAspect="1"/>
          </p:cNvGrpSpPr>
          <p:nvPr/>
        </p:nvGrpSpPr>
        <p:grpSpPr bwMode="auto">
          <a:xfrm>
            <a:off x="7390764" y="4155622"/>
            <a:ext cx="554400" cy="554400"/>
            <a:chOff x="4214" y="2228"/>
            <a:chExt cx="338" cy="338"/>
          </a:xfrm>
        </p:grpSpPr>
        <p:sp>
          <p:nvSpPr>
            <p:cNvPr id="7" name="Freeform 5">
              <a:extLst>
                <a:ext uri="{FF2B5EF4-FFF2-40B4-BE49-F238E27FC236}">
                  <a16:creationId xmlns="" xmlns:a16="http://schemas.microsoft.com/office/drawing/2014/main" id="{435C08B2-2251-4EDD-ABDB-A8CD85A53B0B}"/>
                </a:ext>
              </a:extLst>
            </p:cNvPr>
            <p:cNvSpPr>
              <a:spLocks/>
            </p:cNvSpPr>
            <p:nvPr/>
          </p:nvSpPr>
          <p:spPr bwMode="auto">
            <a:xfrm>
              <a:off x="4214" y="2228"/>
              <a:ext cx="338" cy="338"/>
            </a:xfrm>
            <a:custGeom>
              <a:avLst/>
              <a:gdLst>
                <a:gd name="T0" fmla="*/ 136 w 232"/>
                <a:gd name="T1" fmla="*/ 230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36" y="230"/>
                  </a:moveTo>
                  <a:cubicBezTo>
                    <a:pt x="190" y="221"/>
                    <a:pt x="232" y="173"/>
                    <a:pt x="232" y="116"/>
                  </a:cubicBezTo>
                  <a:cubicBezTo>
                    <a:pt x="232" y="52"/>
                    <a:pt x="180" y="0"/>
                    <a:pt x="116" y="0"/>
                  </a:cubicBezTo>
                  <a:cubicBezTo>
                    <a:pt x="52" y="0"/>
                    <a:pt x="0" y="52"/>
                    <a:pt x="0" y="116"/>
                  </a:cubicBezTo>
                  <a:cubicBezTo>
                    <a:pt x="0" y="180"/>
                    <a:pt x="52" y="232"/>
                    <a:pt x="116" y="232"/>
                  </a:cubicBezTo>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 xmlns:a16="http://schemas.microsoft.com/office/drawing/2014/main" id="{C5F7CC65-82D2-45B3-8E97-6EA89C99CA33}"/>
                </a:ext>
              </a:extLst>
            </p:cNvPr>
            <p:cNvSpPr>
              <a:spLocks/>
            </p:cNvSpPr>
            <p:nvPr/>
          </p:nvSpPr>
          <p:spPr bwMode="auto">
            <a:xfrm>
              <a:off x="4243" y="2292"/>
              <a:ext cx="257" cy="233"/>
            </a:xfrm>
            <a:custGeom>
              <a:avLst/>
              <a:gdLst>
                <a:gd name="T0" fmla="*/ 105 w 257"/>
                <a:gd name="T1" fmla="*/ 140 h 233"/>
                <a:gd name="T2" fmla="*/ 245 w 257"/>
                <a:gd name="T3" fmla="*/ 12 h 233"/>
                <a:gd name="T4" fmla="*/ 222 w 257"/>
                <a:gd name="T5" fmla="*/ 70 h 233"/>
                <a:gd name="T6" fmla="*/ 58 w 257"/>
                <a:gd name="T7" fmla="*/ 0 h 233"/>
                <a:gd name="T8" fmla="*/ 210 w 257"/>
                <a:gd name="T9" fmla="*/ 233 h 233"/>
                <a:gd name="T10" fmla="*/ 82 w 257"/>
                <a:gd name="T11" fmla="*/ 175 h 233"/>
                <a:gd name="T12" fmla="*/ 257 w 257"/>
                <a:gd name="T13" fmla="*/ 117 h 233"/>
                <a:gd name="T14" fmla="*/ 35 w 257"/>
                <a:gd name="T15" fmla="*/ 58 h 233"/>
                <a:gd name="T16" fmla="*/ 0 w 257"/>
                <a:gd name="T17"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233">
                  <a:moveTo>
                    <a:pt x="105" y="140"/>
                  </a:moveTo>
                  <a:lnTo>
                    <a:pt x="245" y="12"/>
                  </a:lnTo>
                  <a:lnTo>
                    <a:pt x="222" y="70"/>
                  </a:lnTo>
                  <a:lnTo>
                    <a:pt x="58" y="0"/>
                  </a:lnTo>
                  <a:lnTo>
                    <a:pt x="210" y="233"/>
                  </a:lnTo>
                  <a:lnTo>
                    <a:pt x="82" y="175"/>
                  </a:lnTo>
                  <a:lnTo>
                    <a:pt x="257" y="117"/>
                  </a:lnTo>
                  <a:lnTo>
                    <a:pt x="35" y="58"/>
                  </a:lnTo>
                  <a:lnTo>
                    <a:pt x="0" y="117"/>
                  </a:lnTo>
                </a:path>
              </a:pathLst>
            </a:custGeom>
            <a:noFill/>
            <a:ln w="19050"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 xmlns:a16="http://schemas.microsoft.com/office/drawing/2014/main" id="{3545F058-2A43-4A21-A93E-CE86198FFEEE}"/>
              </a:ext>
            </a:extLst>
          </p:cNvPr>
          <p:cNvGrpSpPr/>
          <p:nvPr/>
        </p:nvGrpSpPr>
        <p:grpSpPr>
          <a:xfrm>
            <a:off x="655314" y="4996656"/>
            <a:ext cx="1690694" cy="571500"/>
            <a:chOff x="655314" y="4996656"/>
            <a:chExt cx="1690694" cy="571500"/>
          </a:xfrm>
        </p:grpSpPr>
        <p:sp>
          <p:nvSpPr>
            <p:cNvPr id="256" name="TextBox 255">
              <a:extLst>
                <a:ext uri="{FF2B5EF4-FFF2-40B4-BE49-F238E27FC236}">
                  <a16:creationId xmlns="" xmlns:a16="http://schemas.microsoft.com/office/drawing/2014/main" id="{C243876E-536C-4BB8-92F9-7B70510E7A26}"/>
                </a:ext>
              </a:extLst>
            </p:cNvPr>
            <p:cNvSpPr txBox="1"/>
            <p:nvPr/>
          </p:nvSpPr>
          <p:spPr>
            <a:xfrm>
              <a:off x="1307780" y="4996656"/>
              <a:ext cx="1038228" cy="571500"/>
            </a:xfrm>
            <a:prstGeom prst="rect">
              <a:avLst/>
            </a:prstGeom>
            <a:noFill/>
          </p:spPr>
          <p:txBody>
            <a:bodyPr wrap="square" lIns="0" tIns="0" rIns="0" bIns="0" rtlCol="0" anchor="ctr">
              <a:noAutofit/>
            </a:bodyPr>
            <a:lstStyle/>
            <a:p>
              <a:r>
                <a:rPr lang="et-EE" sz="1200" dirty="0" err="1">
                  <a:solidFill>
                    <a:schemeClr val="tx2"/>
                  </a:solidFill>
                </a:rPr>
                <a:t>data</a:t>
              </a:r>
              <a:r>
                <a:rPr lang="et-EE" sz="1200" dirty="0">
                  <a:solidFill>
                    <a:schemeClr val="tx2"/>
                  </a:solidFill>
                </a:rPr>
                <a:t> </a:t>
              </a:r>
            </a:p>
            <a:p>
              <a:r>
                <a:rPr lang="et-EE" sz="1200" dirty="0" err="1">
                  <a:solidFill>
                    <a:schemeClr val="tx2"/>
                  </a:solidFill>
                </a:rPr>
                <a:t>embassy</a:t>
              </a:r>
              <a:endParaRPr lang="en-GB" sz="1200" dirty="0">
                <a:solidFill>
                  <a:schemeClr val="tx2"/>
                </a:solidFill>
              </a:endParaRPr>
            </a:p>
          </p:txBody>
        </p:sp>
        <p:grpSp>
          <p:nvGrpSpPr>
            <p:cNvPr id="22" name="Group 9">
              <a:extLst>
                <a:ext uri="{FF2B5EF4-FFF2-40B4-BE49-F238E27FC236}">
                  <a16:creationId xmlns="" xmlns:a16="http://schemas.microsoft.com/office/drawing/2014/main" id="{8C9F61A2-5735-46AD-96BE-E8FB3B4F5688}"/>
                </a:ext>
              </a:extLst>
            </p:cNvPr>
            <p:cNvGrpSpPr>
              <a:grpSpLocks noChangeAspect="1"/>
            </p:cNvGrpSpPr>
            <p:nvPr/>
          </p:nvGrpSpPr>
          <p:grpSpPr bwMode="auto">
            <a:xfrm>
              <a:off x="655314" y="5013756"/>
              <a:ext cx="556137" cy="554400"/>
              <a:chOff x="3680" y="2001"/>
              <a:chExt cx="320" cy="319"/>
            </a:xfrm>
          </p:grpSpPr>
          <p:sp>
            <p:nvSpPr>
              <p:cNvPr id="25" name="Freeform 10">
                <a:extLst>
                  <a:ext uri="{FF2B5EF4-FFF2-40B4-BE49-F238E27FC236}">
                    <a16:creationId xmlns="" xmlns:a16="http://schemas.microsoft.com/office/drawing/2014/main" id="{DC857137-389B-4721-9577-439C7E5FE036}"/>
                  </a:ext>
                </a:extLst>
              </p:cNvPr>
              <p:cNvSpPr>
                <a:spLocks/>
              </p:cNvSpPr>
              <p:nvPr/>
            </p:nvSpPr>
            <p:spPr bwMode="auto">
              <a:xfrm>
                <a:off x="3680" y="2001"/>
                <a:ext cx="320" cy="319"/>
              </a:xfrm>
              <a:custGeom>
                <a:avLst/>
                <a:gdLst>
                  <a:gd name="T0" fmla="*/ 136 w 232"/>
                  <a:gd name="T1" fmla="*/ 230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36" y="230"/>
                    </a:moveTo>
                    <a:cubicBezTo>
                      <a:pt x="190" y="221"/>
                      <a:pt x="232" y="173"/>
                      <a:pt x="232" y="116"/>
                    </a:cubicBezTo>
                    <a:cubicBezTo>
                      <a:pt x="232" y="52"/>
                      <a:pt x="180" y="0"/>
                      <a:pt x="116" y="0"/>
                    </a:cubicBezTo>
                    <a:cubicBezTo>
                      <a:pt x="52" y="0"/>
                      <a:pt x="0" y="52"/>
                      <a:pt x="0" y="116"/>
                    </a:cubicBezTo>
                    <a:cubicBezTo>
                      <a:pt x="0" y="180"/>
                      <a:pt x="52" y="232"/>
                      <a:pt x="116" y="232"/>
                    </a:cubicBez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 xmlns:a16="http://schemas.microsoft.com/office/drawing/2014/main" id="{A0BB760D-8BF0-4213-8368-39CF07793034}"/>
                  </a:ext>
                </a:extLst>
              </p:cNvPr>
              <p:cNvSpPr>
                <a:spLocks/>
              </p:cNvSpPr>
              <p:nvPr/>
            </p:nvSpPr>
            <p:spPr bwMode="auto">
              <a:xfrm>
                <a:off x="3714" y="2102"/>
                <a:ext cx="104" cy="59"/>
              </a:xfrm>
              <a:custGeom>
                <a:avLst/>
                <a:gdLst>
                  <a:gd name="T0" fmla="*/ 75 w 75"/>
                  <a:gd name="T1" fmla="*/ 43 h 43"/>
                  <a:gd name="T2" fmla="*/ 29 w 75"/>
                  <a:gd name="T3" fmla="*/ 43 h 43"/>
                  <a:gd name="T4" fmla="*/ 1 w 75"/>
                  <a:gd name="T5" fmla="*/ 19 h 43"/>
                  <a:gd name="T6" fmla="*/ 24 w 75"/>
                  <a:gd name="T7" fmla="*/ 0 h 43"/>
                </a:gdLst>
                <a:ahLst/>
                <a:cxnLst>
                  <a:cxn ang="0">
                    <a:pos x="T0" y="T1"/>
                  </a:cxn>
                  <a:cxn ang="0">
                    <a:pos x="T2" y="T3"/>
                  </a:cxn>
                  <a:cxn ang="0">
                    <a:pos x="T4" y="T5"/>
                  </a:cxn>
                  <a:cxn ang="0">
                    <a:pos x="T6" y="T7"/>
                  </a:cxn>
                </a:cxnLst>
                <a:rect l="0" t="0" r="r" b="b"/>
                <a:pathLst>
                  <a:path w="75" h="43">
                    <a:moveTo>
                      <a:pt x="75" y="43"/>
                    </a:moveTo>
                    <a:cubicBezTo>
                      <a:pt x="58" y="43"/>
                      <a:pt x="35" y="43"/>
                      <a:pt x="29" y="43"/>
                    </a:cubicBezTo>
                    <a:cubicBezTo>
                      <a:pt x="11" y="43"/>
                      <a:pt x="0" y="33"/>
                      <a:pt x="1" y="19"/>
                    </a:cubicBezTo>
                    <a:cubicBezTo>
                      <a:pt x="3" y="6"/>
                      <a:pt x="13" y="0"/>
                      <a:pt x="24" y="0"/>
                    </a:cubicBez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 xmlns:a16="http://schemas.microsoft.com/office/drawing/2014/main" id="{7D619D52-0F93-4C7C-B4B1-0107A16266A7}"/>
                  </a:ext>
                </a:extLst>
              </p:cNvPr>
              <p:cNvSpPr>
                <a:spLocks/>
              </p:cNvSpPr>
              <p:nvPr/>
            </p:nvSpPr>
            <p:spPr bwMode="auto">
              <a:xfrm>
                <a:off x="3763" y="2047"/>
                <a:ext cx="213" cy="114"/>
              </a:xfrm>
              <a:custGeom>
                <a:avLst/>
                <a:gdLst>
                  <a:gd name="T0" fmla="*/ 5 w 154"/>
                  <a:gd name="T1" fmla="*/ 55 h 83"/>
                  <a:gd name="T2" fmla="*/ 23 w 154"/>
                  <a:gd name="T3" fmla="*/ 11 h 83"/>
                  <a:gd name="T4" fmla="*/ 77 w 154"/>
                  <a:gd name="T5" fmla="*/ 32 h 83"/>
                  <a:gd name="T6" fmla="*/ 118 w 154"/>
                  <a:gd name="T7" fmla="*/ 58 h 83"/>
                  <a:gd name="T8" fmla="*/ 147 w 154"/>
                  <a:gd name="T9" fmla="*/ 57 h 83"/>
                  <a:gd name="T10" fmla="*/ 136 w 154"/>
                  <a:gd name="T11" fmla="*/ 83 h 83"/>
                  <a:gd name="T12" fmla="*/ 120 w 154"/>
                  <a:gd name="T13" fmla="*/ 83 h 83"/>
                  <a:gd name="T14" fmla="*/ 72 w 154"/>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83">
                    <a:moveTo>
                      <a:pt x="5" y="55"/>
                    </a:moveTo>
                    <a:cubicBezTo>
                      <a:pt x="0" y="40"/>
                      <a:pt x="5" y="21"/>
                      <a:pt x="23" y="11"/>
                    </a:cubicBezTo>
                    <a:cubicBezTo>
                      <a:pt x="42" y="0"/>
                      <a:pt x="66" y="6"/>
                      <a:pt x="77" y="32"/>
                    </a:cubicBezTo>
                    <a:cubicBezTo>
                      <a:pt x="96" y="21"/>
                      <a:pt x="120" y="34"/>
                      <a:pt x="118" y="58"/>
                    </a:cubicBezTo>
                    <a:cubicBezTo>
                      <a:pt x="125" y="48"/>
                      <a:pt x="139" y="47"/>
                      <a:pt x="147" y="57"/>
                    </a:cubicBezTo>
                    <a:cubicBezTo>
                      <a:pt x="154" y="66"/>
                      <a:pt x="149" y="83"/>
                      <a:pt x="136" y="83"/>
                    </a:cubicBezTo>
                    <a:cubicBezTo>
                      <a:pt x="120" y="83"/>
                      <a:pt x="120" y="83"/>
                      <a:pt x="120" y="83"/>
                    </a:cubicBezTo>
                    <a:cubicBezTo>
                      <a:pt x="120" y="83"/>
                      <a:pt x="89" y="83"/>
                      <a:pt x="72" y="83"/>
                    </a:cubicBez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 xmlns:a16="http://schemas.microsoft.com/office/drawing/2014/main" id="{A0170F32-665A-487C-BC18-DA6103CD0B1F}"/>
                  </a:ext>
                </a:extLst>
              </p:cNvPr>
              <p:cNvSpPr>
                <a:spLocks/>
              </p:cNvSpPr>
              <p:nvPr/>
            </p:nvSpPr>
            <p:spPr bwMode="auto">
              <a:xfrm>
                <a:off x="3818" y="2112"/>
                <a:ext cx="44" cy="22"/>
              </a:xfrm>
              <a:custGeom>
                <a:avLst/>
                <a:gdLst>
                  <a:gd name="T0" fmla="*/ 0 w 44"/>
                  <a:gd name="T1" fmla="*/ 22 h 22"/>
                  <a:gd name="T2" fmla="*/ 22 w 44"/>
                  <a:gd name="T3" fmla="*/ 0 h 22"/>
                  <a:gd name="T4" fmla="*/ 44 w 44"/>
                  <a:gd name="T5" fmla="*/ 22 h 22"/>
                </a:gdLst>
                <a:ahLst/>
                <a:cxnLst>
                  <a:cxn ang="0">
                    <a:pos x="T0" y="T1"/>
                  </a:cxn>
                  <a:cxn ang="0">
                    <a:pos x="T2" y="T3"/>
                  </a:cxn>
                  <a:cxn ang="0">
                    <a:pos x="T4" y="T5"/>
                  </a:cxn>
                </a:cxnLst>
                <a:rect l="0" t="0" r="r" b="b"/>
                <a:pathLst>
                  <a:path w="44" h="22">
                    <a:moveTo>
                      <a:pt x="0" y="22"/>
                    </a:moveTo>
                    <a:lnTo>
                      <a:pt x="22" y="0"/>
                    </a:lnTo>
                    <a:lnTo>
                      <a:pt x="44" y="22"/>
                    </a:ln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4">
                <a:extLst>
                  <a:ext uri="{FF2B5EF4-FFF2-40B4-BE49-F238E27FC236}">
                    <a16:creationId xmlns="" xmlns:a16="http://schemas.microsoft.com/office/drawing/2014/main" id="{8201051F-9167-40FC-869D-808BBB7D5207}"/>
                  </a:ext>
                </a:extLst>
              </p:cNvPr>
              <p:cNvSpPr>
                <a:spLocks noChangeShapeType="1"/>
              </p:cNvSpPr>
              <p:nvPr/>
            </p:nvSpPr>
            <p:spPr bwMode="auto">
              <a:xfrm>
                <a:off x="3840" y="2117"/>
                <a:ext cx="0" cy="93"/>
              </a:xfrm>
              <a:prstGeom prst="line">
                <a:avLst/>
              </a:prstGeom>
              <a:noFill/>
              <a:ln w="17463" cap="rnd">
                <a:solidFill>
                  <a:srgbClr val="000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 xmlns:a16="http://schemas.microsoft.com/office/drawing/2014/main" id="{BF5E78A5-6E46-491A-860D-49C5EBCADB36}"/>
                  </a:ext>
                </a:extLst>
              </p:cNvPr>
              <p:cNvSpPr>
                <a:spLocks/>
              </p:cNvSpPr>
              <p:nvPr/>
            </p:nvSpPr>
            <p:spPr bwMode="auto">
              <a:xfrm>
                <a:off x="3774" y="2189"/>
                <a:ext cx="132" cy="10"/>
              </a:xfrm>
              <a:custGeom>
                <a:avLst/>
                <a:gdLst>
                  <a:gd name="T0" fmla="*/ 0 w 132"/>
                  <a:gd name="T1" fmla="*/ 10 h 10"/>
                  <a:gd name="T2" fmla="*/ 0 w 132"/>
                  <a:gd name="T3" fmla="*/ 0 h 10"/>
                  <a:gd name="T4" fmla="*/ 0 w 132"/>
                  <a:gd name="T5" fmla="*/ 0 h 10"/>
                  <a:gd name="T6" fmla="*/ 132 w 132"/>
                  <a:gd name="T7" fmla="*/ 0 h 10"/>
                  <a:gd name="T8" fmla="*/ 132 w 132"/>
                  <a:gd name="T9" fmla="*/ 0 h 10"/>
                  <a:gd name="T10" fmla="*/ 132 w 132"/>
                  <a:gd name="T11" fmla="*/ 10 h 10"/>
                </a:gdLst>
                <a:ahLst/>
                <a:cxnLst>
                  <a:cxn ang="0">
                    <a:pos x="T0" y="T1"/>
                  </a:cxn>
                  <a:cxn ang="0">
                    <a:pos x="T2" y="T3"/>
                  </a:cxn>
                  <a:cxn ang="0">
                    <a:pos x="T4" y="T5"/>
                  </a:cxn>
                  <a:cxn ang="0">
                    <a:pos x="T6" y="T7"/>
                  </a:cxn>
                  <a:cxn ang="0">
                    <a:pos x="T8" y="T9"/>
                  </a:cxn>
                  <a:cxn ang="0">
                    <a:pos x="T10" y="T11"/>
                  </a:cxn>
                </a:cxnLst>
                <a:rect l="0" t="0" r="r" b="b"/>
                <a:pathLst>
                  <a:path w="132" h="10">
                    <a:moveTo>
                      <a:pt x="0" y="10"/>
                    </a:moveTo>
                    <a:lnTo>
                      <a:pt x="0" y="0"/>
                    </a:lnTo>
                    <a:lnTo>
                      <a:pt x="0" y="0"/>
                    </a:lnTo>
                    <a:lnTo>
                      <a:pt x="132" y="0"/>
                    </a:lnTo>
                    <a:lnTo>
                      <a:pt x="132" y="0"/>
                    </a:lnTo>
                    <a:lnTo>
                      <a:pt x="132" y="10"/>
                    </a:ln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 xmlns:a16="http://schemas.microsoft.com/office/drawing/2014/main" id="{19FCB108-27EF-4DC7-925C-D87E2C0A1268}"/>
                  </a:ext>
                </a:extLst>
              </p:cNvPr>
              <p:cNvSpPr>
                <a:spLocks/>
              </p:cNvSpPr>
              <p:nvPr/>
            </p:nvSpPr>
            <p:spPr bwMode="auto">
              <a:xfrm>
                <a:off x="3757" y="2221"/>
                <a:ext cx="33" cy="33"/>
              </a:xfrm>
              <a:custGeom>
                <a:avLst/>
                <a:gdLst>
                  <a:gd name="T0" fmla="*/ 0 w 33"/>
                  <a:gd name="T1" fmla="*/ 0 h 33"/>
                  <a:gd name="T2" fmla="*/ 33 w 33"/>
                  <a:gd name="T3" fmla="*/ 0 h 33"/>
                  <a:gd name="T4" fmla="*/ 33 w 33"/>
                  <a:gd name="T5" fmla="*/ 33 h 33"/>
                  <a:gd name="T6" fmla="*/ 0 w 33"/>
                  <a:gd name="T7" fmla="*/ 33 h 33"/>
                  <a:gd name="T8" fmla="*/ 0 w 33"/>
                  <a:gd name="T9" fmla="*/ 22 h 33"/>
                </a:gdLst>
                <a:ahLst/>
                <a:cxnLst>
                  <a:cxn ang="0">
                    <a:pos x="T0" y="T1"/>
                  </a:cxn>
                  <a:cxn ang="0">
                    <a:pos x="T2" y="T3"/>
                  </a:cxn>
                  <a:cxn ang="0">
                    <a:pos x="T4" y="T5"/>
                  </a:cxn>
                  <a:cxn ang="0">
                    <a:pos x="T6" y="T7"/>
                  </a:cxn>
                  <a:cxn ang="0">
                    <a:pos x="T8" y="T9"/>
                  </a:cxn>
                </a:cxnLst>
                <a:rect l="0" t="0" r="r" b="b"/>
                <a:pathLst>
                  <a:path w="33" h="33">
                    <a:moveTo>
                      <a:pt x="0" y="0"/>
                    </a:moveTo>
                    <a:lnTo>
                      <a:pt x="33" y="0"/>
                    </a:lnTo>
                    <a:lnTo>
                      <a:pt x="33" y="33"/>
                    </a:lnTo>
                    <a:lnTo>
                      <a:pt x="0" y="33"/>
                    </a:lnTo>
                    <a:lnTo>
                      <a:pt x="0" y="22"/>
                    </a:ln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 xmlns:a16="http://schemas.microsoft.com/office/drawing/2014/main" id="{6F606FE3-C861-48D9-8507-3380CB3FA625}"/>
                  </a:ext>
                </a:extLst>
              </p:cNvPr>
              <p:cNvSpPr>
                <a:spLocks/>
              </p:cNvSpPr>
              <p:nvPr/>
            </p:nvSpPr>
            <p:spPr bwMode="auto">
              <a:xfrm>
                <a:off x="3890" y="2221"/>
                <a:ext cx="33" cy="33"/>
              </a:xfrm>
              <a:custGeom>
                <a:avLst/>
                <a:gdLst>
                  <a:gd name="T0" fmla="*/ 0 w 33"/>
                  <a:gd name="T1" fmla="*/ 0 h 33"/>
                  <a:gd name="T2" fmla="*/ 33 w 33"/>
                  <a:gd name="T3" fmla="*/ 0 h 33"/>
                  <a:gd name="T4" fmla="*/ 33 w 33"/>
                  <a:gd name="T5" fmla="*/ 33 h 33"/>
                  <a:gd name="T6" fmla="*/ 0 w 33"/>
                  <a:gd name="T7" fmla="*/ 33 h 33"/>
                  <a:gd name="T8" fmla="*/ 0 w 33"/>
                  <a:gd name="T9" fmla="*/ 22 h 33"/>
                </a:gdLst>
                <a:ahLst/>
                <a:cxnLst>
                  <a:cxn ang="0">
                    <a:pos x="T0" y="T1"/>
                  </a:cxn>
                  <a:cxn ang="0">
                    <a:pos x="T2" y="T3"/>
                  </a:cxn>
                  <a:cxn ang="0">
                    <a:pos x="T4" y="T5"/>
                  </a:cxn>
                  <a:cxn ang="0">
                    <a:pos x="T6" y="T7"/>
                  </a:cxn>
                  <a:cxn ang="0">
                    <a:pos x="T8" y="T9"/>
                  </a:cxn>
                </a:cxnLst>
                <a:rect l="0" t="0" r="r" b="b"/>
                <a:pathLst>
                  <a:path w="33" h="33">
                    <a:moveTo>
                      <a:pt x="0" y="0"/>
                    </a:moveTo>
                    <a:lnTo>
                      <a:pt x="33" y="0"/>
                    </a:lnTo>
                    <a:lnTo>
                      <a:pt x="33" y="33"/>
                    </a:lnTo>
                    <a:lnTo>
                      <a:pt x="0" y="33"/>
                    </a:lnTo>
                    <a:lnTo>
                      <a:pt x="0" y="22"/>
                    </a:ln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 xmlns:a16="http://schemas.microsoft.com/office/drawing/2014/main" id="{568CC896-58E1-48A3-A4D1-B7170EF2083D}"/>
                  </a:ext>
                </a:extLst>
              </p:cNvPr>
              <p:cNvSpPr>
                <a:spLocks/>
              </p:cNvSpPr>
              <p:nvPr/>
            </p:nvSpPr>
            <p:spPr bwMode="auto">
              <a:xfrm>
                <a:off x="3823" y="2232"/>
                <a:ext cx="34" cy="33"/>
              </a:xfrm>
              <a:custGeom>
                <a:avLst/>
                <a:gdLst>
                  <a:gd name="T0" fmla="*/ 0 w 34"/>
                  <a:gd name="T1" fmla="*/ 0 h 33"/>
                  <a:gd name="T2" fmla="*/ 34 w 34"/>
                  <a:gd name="T3" fmla="*/ 0 h 33"/>
                  <a:gd name="T4" fmla="*/ 34 w 34"/>
                  <a:gd name="T5" fmla="*/ 33 h 33"/>
                  <a:gd name="T6" fmla="*/ 0 w 34"/>
                  <a:gd name="T7" fmla="*/ 33 h 33"/>
                  <a:gd name="T8" fmla="*/ 0 w 34"/>
                  <a:gd name="T9" fmla="*/ 22 h 33"/>
                </a:gdLst>
                <a:ahLst/>
                <a:cxnLst>
                  <a:cxn ang="0">
                    <a:pos x="T0" y="T1"/>
                  </a:cxn>
                  <a:cxn ang="0">
                    <a:pos x="T2" y="T3"/>
                  </a:cxn>
                  <a:cxn ang="0">
                    <a:pos x="T4" y="T5"/>
                  </a:cxn>
                  <a:cxn ang="0">
                    <a:pos x="T6" y="T7"/>
                  </a:cxn>
                  <a:cxn ang="0">
                    <a:pos x="T8" y="T9"/>
                  </a:cxn>
                </a:cxnLst>
                <a:rect l="0" t="0" r="r" b="b"/>
                <a:pathLst>
                  <a:path w="34" h="33">
                    <a:moveTo>
                      <a:pt x="0" y="0"/>
                    </a:moveTo>
                    <a:lnTo>
                      <a:pt x="34" y="0"/>
                    </a:lnTo>
                    <a:lnTo>
                      <a:pt x="34" y="33"/>
                    </a:lnTo>
                    <a:lnTo>
                      <a:pt x="0" y="33"/>
                    </a:lnTo>
                    <a:lnTo>
                      <a:pt x="0" y="22"/>
                    </a:lnTo>
                  </a:path>
                </a:pathLst>
              </a:custGeom>
              <a:noFill/>
              <a:ln w="17463" cap="rnd">
                <a:solidFill>
                  <a:srgbClr val="000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29336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888" y="334952"/>
            <a:ext cx="5472112" cy="969974"/>
          </a:xfrm>
        </p:spPr>
        <p:txBody>
          <a:bodyPr>
            <a:normAutofit/>
          </a:bodyPr>
          <a:lstStyle/>
          <a:p>
            <a:r>
              <a:rPr lang="et-EE" sz="4400" dirty="0"/>
              <a:t>X</a:t>
            </a:r>
            <a:r>
              <a:rPr lang="et-EE" sz="4400" dirty="0" smtClean="0"/>
              <a:t>-road</a:t>
            </a:r>
            <a:endParaRPr lang="en-GB" sz="4400" dirty="0"/>
          </a:p>
        </p:txBody>
      </p:sp>
      <p:sp>
        <p:nvSpPr>
          <p:cNvPr id="6" name="Text Placeholder 5"/>
          <p:cNvSpPr>
            <a:spLocks noGrp="1"/>
          </p:cNvSpPr>
          <p:nvPr>
            <p:ph type="body" sz="quarter" idx="10"/>
          </p:nvPr>
        </p:nvSpPr>
        <p:spPr>
          <a:xfrm>
            <a:off x="623888" y="2276476"/>
            <a:ext cx="4824412" cy="4581524"/>
          </a:xfrm>
        </p:spPr>
        <p:txBody>
          <a:bodyPr>
            <a:normAutofit/>
          </a:bodyPr>
          <a:lstStyle/>
          <a:p>
            <a:pPr marL="0" indent="0">
              <a:buClr>
                <a:srgbClr val="575A5D"/>
              </a:buClr>
              <a:buNone/>
            </a:pPr>
            <a:endParaRPr lang="et-EE" dirty="0"/>
          </a:p>
          <a:p>
            <a:pPr>
              <a:buClr>
                <a:srgbClr val="575A5D"/>
              </a:buClr>
            </a:pPr>
            <a:r>
              <a:rPr lang="en-GB" sz="1400" b="1" dirty="0">
                <a:latin typeface="Aino" panose="02000603040504020204" pitchFamily="50" charset="0"/>
              </a:rPr>
              <a:t>X-Road – the free and open-source data exchange layer software</a:t>
            </a:r>
          </a:p>
          <a:p>
            <a:pPr lvl="1">
              <a:buClr>
                <a:srgbClr val="575A5D"/>
              </a:buClr>
            </a:pPr>
            <a:r>
              <a:rPr lang="en-GB" sz="1400" dirty="0">
                <a:latin typeface="Aino" panose="02000603040504020204" pitchFamily="50" charset="0"/>
              </a:rPr>
              <a:t>modular, easy-to-use, secure data exchange solution</a:t>
            </a:r>
            <a:endParaRPr lang="et-EE" sz="1400" dirty="0">
              <a:latin typeface="Aino" panose="02000603040504020204" pitchFamily="50" charset="0"/>
            </a:endParaRPr>
          </a:p>
          <a:p>
            <a:pPr lvl="1">
              <a:buClr>
                <a:srgbClr val="575A5D"/>
              </a:buClr>
            </a:pPr>
            <a:r>
              <a:rPr lang="et-EE" sz="1400" dirty="0" err="1">
                <a:latin typeface="Aino" panose="02000603040504020204" pitchFamily="50" charset="0"/>
              </a:rPr>
              <a:t>decentralised</a:t>
            </a:r>
            <a:r>
              <a:rPr lang="et-EE" sz="1400" dirty="0">
                <a:latin typeface="Aino" panose="02000603040504020204" pitchFamily="50" charset="0"/>
              </a:rPr>
              <a:t> and </a:t>
            </a:r>
            <a:r>
              <a:rPr lang="et-EE" sz="1400" dirty="0" err="1">
                <a:latin typeface="Aino" panose="02000603040504020204" pitchFamily="50" charset="0"/>
              </a:rPr>
              <a:t>distributed</a:t>
            </a:r>
            <a:r>
              <a:rPr lang="et-EE" sz="1400" dirty="0">
                <a:latin typeface="Aino" panose="02000603040504020204" pitchFamily="50" charset="0"/>
              </a:rPr>
              <a:t> </a:t>
            </a:r>
            <a:r>
              <a:rPr lang="et-EE" sz="1400" dirty="0" err="1">
                <a:latin typeface="Aino" panose="02000603040504020204" pitchFamily="50" charset="0"/>
              </a:rPr>
              <a:t>network</a:t>
            </a:r>
            <a:endParaRPr lang="en-GB" sz="1400" dirty="0">
              <a:latin typeface="Aino" panose="02000603040504020204" pitchFamily="50" charset="0"/>
            </a:endParaRPr>
          </a:p>
          <a:p>
            <a:pPr lvl="1">
              <a:buClr>
                <a:srgbClr val="575A5D"/>
              </a:buClr>
            </a:pPr>
            <a:r>
              <a:rPr lang="et-EE" sz="1400" dirty="0" err="1">
                <a:latin typeface="Aino" panose="02000603040504020204" pitchFamily="50" charset="0"/>
              </a:rPr>
              <a:t>expert</a:t>
            </a:r>
            <a:r>
              <a:rPr lang="et-EE" sz="1400" dirty="0">
                <a:latin typeface="Aino" panose="02000603040504020204" pitchFamily="50" charset="0"/>
              </a:rPr>
              <a:t> </a:t>
            </a:r>
            <a:r>
              <a:rPr lang="et-EE" sz="1400" dirty="0" err="1">
                <a:latin typeface="Aino" panose="02000603040504020204" pitchFamily="50" charset="0"/>
              </a:rPr>
              <a:t>community</a:t>
            </a:r>
            <a:r>
              <a:rPr lang="et-EE" sz="1400" dirty="0">
                <a:latin typeface="Aino" panose="02000603040504020204" pitchFamily="50" charset="0"/>
              </a:rPr>
              <a:t> of </a:t>
            </a:r>
            <a:r>
              <a:rPr lang="et-EE" sz="1400" dirty="0" err="1">
                <a:latin typeface="Aino" panose="02000603040504020204" pitchFamily="50" charset="0"/>
              </a:rPr>
              <a:t>almost</a:t>
            </a:r>
            <a:r>
              <a:rPr lang="et-EE" sz="1400" dirty="0">
                <a:latin typeface="Aino" panose="02000603040504020204" pitchFamily="50" charset="0"/>
              </a:rPr>
              <a:t> a </a:t>
            </a:r>
            <a:r>
              <a:rPr lang="et-EE" sz="1400" dirty="0" err="1">
                <a:latin typeface="Aino" panose="02000603040504020204" pitchFamily="50" charset="0"/>
              </a:rPr>
              <a:t>thousand</a:t>
            </a:r>
            <a:r>
              <a:rPr lang="et-EE" sz="1400" dirty="0">
                <a:latin typeface="Aino" panose="02000603040504020204" pitchFamily="50" charset="0"/>
              </a:rPr>
              <a:t> </a:t>
            </a:r>
            <a:r>
              <a:rPr lang="et-EE" sz="1400" dirty="0" err="1">
                <a:latin typeface="Aino" panose="02000603040504020204" pitchFamily="50" charset="0"/>
              </a:rPr>
              <a:t>people</a:t>
            </a:r>
            <a:r>
              <a:rPr lang="et-EE" sz="1400" dirty="0">
                <a:latin typeface="Aino" panose="02000603040504020204" pitchFamily="50" charset="0"/>
              </a:rPr>
              <a:t> </a:t>
            </a:r>
            <a:r>
              <a:rPr lang="et-EE" sz="1400" dirty="0" err="1">
                <a:latin typeface="Aino" panose="02000603040504020204" pitchFamily="50" charset="0"/>
              </a:rPr>
              <a:t>from</a:t>
            </a:r>
            <a:r>
              <a:rPr lang="et-EE" sz="1400" dirty="0">
                <a:latin typeface="Aino" panose="02000603040504020204" pitchFamily="50" charset="0"/>
              </a:rPr>
              <a:t> </a:t>
            </a:r>
            <a:r>
              <a:rPr lang="et-EE" sz="1400" dirty="0" err="1">
                <a:latin typeface="Aino" panose="02000603040504020204" pitchFamily="50" charset="0"/>
              </a:rPr>
              <a:t>over</a:t>
            </a:r>
            <a:r>
              <a:rPr lang="et-EE" sz="1400" dirty="0">
                <a:latin typeface="Aino" panose="02000603040504020204" pitchFamily="50" charset="0"/>
              </a:rPr>
              <a:t> 60 </a:t>
            </a:r>
            <a:r>
              <a:rPr lang="et-EE" sz="1400" dirty="0" err="1">
                <a:latin typeface="Aino" panose="02000603040504020204" pitchFamily="50" charset="0"/>
              </a:rPr>
              <a:t>countries</a:t>
            </a:r>
            <a:endParaRPr lang="et-EE" sz="1400" dirty="0">
              <a:latin typeface="Aino" panose="02000603040504020204" pitchFamily="50" charset="0"/>
            </a:endParaRPr>
          </a:p>
          <a:p>
            <a:pPr lvl="1">
              <a:buClr>
                <a:srgbClr val="575A5D"/>
              </a:buClr>
            </a:pPr>
            <a:r>
              <a:rPr lang="et-EE" sz="1400" dirty="0" err="1">
                <a:latin typeface="Aino" panose="02000603040504020204" pitchFamily="50" charset="0"/>
              </a:rPr>
              <a:t>operational</a:t>
            </a:r>
            <a:r>
              <a:rPr lang="et-EE" sz="1400" dirty="0">
                <a:latin typeface="Aino" panose="02000603040504020204" pitchFamily="50" charset="0"/>
              </a:rPr>
              <a:t> in </a:t>
            </a:r>
            <a:r>
              <a:rPr lang="et-EE" sz="1400" dirty="0" err="1">
                <a:latin typeface="Aino" panose="02000603040504020204" pitchFamily="50" charset="0"/>
              </a:rPr>
              <a:t>Azerbaidjan</a:t>
            </a:r>
            <a:r>
              <a:rPr lang="et-EE" sz="1400" dirty="0">
                <a:latin typeface="Aino" panose="02000603040504020204" pitchFamily="50" charset="0"/>
              </a:rPr>
              <a:t>, Argentina, </a:t>
            </a:r>
            <a:r>
              <a:rPr lang="et-EE" sz="1400" dirty="0" err="1">
                <a:latin typeface="Aino" panose="02000603040504020204" pitchFamily="50" charset="0"/>
              </a:rPr>
              <a:t>Cambodia</a:t>
            </a:r>
            <a:r>
              <a:rPr lang="et-EE" sz="1400" dirty="0">
                <a:latin typeface="Aino" panose="02000603040504020204" pitchFamily="50" charset="0"/>
              </a:rPr>
              <a:t>, Colombia, El Salvador, Estonia, </a:t>
            </a:r>
            <a:r>
              <a:rPr lang="et-EE" sz="1400" dirty="0" err="1">
                <a:latin typeface="Aino" panose="02000603040504020204" pitchFamily="50" charset="0"/>
              </a:rPr>
              <a:t>Faroe</a:t>
            </a:r>
            <a:r>
              <a:rPr lang="et-EE" sz="1400" dirty="0">
                <a:latin typeface="Aino" panose="02000603040504020204" pitchFamily="50" charset="0"/>
              </a:rPr>
              <a:t> </a:t>
            </a:r>
            <a:r>
              <a:rPr lang="et-EE" sz="1400" dirty="0" err="1">
                <a:latin typeface="Aino" panose="02000603040504020204" pitchFamily="50" charset="0"/>
              </a:rPr>
              <a:t>Islands</a:t>
            </a:r>
            <a:r>
              <a:rPr lang="et-EE" sz="1400" dirty="0">
                <a:latin typeface="Aino" panose="02000603040504020204" pitchFamily="50" charset="0"/>
              </a:rPr>
              <a:t>, </a:t>
            </a:r>
            <a:r>
              <a:rPr lang="et-EE" sz="1400" dirty="0" err="1">
                <a:latin typeface="Aino" panose="02000603040504020204" pitchFamily="50" charset="0"/>
              </a:rPr>
              <a:t>Finland</a:t>
            </a:r>
            <a:r>
              <a:rPr lang="et-EE" sz="1400" dirty="0">
                <a:latin typeface="Aino" panose="02000603040504020204" pitchFamily="50" charset="0"/>
              </a:rPr>
              <a:t>, </a:t>
            </a:r>
            <a:r>
              <a:rPr lang="et-EE" sz="1400" dirty="0" err="1">
                <a:latin typeface="Aino" panose="02000603040504020204" pitchFamily="50" charset="0"/>
              </a:rPr>
              <a:t>Germany</a:t>
            </a:r>
            <a:r>
              <a:rPr lang="et-EE" sz="1400" dirty="0">
                <a:latin typeface="Aino" panose="02000603040504020204" pitchFamily="50" charset="0"/>
              </a:rPr>
              <a:t>, </a:t>
            </a:r>
            <a:r>
              <a:rPr lang="et-EE" sz="1400" dirty="0" err="1">
                <a:latin typeface="Aino" panose="02000603040504020204" pitchFamily="50" charset="0"/>
              </a:rPr>
              <a:t>Iceland</a:t>
            </a:r>
            <a:r>
              <a:rPr lang="et-EE" sz="1400" dirty="0">
                <a:latin typeface="Aino" panose="02000603040504020204" pitchFamily="50" charset="0"/>
              </a:rPr>
              <a:t>, </a:t>
            </a:r>
            <a:r>
              <a:rPr lang="et-EE" sz="1400" dirty="0" err="1">
                <a:latin typeface="Aino" panose="02000603040504020204" pitchFamily="50" charset="0"/>
              </a:rPr>
              <a:t>Japan</a:t>
            </a:r>
            <a:r>
              <a:rPr lang="et-EE" sz="1400" dirty="0">
                <a:latin typeface="Aino" panose="02000603040504020204" pitchFamily="50" charset="0"/>
              </a:rPr>
              <a:t>, </a:t>
            </a:r>
            <a:r>
              <a:rPr lang="et-EE" sz="1400" dirty="0" err="1">
                <a:latin typeface="Aino" panose="02000603040504020204" pitchFamily="50" charset="0"/>
              </a:rPr>
              <a:t>Kyrgyzstan</a:t>
            </a:r>
            <a:r>
              <a:rPr lang="et-EE" sz="1400" dirty="0">
                <a:latin typeface="Aino" panose="02000603040504020204" pitchFamily="50" charset="0"/>
              </a:rPr>
              <a:t>, </a:t>
            </a:r>
            <a:r>
              <a:rPr lang="et-EE" sz="1400" dirty="0" err="1">
                <a:latin typeface="Aino" panose="02000603040504020204" pitchFamily="50" charset="0"/>
              </a:rPr>
              <a:t>Palestine</a:t>
            </a:r>
            <a:r>
              <a:rPr lang="et-EE" sz="1400" dirty="0">
                <a:latin typeface="Aino" panose="02000603040504020204" pitchFamily="50" charset="0"/>
              </a:rPr>
              <a:t>, Vietnam</a:t>
            </a:r>
          </a:p>
          <a:p>
            <a:pPr marL="0" indent="0">
              <a:buClr>
                <a:srgbClr val="575A5D"/>
              </a:buClr>
              <a:buNone/>
            </a:pPr>
            <a:endParaRPr lang="et-EE" sz="1400" dirty="0">
              <a:latin typeface="Aino" panose="02000603040504020204" pitchFamily="50" charset="0"/>
            </a:endParaRPr>
          </a:p>
          <a:p>
            <a:pPr>
              <a:buClr>
                <a:srgbClr val="575A5D"/>
              </a:buClr>
            </a:pPr>
            <a:r>
              <a:rPr lang="et-EE" sz="1400" b="1" dirty="0"/>
              <a:t>X-tee – </a:t>
            </a:r>
            <a:r>
              <a:rPr lang="et-EE" sz="1400" b="1" dirty="0" err="1"/>
              <a:t>the</a:t>
            </a:r>
            <a:r>
              <a:rPr lang="et-EE" sz="1400" b="1" dirty="0"/>
              <a:t> Estonian X-Road </a:t>
            </a:r>
            <a:r>
              <a:rPr lang="et-EE" sz="1400" b="1" dirty="0" err="1"/>
              <a:t>ecosystem</a:t>
            </a:r>
            <a:r>
              <a:rPr lang="et-EE" sz="1400" b="1" dirty="0"/>
              <a:t> </a:t>
            </a:r>
            <a:r>
              <a:rPr lang="et-EE" sz="1400" b="1" dirty="0" err="1"/>
              <a:t>since</a:t>
            </a:r>
            <a:r>
              <a:rPr lang="et-EE" sz="1400" b="1" dirty="0"/>
              <a:t> 2001</a:t>
            </a:r>
            <a:endParaRPr lang="et-EE" sz="1400" b="1" i="1" dirty="0"/>
          </a:p>
          <a:p>
            <a:pPr lvl="1">
              <a:buClr>
                <a:srgbClr val="575A5D"/>
              </a:buClr>
            </a:pPr>
            <a:r>
              <a:rPr lang="et-EE" sz="1400" dirty="0" err="1"/>
              <a:t>saving</a:t>
            </a:r>
            <a:r>
              <a:rPr lang="et-EE" sz="1400" dirty="0"/>
              <a:t> 3 </a:t>
            </a:r>
            <a:r>
              <a:rPr lang="et-EE" sz="1400" dirty="0" err="1"/>
              <a:t>million</a:t>
            </a:r>
            <a:r>
              <a:rPr lang="et-EE" sz="1400" dirty="0"/>
              <a:t> </a:t>
            </a:r>
            <a:r>
              <a:rPr lang="et-EE" sz="1400" dirty="0" err="1"/>
              <a:t>working</a:t>
            </a:r>
            <a:r>
              <a:rPr lang="et-EE" sz="1400" dirty="0"/>
              <a:t> </a:t>
            </a:r>
            <a:r>
              <a:rPr lang="et-EE" sz="1400" dirty="0" err="1"/>
              <a:t>hours</a:t>
            </a:r>
            <a:r>
              <a:rPr lang="et-EE" sz="1400" dirty="0"/>
              <a:t> </a:t>
            </a:r>
            <a:r>
              <a:rPr lang="et-EE" sz="1400" dirty="0" err="1"/>
              <a:t>annually</a:t>
            </a:r>
            <a:endParaRPr lang="et-EE" sz="1400" dirty="0"/>
          </a:p>
          <a:p>
            <a:pPr lvl="1">
              <a:buClr>
                <a:srgbClr val="575A5D"/>
              </a:buClr>
            </a:pPr>
            <a:r>
              <a:rPr lang="et-EE" sz="1400" dirty="0" err="1"/>
              <a:t>over</a:t>
            </a:r>
            <a:r>
              <a:rPr lang="et-EE" sz="1400" dirty="0"/>
              <a:t> 3,000</a:t>
            </a:r>
            <a:r>
              <a:rPr lang="en-GB" sz="1400" dirty="0"/>
              <a:t> different services</a:t>
            </a:r>
          </a:p>
          <a:p>
            <a:pPr lvl="1">
              <a:buClr>
                <a:srgbClr val="575A5D"/>
              </a:buClr>
            </a:pPr>
            <a:r>
              <a:rPr lang="et-EE" sz="1400" dirty="0"/>
              <a:t>o</a:t>
            </a:r>
            <a:r>
              <a:rPr lang="en-GB" sz="1400" dirty="0" err="1"/>
              <a:t>ver</a:t>
            </a:r>
            <a:r>
              <a:rPr lang="en-GB" sz="1400" dirty="0"/>
              <a:t> </a:t>
            </a:r>
            <a:r>
              <a:rPr lang="et-EE" sz="1400" dirty="0"/>
              <a:t>1,3 </a:t>
            </a:r>
            <a:r>
              <a:rPr lang="et-EE" sz="1400" dirty="0" err="1"/>
              <a:t>billion</a:t>
            </a:r>
            <a:r>
              <a:rPr lang="en-GB" sz="1400" dirty="0"/>
              <a:t> transactions </a:t>
            </a:r>
            <a:r>
              <a:rPr lang="et-EE" sz="1400" dirty="0" err="1"/>
              <a:t>per</a:t>
            </a:r>
            <a:r>
              <a:rPr lang="en-GB" sz="1400" dirty="0"/>
              <a:t> year</a:t>
            </a:r>
            <a:endParaRPr lang="et-EE" sz="1400" dirty="0"/>
          </a:p>
        </p:txBody>
      </p:sp>
      <p:sp>
        <p:nvSpPr>
          <p:cNvPr id="7" name="Text Placeholder 6"/>
          <p:cNvSpPr>
            <a:spLocks noGrp="1"/>
          </p:cNvSpPr>
          <p:nvPr>
            <p:ph type="body" sz="quarter" idx="11"/>
          </p:nvPr>
        </p:nvSpPr>
        <p:spPr/>
        <p:txBody>
          <a:bodyPr/>
          <a:lstStyle/>
          <a:p>
            <a:r>
              <a:rPr lang="et-EE" dirty="0">
                <a:solidFill>
                  <a:schemeClr val="tx1"/>
                </a:solidFill>
              </a:rPr>
              <a:t>t</a:t>
            </a:r>
            <a:r>
              <a:rPr lang="en-GB" dirty="0">
                <a:solidFill>
                  <a:schemeClr val="tx1"/>
                </a:solidFill>
              </a:rPr>
              <a:t>he busi</a:t>
            </a:r>
            <a:r>
              <a:rPr lang="en-GB" dirty="0"/>
              <a:t>est</a:t>
            </a:r>
            <a:r>
              <a:rPr lang="en-GB" dirty="0">
                <a:solidFill>
                  <a:schemeClr val="tx1"/>
                </a:solidFill>
              </a:rPr>
              <a:t> </a:t>
            </a:r>
            <a:r>
              <a:rPr lang="et-EE" dirty="0" err="1">
                <a:solidFill>
                  <a:schemeClr val="tx1"/>
                </a:solidFill>
              </a:rPr>
              <a:t>highway</a:t>
            </a:r>
            <a:r>
              <a:rPr lang="et-EE" dirty="0">
                <a:solidFill>
                  <a:schemeClr val="tx1"/>
                </a:solidFill>
              </a:rPr>
              <a:t> </a:t>
            </a:r>
            <a:r>
              <a:rPr lang="et-EE" dirty="0" err="1">
                <a:solidFill>
                  <a:schemeClr val="tx1"/>
                </a:solidFill>
              </a:rPr>
              <a:t>since</a:t>
            </a:r>
            <a:r>
              <a:rPr lang="et-EE" dirty="0">
                <a:solidFill>
                  <a:schemeClr val="tx1"/>
                </a:solidFill>
              </a:rPr>
              <a:t> 2001</a:t>
            </a:r>
            <a:endParaRPr lang="en-GB"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3952" y="592414"/>
            <a:ext cx="5815077" cy="5644874"/>
          </a:xfrm>
          <a:prstGeom prst="rect">
            <a:avLst/>
          </a:prstGeom>
        </p:spPr>
      </p:pic>
    </p:spTree>
    <p:extLst>
      <p:ext uri="{BB962C8B-B14F-4D97-AF65-F5344CB8AC3E}">
        <p14:creationId xmlns:p14="http://schemas.microsoft.com/office/powerpoint/2010/main" val="1788477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Number of </a:t>
            </a:r>
            <a:r>
              <a:rPr lang="et-EE" dirty="0" err="1" smtClean="0"/>
              <a:t>queries</a:t>
            </a:r>
            <a:r>
              <a:rPr lang="et-EE" dirty="0" smtClean="0"/>
              <a:t> </a:t>
            </a:r>
            <a:r>
              <a:rPr lang="et-EE" dirty="0" err="1" smtClean="0"/>
              <a:t>via</a:t>
            </a:r>
            <a:r>
              <a:rPr lang="et-EE" dirty="0" smtClean="0"/>
              <a:t> X-Road</a:t>
            </a:r>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solidFill>
                  <a:prstClr val="white"/>
                </a:solidFill>
              </a:rPr>
              <a:pPr/>
              <a:t>15</a:t>
            </a:fld>
            <a:endParaRPr lang="et-EE" dirty="0">
              <a:solidFill>
                <a:prstClr val="white"/>
              </a:solidFill>
            </a:endParaRPr>
          </a:p>
        </p:txBody>
      </p:sp>
      <p:pic>
        <p:nvPicPr>
          <p:cNvPr id="5" name="Picture 4"/>
          <p:cNvPicPr>
            <a:picLocks noChangeAspect="1"/>
          </p:cNvPicPr>
          <p:nvPr/>
        </p:nvPicPr>
        <p:blipFill>
          <a:blip r:embed="rId2"/>
          <a:stretch>
            <a:fillRect/>
          </a:stretch>
        </p:blipFill>
        <p:spPr>
          <a:xfrm>
            <a:off x="2279176" y="1338262"/>
            <a:ext cx="7074374" cy="4994299"/>
          </a:xfrm>
          <a:prstGeom prst="rect">
            <a:avLst/>
          </a:prstGeom>
        </p:spPr>
      </p:pic>
    </p:spTree>
    <p:extLst>
      <p:ext uri="{BB962C8B-B14F-4D97-AF65-F5344CB8AC3E}">
        <p14:creationId xmlns:p14="http://schemas.microsoft.com/office/powerpoint/2010/main" val="642073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07EC977-967C-416A-B2D1-956E101C9208}"/>
              </a:ext>
            </a:extLst>
          </p:cNvPr>
          <p:cNvSpPr>
            <a:spLocks noGrp="1"/>
          </p:cNvSpPr>
          <p:nvPr>
            <p:ph type="title"/>
          </p:nvPr>
        </p:nvSpPr>
        <p:spPr/>
        <p:txBody>
          <a:bodyPr/>
          <a:lstStyle/>
          <a:p>
            <a:r>
              <a:rPr lang="et-EE" dirty="0" err="1" smtClean="0"/>
              <a:t>Data</a:t>
            </a:r>
            <a:r>
              <a:rPr lang="et-EE" dirty="0" smtClean="0"/>
              <a:t> </a:t>
            </a:r>
            <a:r>
              <a:rPr lang="et-EE" dirty="0" err="1" smtClean="0"/>
              <a:t>Governance</a:t>
            </a:r>
            <a:endParaRPr lang="et-EE" dirty="0"/>
          </a:p>
        </p:txBody>
      </p:sp>
      <p:sp>
        <p:nvSpPr>
          <p:cNvPr id="7" name="Text Placeholder 6">
            <a:extLst>
              <a:ext uri="{FF2B5EF4-FFF2-40B4-BE49-F238E27FC236}">
                <a16:creationId xmlns:a16="http://schemas.microsoft.com/office/drawing/2014/main" xmlns="" id="{B22D3BBC-C5BE-4DE9-829D-1FFDB0415BB1}"/>
              </a:ext>
            </a:extLst>
          </p:cNvPr>
          <p:cNvSpPr>
            <a:spLocks noGrp="1"/>
          </p:cNvSpPr>
          <p:nvPr>
            <p:ph type="body" idx="1"/>
          </p:nvPr>
        </p:nvSpPr>
        <p:spPr/>
        <p:txBody>
          <a:bodyPr/>
          <a:lstStyle/>
          <a:p>
            <a:r>
              <a:rPr lang="et-EE" dirty="0" err="1" smtClean="0"/>
              <a:t>From</a:t>
            </a:r>
            <a:r>
              <a:rPr lang="et-EE" dirty="0" smtClean="0"/>
              <a:t> </a:t>
            </a:r>
            <a:r>
              <a:rPr lang="et-EE" dirty="0" err="1" smtClean="0"/>
              <a:t>data</a:t>
            </a:r>
            <a:r>
              <a:rPr lang="et-EE" dirty="0" smtClean="0"/>
              <a:t> </a:t>
            </a:r>
            <a:r>
              <a:rPr lang="et-EE" dirty="0" err="1" smtClean="0"/>
              <a:t>to</a:t>
            </a:r>
            <a:r>
              <a:rPr lang="et-EE" dirty="0" smtClean="0"/>
              <a:t> </a:t>
            </a:r>
            <a:r>
              <a:rPr lang="et-EE" dirty="0" err="1" smtClean="0"/>
              <a:t>information</a:t>
            </a:r>
            <a:endParaRPr lang="et-EE" dirty="0"/>
          </a:p>
        </p:txBody>
      </p:sp>
      <p:sp>
        <p:nvSpPr>
          <p:cNvPr id="3" name="Slide Number Placeholder 2">
            <a:extLst>
              <a:ext uri="{FF2B5EF4-FFF2-40B4-BE49-F238E27FC236}">
                <a16:creationId xmlns:a16="http://schemas.microsoft.com/office/drawing/2014/main" xmlns="" id="{6514AFBC-4574-4604-A58A-79932D69FB11}"/>
              </a:ext>
            </a:extLst>
          </p:cNvPr>
          <p:cNvSpPr>
            <a:spLocks noGrp="1"/>
          </p:cNvSpPr>
          <p:nvPr>
            <p:ph type="sldNum" sz="quarter" idx="12"/>
          </p:nvPr>
        </p:nvSpPr>
        <p:spPr>
          <a:xfrm>
            <a:off x="326449" y="315396"/>
            <a:ext cx="216000" cy="216000"/>
          </a:xfrm>
        </p:spPr>
        <p:txBody>
          <a:bodyPr/>
          <a:lstStyle/>
          <a:p>
            <a:fld id="{9705FB9A-5FEA-4486-902A-E9C47A7B21EC}" type="slidenum">
              <a:rPr lang="et-EE" smtClean="0"/>
              <a:t>16</a:t>
            </a:fld>
            <a:endParaRPr lang="et-EE"/>
          </a:p>
        </p:txBody>
      </p:sp>
    </p:spTree>
    <p:extLst>
      <p:ext uri="{BB962C8B-B14F-4D97-AF65-F5344CB8AC3E}">
        <p14:creationId xmlns:p14="http://schemas.microsoft.com/office/powerpoint/2010/main" val="3475521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t-EE" dirty="0" err="1" smtClean="0"/>
              <a:t>Summary</a:t>
            </a:r>
            <a:r>
              <a:rPr lang="et-EE" dirty="0" smtClean="0"/>
              <a:t> of </a:t>
            </a:r>
            <a:r>
              <a:rPr lang="et-EE" dirty="0" err="1" smtClean="0"/>
              <a:t>main</a:t>
            </a:r>
            <a:r>
              <a:rPr lang="et-EE" dirty="0" smtClean="0"/>
              <a:t> </a:t>
            </a:r>
            <a:r>
              <a:rPr lang="et-EE" dirty="0" err="1" smtClean="0"/>
              <a:t>challenges</a:t>
            </a:r>
            <a:r>
              <a:rPr lang="et-EE" dirty="0" smtClean="0"/>
              <a:t> </a:t>
            </a:r>
            <a:r>
              <a:rPr lang="et-EE" dirty="0" err="1" smtClean="0"/>
              <a:t>for</a:t>
            </a:r>
            <a:r>
              <a:rPr lang="et-EE" dirty="0" smtClean="0"/>
              <a:t> </a:t>
            </a:r>
            <a:r>
              <a:rPr lang="et-EE" dirty="0" err="1" smtClean="0"/>
              <a:t>the</a:t>
            </a:r>
            <a:r>
              <a:rPr lang="et-EE" dirty="0" smtClean="0"/>
              <a:t> </a:t>
            </a:r>
            <a:r>
              <a:rPr lang="et-EE" dirty="0" err="1" smtClean="0"/>
              <a:t>next</a:t>
            </a:r>
            <a:r>
              <a:rPr lang="et-EE" dirty="0" smtClean="0"/>
              <a:t> </a:t>
            </a:r>
            <a:r>
              <a:rPr lang="et-EE" dirty="0" err="1" smtClean="0"/>
              <a:t>decade</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17</a:t>
            </a:fld>
            <a:endParaRPr lang="et-EE"/>
          </a:p>
        </p:txBody>
      </p:sp>
      <p:sp>
        <p:nvSpPr>
          <p:cNvPr id="7" name="Pentagon 33"/>
          <p:cNvSpPr/>
          <p:nvPr/>
        </p:nvSpPr>
        <p:spPr bwMode="auto">
          <a:xfrm>
            <a:off x="5553331" y="3960627"/>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8" name="Pentagon 19"/>
          <p:cNvSpPr/>
          <p:nvPr/>
        </p:nvSpPr>
        <p:spPr bwMode="auto">
          <a:xfrm>
            <a:off x="5553331" y="2780989"/>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9" name="Pentagon 26"/>
          <p:cNvSpPr/>
          <p:nvPr/>
        </p:nvSpPr>
        <p:spPr bwMode="auto">
          <a:xfrm>
            <a:off x="5553331" y="1601351"/>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0" name="Pentagon 47"/>
          <p:cNvSpPr/>
          <p:nvPr/>
        </p:nvSpPr>
        <p:spPr bwMode="auto">
          <a:xfrm>
            <a:off x="5553331" y="5140265"/>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1" name="Pentagon 33"/>
          <p:cNvSpPr/>
          <p:nvPr/>
        </p:nvSpPr>
        <p:spPr bwMode="auto">
          <a:xfrm>
            <a:off x="7127647" y="3963289"/>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2" name="Pentagon 19"/>
          <p:cNvSpPr/>
          <p:nvPr/>
        </p:nvSpPr>
        <p:spPr bwMode="auto">
          <a:xfrm>
            <a:off x="7118895" y="2767161"/>
            <a:ext cx="900000" cy="900000"/>
          </a:xfrm>
          <a:prstGeom prst="round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3" name="Pentagon 26"/>
          <p:cNvSpPr/>
          <p:nvPr/>
        </p:nvSpPr>
        <p:spPr bwMode="auto">
          <a:xfrm>
            <a:off x="7118895" y="5140265"/>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4" name="Pentagon 47"/>
          <p:cNvSpPr/>
          <p:nvPr/>
        </p:nvSpPr>
        <p:spPr bwMode="auto">
          <a:xfrm>
            <a:off x="7118895" y="1601351"/>
            <a:ext cx="900000" cy="90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kern="0" dirty="0">
              <a:solidFill>
                <a:schemeClr val="tx1"/>
              </a:solidFill>
            </a:endParaRPr>
          </a:p>
        </p:txBody>
      </p:sp>
      <p:sp>
        <p:nvSpPr>
          <p:cNvPr id="15" name="Rectangle 14"/>
          <p:cNvSpPr/>
          <p:nvPr/>
        </p:nvSpPr>
        <p:spPr bwMode="auto">
          <a:xfrm>
            <a:off x="1272004" y="1558283"/>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r" fontAlgn="base">
              <a:lnSpc>
                <a:spcPct val="90000"/>
              </a:lnSpc>
              <a:defRPr/>
            </a:pPr>
            <a:r>
              <a:rPr lang="et-EE" b="1" dirty="0" err="1">
                <a:solidFill>
                  <a:schemeClr val="tx1"/>
                </a:solidFill>
                <a:cs typeface="Arial" panose="020B0604020202020204" pitchFamily="34" charset="0"/>
              </a:rPr>
              <a:t>Strong</a:t>
            </a:r>
            <a:r>
              <a:rPr lang="et-EE" b="1" dirty="0">
                <a:solidFill>
                  <a:schemeClr val="tx1"/>
                </a:solidFill>
                <a:cs typeface="Arial" panose="020B0604020202020204" pitchFamily="34" charset="0"/>
              </a:rPr>
              <a:t> </a:t>
            </a:r>
            <a:r>
              <a:rPr lang="et-EE" b="1" dirty="0" err="1" smtClean="0">
                <a:solidFill>
                  <a:schemeClr val="tx1"/>
                </a:solidFill>
                <a:cs typeface="Arial" panose="020B0604020202020204" pitchFamily="34" charset="0"/>
              </a:rPr>
              <a:t>data</a:t>
            </a:r>
            <a:r>
              <a:rPr lang="et-EE" b="1" dirty="0" smtClean="0">
                <a:solidFill>
                  <a:schemeClr val="tx1"/>
                </a:solidFill>
                <a:cs typeface="Arial" panose="020B0604020202020204" pitchFamily="34" charset="0"/>
              </a:rPr>
              <a:t> </a:t>
            </a:r>
            <a:r>
              <a:rPr lang="et-EE" b="1" dirty="0" err="1" smtClean="0">
                <a:solidFill>
                  <a:schemeClr val="tx1"/>
                </a:solidFill>
                <a:cs typeface="Arial" panose="020B0604020202020204" pitchFamily="34" charset="0"/>
              </a:rPr>
              <a:t>governance</a:t>
            </a:r>
            <a:endParaRPr lang="en-US" b="1" dirty="0">
              <a:solidFill>
                <a:schemeClr val="tx1"/>
              </a:solidFill>
              <a:cs typeface="Arial" panose="020B0604020202020204" pitchFamily="34" charset="0"/>
            </a:endParaRPr>
          </a:p>
          <a:p>
            <a:pPr algn="r" fontAlgn="base">
              <a:lnSpc>
                <a:spcPct val="90000"/>
              </a:lnSpc>
              <a:defRPr/>
            </a:pPr>
            <a:r>
              <a:rPr lang="et-EE" dirty="0" err="1" smtClean="0">
                <a:solidFill>
                  <a:schemeClr val="tx1"/>
                </a:solidFill>
                <a:cs typeface="Arial" panose="020B0604020202020204" pitchFamily="34" charset="0"/>
              </a:rPr>
              <a:t>Multiple</a:t>
            </a:r>
            <a:r>
              <a:rPr lang="et-EE" dirty="0" err="1">
                <a:solidFill>
                  <a:schemeClr val="tx1"/>
                </a:solidFill>
                <a:cs typeface="Arial" panose="020B0604020202020204" pitchFamily="34" charset="0"/>
              </a:rPr>
              <a:t>-</a:t>
            </a:r>
            <a:r>
              <a:rPr lang="et-EE" dirty="0" err="1" smtClean="0">
                <a:solidFill>
                  <a:schemeClr val="tx1"/>
                </a:solidFill>
                <a:cs typeface="Arial" panose="020B0604020202020204" pitchFamily="34" charset="0"/>
              </a:rPr>
              <a:t>source</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data</a:t>
            </a:r>
            <a:endParaRPr lang="en-US" dirty="0">
              <a:solidFill>
                <a:schemeClr val="tx1"/>
              </a:solidFill>
              <a:cs typeface="Arial" panose="020B0604020202020204" pitchFamily="34" charset="0"/>
            </a:endParaRPr>
          </a:p>
        </p:txBody>
      </p:sp>
      <p:sp>
        <p:nvSpPr>
          <p:cNvPr id="16" name="Rectangle 15"/>
          <p:cNvSpPr/>
          <p:nvPr/>
        </p:nvSpPr>
        <p:spPr bwMode="auto">
          <a:xfrm>
            <a:off x="8111048" y="3960627"/>
            <a:ext cx="4353993"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fontAlgn="base">
              <a:lnSpc>
                <a:spcPct val="90000"/>
              </a:lnSpc>
              <a:defRPr/>
            </a:pPr>
            <a:r>
              <a:rPr lang="et-EE" b="1" dirty="0" err="1" smtClean="0">
                <a:solidFill>
                  <a:schemeClr val="tx1"/>
                </a:solidFill>
                <a:cs typeface="Arial" panose="020B0604020202020204" pitchFamily="34" charset="0"/>
              </a:rPr>
              <a:t>User-friendly</a:t>
            </a:r>
            <a:r>
              <a:rPr lang="et-EE" b="1" dirty="0" smtClean="0">
                <a:solidFill>
                  <a:schemeClr val="tx1"/>
                </a:solidFill>
                <a:cs typeface="Arial" panose="020B0604020202020204" pitchFamily="34" charset="0"/>
              </a:rPr>
              <a:t> </a:t>
            </a:r>
            <a:r>
              <a:rPr lang="et-EE" b="1" dirty="0" err="1" smtClean="0">
                <a:solidFill>
                  <a:schemeClr val="tx1"/>
                </a:solidFill>
                <a:cs typeface="Arial" panose="020B0604020202020204" pitchFamily="34" charset="0"/>
              </a:rPr>
              <a:t>dissemination</a:t>
            </a:r>
            <a:endParaRPr lang="en-US" b="1" dirty="0">
              <a:solidFill>
                <a:schemeClr val="tx1"/>
              </a:solidFill>
              <a:cs typeface="Arial" panose="020B0604020202020204" pitchFamily="34" charset="0"/>
            </a:endParaRPr>
          </a:p>
          <a:p>
            <a:pPr fontAlgn="base">
              <a:lnSpc>
                <a:spcPct val="90000"/>
              </a:lnSpc>
              <a:defRPr/>
            </a:pPr>
            <a:r>
              <a:rPr lang="et-EE" dirty="0" err="1">
                <a:solidFill>
                  <a:schemeClr val="tx1"/>
                </a:solidFill>
                <a:cs typeface="Arial" panose="020B0604020202020204" pitchFamily="34" charset="0"/>
              </a:rPr>
              <a:t>Personalised</a:t>
            </a:r>
            <a:r>
              <a:rPr lang="et-EE" dirty="0">
                <a:solidFill>
                  <a:schemeClr val="tx1"/>
                </a:solidFill>
                <a:cs typeface="Arial" panose="020B0604020202020204" pitchFamily="34" charset="0"/>
              </a:rPr>
              <a:t> </a:t>
            </a:r>
            <a:r>
              <a:rPr lang="et-EE" dirty="0" err="1">
                <a:solidFill>
                  <a:schemeClr val="tx1"/>
                </a:solidFill>
                <a:cs typeface="Arial" panose="020B0604020202020204" pitchFamily="34" charset="0"/>
              </a:rPr>
              <a:t>view</a:t>
            </a:r>
            <a:r>
              <a:rPr lang="et-EE" dirty="0">
                <a:solidFill>
                  <a:schemeClr val="tx1"/>
                </a:solidFill>
                <a:cs typeface="Arial" panose="020B0604020202020204" pitchFamily="34" charset="0"/>
              </a:rPr>
              <a:t> </a:t>
            </a:r>
            <a:r>
              <a:rPr lang="et-EE" dirty="0" smtClean="0">
                <a:solidFill>
                  <a:schemeClr val="tx1"/>
                </a:solidFill>
                <a:cs typeface="Arial" panose="020B0604020202020204" pitchFamily="34" charset="0"/>
              </a:rPr>
              <a:t>of </a:t>
            </a:r>
            <a:r>
              <a:rPr lang="et-EE" dirty="0" err="1">
                <a:solidFill>
                  <a:schemeClr val="tx1"/>
                </a:solidFill>
                <a:cs typeface="Arial" panose="020B0604020202020204" pitchFamily="34" charset="0"/>
              </a:rPr>
              <a:t>information</a:t>
            </a:r>
            <a:endParaRPr lang="en-US" dirty="0">
              <a:solidFill>
                <a:schemeClr val="tx1"/>
              </a:solidFill>
              <a:cs typeface="Arial" panose="020B0604020202020204" pitchFamily="34" charset="0"/>
            </a:endParaRPr>
          </a:p>
        </p:txBody>
      </p:sp>
      <p:sp>
        <p:nvSpPr>
          <p:cNvPr id="17" name="Rectangle 16"/>
          <p:cNvSpPr/>
          <p:nvPr/>
        </p:nvSpPr>
        <p:spPr bwMode="auto">
          <a:xfrm>
            <a:off x="8111048" y="5115412"/>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fontAlgn="base">
              <a:lnSpc>
                <a:spcPct val="90000"/>
              </a:lnSpc>
              <a:defRPr/>
            </a:pPr>
            <a:r>
              <a:rPr lang="et-EE" b="1" dirty="0">
                <a:solidFill>
                  <a:schemeClr val="tx1"/>
                </a:solidFill>
                <a:cs typeface="Arial" panose="020B0604020202020204" pitchFamily="34" charset="0"/>
              </a:rPr>
              <a:t>Real-</a:t>
            </a:r>
            <a:r>
              <a:rPr lang="et-EE" b="1" dirty="0" err="1">
                <a:solidFill>
                  <a:schemeClr val="tx1"/>
                </a:solidFill>
                <a:cs typeface="Arial" panose="020B0604020202020204" pitchFamily="34" charset="0"/>
              </a:rPr>
              <a:t>time</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data</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mining</a:t>
            </a:r>
            <a:endParaRPr lang="en-US" b="1" dirty="0">
              <a:solidFill>
                <a:schemeClr val="tx1"/>
              </a:solidFill>
              <a:cs typeface="Arial" panose="020B0604020202020204" pitchFamily="34" charset="0"/>
            </a:endParaRPr>
          </a:p>
          <a:p>
            <a:pPr fontAlgn="base">
              <a:lnSpc>
                <a:spcPct val="90000"/>
              </a:lnSpc>
              <a:defRPr/>
            </a:pPr>
            <a:r>
              <a:rPr lang="et-EE" dirty="0" err="1">
                <a:solidFill>
                  <a:schemeClr val="tx1"/>
                </a:solidFill>
                <a:cs typeface="Arial" panose="020B0604020202020204" pitchFamily="34" charset="0"/>
              </a:rPr>
              <a:t>Quick</a:t>
            </a:r>
            <a:r>
              <a:rPr lang="et-EE" dirty="0">
                <a:solidFill>
                  <a:schemeClr val="tx1"/>
                </a:solidFill>
                <a:cs typeface="Arial" panose="020B0604020202020204" pitchFamily="34" charset="0"/>
              </a:rPr>
              <a:t> </a:t>
            </a:r>
            <a:r>
              <a:rPr lang="et-EE" dirty="0" smtClean="0">
                <a:solidFill>
                  <a:schemeClr val="tx1"/>
                </a:solidFill>
                <a:cs typeface="Arial" panose="020B0604020202020204" pitchFamily="34" charset="0"/>
              </a:rPr>
              <a:t>and </a:t>
            </a:r>
            <a:r>
              <a:rPr lang="et-EE" dirty="0" err="1" smtClean="0">
                <a:solidFill>
                  <a:schemeClr val="tx1"/>
                </a:solidFill>
                <a:cs typeface="Arial" panose="020B0604020202020204" pitchFamily="34" charset="0"/>
              </a:rPr>
              <a:t>quality</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decision-making</a:t>
            </a:r>
            <a:endParaRPr lang="en-US" dirty="0">
              <a:solidFill>
                <a:schemeClr val="tx1"/>
              </a:solidFill>
              <a:cs typeface="Arial" panose="020B0604020202020204" pitchFamily="34" charset="0"/>
            </a:endParaRPr>
          </a:p>
        </p:txBody>
      </p:sp>
      <p:sp>
        <p:nvSpPr>
          <p:cNvPr id="18" name="Rectangle 17"/>
          <p:cNvSpPr/>
          <p:nvPr/>
        </p:nvSpPr>
        <p:spPr bwMode="auto">
          <a:xfrm>
            <a:off x="8143106" y="2732894"/>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fontAlgn="base">
              <a:lnSpc>
                <a:spcPct val="90000"/>
              </a:lnSpc>
              <a:defRPr/>
            </a:pPr>
            <a:r>
              <a:rPr lang="et-EE" b="1" dirty="0" err="1">
                <a:solidFill>
                  <a:schemeClr val="tx1"/>
                </a:solidFill>
                <a:cs typeface="Arial" panose="020B0604020202020204" pitchFamily="34" charset="0"/>
              </a:rPr>
              <a:t>Reliable</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information</a:t>
            </a:r>
            <a:endParaRPr lang="en-US" b="1" dirty="0">
              <a:solidFill>
                <a:schemeClr val="tx1"/>
              </a:solidFill>
              <a:cs typeface="Arial" panose="020B0604020202020204" pitchFamily="34" charset="0"/>
            </a:endParaRPr>
          </a:p>
          <a:p>
            <a:pPr fontAlgn="base">
              <a:lnSpc>
                <a:spcPct val="90000"/>
              </a:lnSpc>
              <a:defRPr/>
            </a:pPr>
            <a:r>
              <a:rPr lang="et-EE" dirty="0" err="1">
                <a:solidFill>
                  <a:schemeClr val="tx1"/>
                </a:solidFill>
                <a:cs typeface="Arial" panose="020B0604020202020204" pitchFamily="34" charset="0"/>
              </a:rPr>
              <a:t>Quality</a:t>
            </a:r>
            <a:r>
              <a:rPr lang="et-EE" dirty="0">
                <a:solidFill>
                  <a:schemeClr val="tx1"/>
                </a:solidFill>
                <a:cs typeface="Arial" panose="020B0604020202020204" pitchFamily="34" charset="0"/>
              </a:rPr>
              <a:t> </a:t>
            </a:r>
            <a:r>
              <a:rPr lang="et-EE" dirty="0" err="1" smtClean="0">
                <a:solidFill>
                  <a:schemeClr val="tx1"/>
                </a:solidFill>
                <a:cs typeface="Arial" panose="020B0604020202020204" pitchFamily="34" charset="0"/>
              </a:rPr>
              <a:t>data</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for</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media</a:t>
            </a:r>
            <a:endParaRPr lang="en-US" dirty="0">
              <a:solidFill>
                <a:schemeClr val="tx1"/>
              </a:solidFill>
              <a:cs typeface="Arial" panose="020B0604020202020204" pitchFamily="34" charset="0"/>
            </a:endParaRPr>
          </a:p>
        </p:txBody>
      </p:sp>
      <p:sp>
        <p:nvSpPr>
          <p:cNvPr id="19" name="Rectangle 18"/>
          <p:cNvSpPr/>
          <p:nvPr/>
        </p:nvSpPr>
        <p:spPr bwMode="auto">
          <a:xfrm>
            <a:off x="8102296" y="1607851"/>
            <a:ext cx="4616651"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fontAlgn="base">
              <a:lnSpc>
                <a:spcPct val="90000"/>
              </a:lnSpc>
              <a:defRPr/>
            </a:pPr>
            <a:r>
              <a:rPr lang="et-EE" b="1" dirty="0" err="1">
                <a:solidFill>
                  <a:schemeClr val="tx1"/>
                </a:solidFill>
                <a:cs typeface="Arial" panose="020B0604020202020204" pitchFamily="34" charset="0"/>
              </a:rPr>
              <a:t>High</a:t>
            </a:r>
            <a:r>
              <a:rPr lang="et-EE" b="1" dirty="0">
                <a:solidFill>
                  <a:schemeClr val="tx1"/>
                </a:solidFill>
                <a:cs typeface="Arial" panose="020B0604020202020204" pitchFamily="34" charset="0"/>
              </a:rPr>
              <a:t> </a:t>
            </a:r>
            <a:r>
              <a:rPr lang="et-EE" b="1" dirty="0" err="1" smtClean="0">
                <a:solidFill>
                  <a:schemeClr val="tx1"/>
                </a:solidFill>
                <a:cs typeface="Arial" panose="020B0604020202020204" pitchFamily="34" charset="0"/>
              </a:rPr>
              <a:t>quality</a:t>
            </a:r>
            <a:r>
              <a:rPr lang="et-EE" b="1" dirty="0" smtClean="0">
                <a:solidFill>
                  <a:schemeClr val="tx1"/>
                </a:solidFill>
                <a:cs typeface="Arial" panose="020B0604020202020204" pitchFamily="34" charset="0"/>
              </a:rPr>
              <a:t> </a:t>
            </a:r>
            <a:r>
              <a:rPr lang="et-EE" b="1" dirty="0">
                <a:solidFill>
                  <a:schemeClr val="tx1"/>
                </a:solidFill>
                <a:cs typeface="Arial" panose="020B0604020202020204" pitchFamily="34" charset="0"/>
              </a:rPr>
              <a:t>of </a:t>
            </a:r>
            <a:r>
              <a:rPr lang="et-EE" b="1" dirty="0" err="1" smtClean="0">
                <a:solidFill>
                  <a:schemeClr val="tx1"/>
                </a:solidFill>
                <a:cs typeface="Arial" panose="020B0604020202020204" pitchFamily="34" charset="0"/>
              </a:rPr>
              <a:t>statistics</a:t>
            </a:r>
            <a:endParaRPr lang="en-US" b="1" dirty="0">
              <a:solidFill>
                <a:schemeClr val="tx1"/>
              </a:solidFill>
              <a:cs typeface="Arial" panose="020B0604020202020204" pitchFamily="34" charset="0"/>
            </a:endParaRPr>
          </a:p>
          <a:p>
            <a:pPr fontAlgn="base">
              <a:lnSpc>
                <a:spcPct val="90000"/>
              </a:lnSpc>
              <a:defRPr/>
            </a:pPr>
            <a:r>
              <a:rPr lang="et-EE" dirty="0" err="1" smtClean="0">
                <a:solidFill>
                  <a:schemeClr val="tx1"/>
                </a:solidFill>
                <a:cs typeface="Arial" panose="020B0604020202020204" pitchFamily="34" charset="0"/>
              </a:rPr>
              <a:t>High-quality</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indicators</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with</a:t>
            </a:r>
            <a:r>
              <a:rPr lang="et-EE" dirty="0" smtClean="0">
                <a:solidFill>
                  <a:schemeClr val="tx1"/>
                </a:solidFill>
                <a:cs typeface="Arial" panose="020B0604020202020204" pitchFamily="34" charset="0"/>
              </a:rPr>
              <a:t> </a:t>
            </a:r>
            <a:r>
              <a:rPr lang="et-EE" dirty="0" err="1" smtClean="0">
                <a:solidFill>
                  <a:schemeClr val="tx1"/>
                </a:solidFill>
                <a:cs typeface="Arial" panose="020B0604020202020204" pitchFamily="34" charset="0"/>
              </a:rPr>
              <a:t>metadata</a:t>
            </a:r>
            <a:endParaRPr lang="en-US" dirty="0">
              <a:solidFill>
                <a:schemeClr val="tx1"/>
              </a:solidFill>
              <a:cs typeface="Arial" panose="020B0604020202020204" pitchFamily="34" charset="0"/>
            </a:endParaRPr>
          </a:p>
        </p:txBody>
      </p:sp>
      <p:sp>
        <p:nvSpPr>
          <p:cNvPr id="20" name="Rectangle 19"/>
          <p:cNvSpPr/>
          <p:nvPr/>
        </p:nvSpPr>
        <p:spPr bwMode="auto">
          <a:xfrm>
            <a:off x="1257569" y="2775665"/>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r" fontAlgn="base">
              <a:lnSpc>
                <a:spcPct val="90000"/>
              </a:lnSpc>
            </a:pPr>
            <a:r>
              <a:rPr lang="et-EE" b="1" dirty="0">
                <a:solidFill>
                  <a:schemeClr val="tx1"/>
                </a:solidFill>
                <a:cs typeface="Arial" panose="020B0604020202020204" pitchFamily="34" charset="0"/>
              </a:rPr>
              <a:t>Real-</a:t>
            </a:r>
            <a:r>
              <a:rPr lang="et-EE" b="1" dirty="0" err="1">
                <a:solidFill>
                  <a:schemeClr val="tx1"/>
                </a:solidFill>
                <a:cs typeface="Arial" panose="020B0604020202020204" pitchFamily="34" charset="0"/>
              </a:rPr>
              <a:t>time</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information</a:t>
            </a:r>
            <a:endParaRPr lang="en-US" b="1" dirty="0">
              <a:solidFill>
                <a:schemeClr val="tx1"/>
              </a:solidFill>
              <a:cs typeface="Arial" panose="020B0604020202020204" pitchFamily="34" charset="0"/>
            </a:endParaRPr>
          </a:p>
          <a:p>
            <a:pPr algn="r" fontAlgn="base">
              <a:lnSpc>
                <a:spcPct val="90000"/>
              </a:lnSpc>
              <a:defRPr/>
            </a:pPr>
            <a:r>
              <a:rPr lang="et-EE" dirty="0" err="1">
                <a:solidFill>
                  <a:schemeClr val="tx1"/>
                </a:solidFill>
                <a:cs typeface="Arial" panose="020B0604020202020204" pitchFamily="34" charset="0"/>
              </a:rPr>
              <a:t>Faster</a:t>
            </a:r>
            <a:r>
              <a:rPr lang="et-EE" dirty="0">
                <a:solidFill>
                  <a:schemeClr val="tx1"/>
                </a:solidFill>
                <a:cs typeface="Arial" panose="020B0604020202020204" pitchFamily="34" charset="0"/>
              </a:rPr>
              <a:t> and </a:t>
            </a:r>
            <a:r>
              <a:rPr lang="et-EE" dirty="0" err="1">
                <a:solidFill>
                  <a:schemeClr val="tx1"/>
                </a:solidFill>
                <a:cs typeface="Arial" panose="020B0604020202020204" pitchFamily="34" charset="0"/>
              </a:rPr>
              <a:t>simpler</a:t>
            </a:r>
            <a:r>
              <a:rPr lang="et-EE" dirty="0">
                <a:solidFill>
                  <a:schemeClr val="tx1"/>
                </a:solidFill>
                <a:cs typeface="Arial" panose="020B0604020202020204" pitchFamily="34" charset="0"/>
              </a:rPr>
              <a:t> </a:t>
            </a:r>
            <a:r>
              <a:rPr lang="et-EE" dirty="0" err="1">
                <a:solidFill>
                  <a:schemeClr val="tx1"/>
                </a:solidFill>
                <a:cs typeface="Arial" panose="020B0604020202020204" pitchFamily="34" charset="0"/>
              </a:rPr>
              <a:t>information</a:t>
            </a:r>
            <a:r>
              <a:rPr lang="et-EE" dirty="0">
                <a:solidFill>
                  <a:schemeClr val="tx1"/>
                </a:solidFill>
                <a:cs typeface="Arial" panose="020B0604020202020204" pitchFamily="34" charset="0"/>
              </a:rPr>
              <a:t> </a:t>
            </a:r>
            <a:endParaRPr lang="en-US" dirty="0">
              <a:solidFill>
                <a:schemeClr val="tx1"/>
              </a:solidFill>
              <a:cs typeface="Arial" panose="020B0604020202020204" pitchFamily="34" charset="0"/>
            </a:endParaRPr>
          </a:p>
        </p:txBody>
      </p:sp>
      <p:sp>
        <p:nvSpPr>
          <p:cNvPr id="21" name="Rectangle 20"/>
          <p:cNvSpPr/>
          <p:nvPr/>
        </p:nvSpPr>
        <p:spPr bwMode="auto">
          <a:xfrm>
            <a:off x="1257569" y="3952641"/>
            <a:ext cx="4170217"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r" fontAlgn="base">
              <a:lnSpc>
                <a:spcPct val="90000"/>
              </a:lnSpc>
            </a:pPr>
            <a:r>
              <a:rPr lang="et-EE" b="1" dirty="0" err="1">
                <a:solidFill>
                  <a:schemeClr val="tx1"/>
                </a:solidFill>
                <a:cs typeface="Arial" panose="020B0604020202020204" pitchFamily="34" charset="0"/>
              </a:rPr>
              <a:t>Globalisation</a:t>
            </a:r>
            <a:r>
              <a:rPr lang="et-EE" b="1" dirty="0">
                <a:solidFill>
                  <a:schemeClr val="tx1"/>
                </a:solidFill>
                <a:cs typeface="Arial" panose="020B0604020202020204" pitchFamily="34" charset="0"/>
              </a:rPr>
              <a:t> and </a:t>
            </a:r>
            <a:r>
              <a:rPr lang="et-EE" b="1" dirty="0" err="1">
                <a:solidFill>
                  <a:schemeClr val="tx1"/>
                </a:solidFill>
                <a:cs typeface="Arial" panose="020B0604020202020204" pitchFamily="34" charset="0"/>
              </a:rPr>
              <a:t>Big</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Data</a:t>
            </a:r>
            <a:endParaRPr lang="en-US" b="1" dirty="0">
              <a:solidFill>
                <a:schemeClr val="tx1"/>
              </a:solidFill>
              <a:cs typeface="Arial" panose="020B0604020202020204" pitchFamily="34" charset="0"/>
            </a:endParaRPr>
          </a:p>
          <a:p>
            <a:pPr algn="r" fontAlgn="base">
              <a:lnSpc>
                <a:spcPct val="90000"/>
              </a:lnSpc>
              <a:defRPr/>
            </a:pPr>
            <a:r>
              <a:rPr lang="et-EE" dirty="0" err="1">
                <a:solidFill>
                  <a:schemeClr val="tx1"/>
                </a:solidFill>
                <a:cs typeface="Arial" panose="020B0604020202020204" pitchFamily="34" charset="0"/>
              </a:rPr>
              <a:t>More</a:t>
            </a:r>
            <a:r>
              <a:rPr lang="et-EE" dirty="0">
                <a:solidFill>
                  <a:schemeClr val="tx1"/>
                </a:solidFill>
                <a:cs typeface="Arial" panose="020B0604020202020204" pitchFamily="34" charset="0"/>
              </a:rPr>
              <a:t> in-</a:t>
            </a:r>
            <a:r>
              <a:rPr lang="et-EE" dirty="0" err="1">
                <a:solidFill>
                  <a:schemeClr val="tx1"/>
                </a:solidFill>
                <a:cs typeface="Arial" panose="020B0604020202020204" pitchFamily="34" charset="0"/>
              </a:rPr>
              <a:t>depth</a:t>
            </a:r>
            <a:r>
              <a:rPr lang="et-EE" dirty="0">
                <a:solidFill>
                  <a:schemeClr val="tx1"/>
                </a:solidFill>
                <a:cs typeface="Arial" panose="020B0604020202020204" pitchFamily="34" charset="0"/>
              </a:rPr>
              <a:t> </a:t>
            </a:r>
            <a:r>
              <a:rPr lang="et-EE" dirty="0" err="1">
                <a:solidFill>
                  <a:schemeClr val="tx1"/>
                </a:solidFill>
                <a:cs typeface="Arial" panose="020B0604020202020204" pitchFamily="34" charset="0"/>
              </a:rPr>
              <a:t>information</a:t>
            </a:r>
            <a:endParaRPr lang="en-US" dirty="0">
              <a:solidFill>
                <a:schemeClr val="tx1"/>
              </a:solidFill>
              <a:cs typeface="Arial" panose="020B0604020202020204" pitchFamily="34" charset="0"/>
            </a:endParaRPr>
          </a:p>
        </p:txBody>
      </p:sp>
      <p:sp>
        <p:nvSpPr>
          <p:cNvPr id="22" name="Rectangle 21"/>
          <p:cNvSpPr/>
          <p:nvPr/>
        </p:nvSpPr>
        <p:spPr bwMode="auto">
          <a:xfrm>
            <a:off x="811137" y="5129617"/>
            <a:ext cx="4616650"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r" fontAlgn="base">
              <a:lnSpc>
                <a:spcPct val="90000"/>
              </a:lnSpc>
              <a:defRPr/>
            </a:pPr>
            <a:r>
              <a:rPr lang="et-EE" b="1" dirty="0" err="1">
                <a:solidFill>
                  <a:schemeClr val="tx1"/>
                </a:solidFill>
                <a:cs typeface="Arial" panose="020B0604020202020204" pitchFamily="34" charset="0"/>
              </a:rPr>
              <a:t>Low</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administrative</a:t>
            </a:r>
            <a:r>
              <a:rPr lang="et-EE" b="1" dirty="0">
                <a:solidFill>
                  <a:schemeClr val="tx1"/>
                </a:solidFill>
                <a:cs typeface="Arial" panose="020B0604020202020204" pitchFamily="34" charset="0"/>
              </a:rPr>
              <a:t> </a:t>
            </a:r>
            <a:r>
              <a:rPr lang="et-EE" b="1" dirty="0" err="1">
                <a:solidFill>
                  <a:schemeClr val="tx1"/>
                </a:solidFill>
                <a:cs typeface="Arial" panose="020B0604020202020204" pitchFamily="34" charset="0"/>
              </a:rPr>
              <a:t>burden</a:t>
            </a:r>
            <a:endParaRPr lang="en-US" b="1" dirty="0">
              <a:solidFill>
                <a:schemeClr val="tx1"/>
              </a:solidFill>
              <a:cs typeface="Arial" panose="020B0604020202020204" pitchFamily="34" charset="0"/>
            </a:endParaRPr>
          </a:p>
          <a:p>
            <a:pPr algn="r" fontAlgn="base">
              <a:lnSpc>
                <a:spcPct val="90000"/>
              </a:lnSpc>
              <a:defRPr/>
            </a:pPr>
            <a:r>
              <a:rPr lang="et-EE" dirty="0" err="1">
                <a:solidFill>
                  <a:schemeClr val="tx1"/>
                </a:solidFill>
                <a:cs typeface="Arial" panose="020B0604020202020204" pitchFamily="34" charset="0"/>
              </a:rPr>
              <a:t>Once-only</a:t>
            </a:r>
            <a:r>
              <a:rPr lang="et-EE" dirty="0">
                <a:solidFill>
                  <a:schemeClr val="tx1"/>
                </a:solidFill>
                <a:cs typeface="Arial" panose="020B0604020202020204" pitchFamily="34" charset="0"/>
              </a:rPr>
              <a:t> </a:t>
            </a:r>
            <a:r>
              <a:rPr lang="et-EE" dirty="0" err="1">
                <a:solidFill>
                  <a:schemeClr val="tx1"/>
                </a:solidFill>
                <a:cs typeface="Arial" panose="020B0604020202020204" pitchFamily="34" charset="0"/>
              </a:rPr>
              <a:t>principle</a:t>
            </a:r>
            <a:r>
              <a:rPr lang="et-EE" dirty="0">
                <a:solidFill>
                  <a:schemeClr val="tx1"/>
                </a:solidFill>
                <a:cs typeface="Arial" panose="020B0604020202020204" pitchFamily="34" charset="0"/>
              </a:rPr>
              <a:t> in </a:t>
            </a:r>
            <a:r>
              <a:rPr lang="et-EE" dirty="0" err="1" smtClean="0">
                <a:solidFill>
                  <a:schemeClr val="tx1"/>
                </a:solidFill>
                <a:cs typeface="Arial" panose="020B0604020202020204" pitchFamily="34" charset="0"/>
              </a:rPr>
              <a:t>collection</a:t>
            </a:r>
            <a:endParaRPr lang="en-US" dirty="0">
              <a:solidFill>
                <a:schemeClr val="tx1"/>
              </a:solidFill>
              <a:cs typeface="Arial" panose="020B0604020202020204" pitchFamily="34" charset="0"/>
            </a:endParaRPr>
          </a:p>
        </p:txBody>
      </p:sp>
      <p:cxnSp>
        <p:nvCxnSpPr>
          <p:cNvPr id="23" name="Straight Connector 22"/>
          <p:cNvCxnSpPr/>
          <p:nvPr/>
        </p:nvCxnSpPr>
        <p:spPr>
          <a:xfrm>
            <a:off x="6772258" y="1598689"/>
            <a:ext cx="0" cy="4433590"/>
          </a:xfrm>
          <a:prstGeom prst="line">
            <a:avLst/>
          </a:prstGeom>
          <a:ln>
            <a:solidFill>
              <a:srgbClr val="00395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POWER_USER_ID_ICONS_Brain"/>
          <p:cNvSpPr>
            <a:spLocks noChangeAspect="1"/>
          </p:cNvSpPr>
          <p:nvPr>
            <p:custDataLst>
              <p:tags r:id="rId1"/>
            </p:custDataLst>
          </p:nvPr>
        </p:nvSpPr>
        <p:spPr bwMode="auto">
          <a:xfrm>
            <a:off x="5630157" y="4135909"/>
            <a:ext cx="724215" cy="619256"/>
          </a:xfrm>
          <a:custGeom>
            <a:avLst/>
            <a:gdLst>
              <a:gd name="T0" fmla="*/ 1195 w 1250"/>
              <a:gd name="T1" fmla="*/ 671 h 1068"/>
              <a:gd name="T2" fmla="*/ 1074 w 1250"/>
              <a:gd name="T3" fmla="*/ 841 h 1068"/>
              <a:gd name="T4" fmla="*/ 853 w 1250"/>
              <a:gd name="T5" fmla="*/ 1068 h 1068"/>
              <a:gd name="T6" fmla="*/ 922 w 1250"/>
              <a:gd name="T7" fmla="*/ 697 h 1068"/>
              <a:gd name="T8" fmla="*/ 1052 w 1250"/>
              <a:gd name="T9" fmla="*/ 735 h 1068"/>
              <a:gd name="T10" fmla="*/ 1081 w 1250"/>
              <a:gd name="T11" fmla="*/ 743 h 1068"/>
              <a:gd name="T12" fmla="*/ 1089 w 1250"/>
              <a:gd name="T13" fmla="*/ 714 h 1068"/>
              <a:gd name="T14" fmla="*/ 1026 w 1250"/>
              <a:gd name="T15" fmla="*/ 522 h 1068"/>
              <a:gd name="T16" fmla="*/ 1018 w 1250"/>
              <a:gd name="T17" fmla="*/ 466 h 1068"/>
              <a:gd name="T18" fmla="*/ 1129 w 1250"/>
              <a:gd name="T19" fmla="*/ 374 h 1068"/>
              <a:gd name="T20" fmla="*/ 1002 w 1250"/>
              <a:gd name="T21" fmla="*/ 426 h 1068"/>
              <a:gd name="T22" fmla="*/ 892 w 1250"/>
              <a:gd name="T23" fmla="*/ 228 h 1068"/>
              <a:gd name="T24" fmla="*/ 862 w 1250"/>
              <a:gd name="T25" fmla="*/ 198 h 1068"/>
              <a:gd name="T26" fmla="*/ 665 w 1250"/>
              <a:gd name="T27" fmla="*/ 160 h 1068"/>
              <a:gd name="T28" fmla="*/ 622 w 1250"/>
              <a:gd name="T29" fmla="*/ 160 h 1068"/>
              <a:gd name="T30" fmla="*/ 522 w 1250"/>
              <a:gd name="T31" fmla="*/ 239 h 1068"/>
              <a:gd name="T32" fmla="*/ 467 w 1250"/>
              <a:gd name="T33" fmla="*/ 229 h 1068"/>
              <a:gd name="T34" fmla="*/ 379 w 1250"/>
              <a:gd name="T35" fmla="*/ 192 h 1068"/>
              <a:gd name="T36" fmla="*/ 437 w 1250"/>
              <a:gd name="T37" fmla="*/ 262 h 1068"/>
              <a:gd name="T38" fmla="*/ 251 w 1250"/>
              <a:gd name="T39" fmla="*/ 304 h 1068"/>
              <a:gd name="T40" fmla="*/ 238 w 1250"/>
              <a:gd name="T41" fmla="*/ 344 h 1068"/>
              <a:gd name="T42" fmla="*/ 278 w 1250"/>
              <a:gd name="T43" fmla="*/ 408 h 1068"/>
              <a:gd name="T44" fmla="*/ 276 w 1250"/>
              <a:gd name="T45" fmla="*/ 408 h 1068"/>
              <a:gd name="T46" fmla="*/ 135 w 1250"/>
              <a:gd name="T47" fmla="*/ 495 h 1068"/>
              <a:gd name="T48" fmla="*/ 164 w 1250"/>
              <a:gd name="T49" fmla="*/ 496 h 1068"/>
              <a:gd name="T50" fmla="*/ 278 w 1250"/>
              <a:gd name="T51" fmla="*/ 450 h 1068"/>
              <a:gd name="T52" fmla="*/ 278 w 1250"/>
              <a:gd name="T53" fmla="*/ 450 h 1068"/>
              <a:gd name="T54" fmla="*/ 522 w 1250"/>
              <a:gd name="T55" fmla="*/ 281 h 1068"/>
              <a:gd name="T56" fmla="*/ 698 w 1250"/>
              <a:gd name="T57" fmla="*/ 318 h 1068"/>
              <a:gd name="T58" fmla="*/ 621 w 1250"/>
              <a:gd name="T59" fmla="*/ 420 h 1068"/>
              <a:gd name="T60" fmla="*/ 518 w 1250"/>
              <a:gd name="T61" fmla="*/ 473 h 1068"/>
              <a:gd name="T62" fmla="*/ 546 w 1250"/>
              <a:gd name="T63" fmla="*/ 481 h 1068"/>
              <a:gd name="T64" fmla="*/ 654 w 1250"/>
              <a:gd name="T65" fmla="*/ 466 h 1068"/>
              <a:gd name="T66" fmla="*/ 724 w 1250"/>
              <a:gd name="T67" fmla="*/ 591 h 1068"/>
              <a:gd name="T68" fmla="*/ 740 w 1250"/>
              <a:gd name="T69" fmla="*/ 555 h 1068"/>
              <a:gd name="T70" fmla="*/ 695 w 1250"/>
              <a:gd name="T71" fmla="*/ 449 h 1068"/>
              <a:gd name="T72" fmla="*/ 695 w 1250"/>
              <a:gd name="T73" fmla="*/ 445 h 1068"/>
              <a:gd name="T74" fmla="*/ 824 w 1250"/>
              <a:gd name="T75" fmla="*/ 362 h 1068"/>
              <a:gd name="T76" fmla="*/ 825 w 1250"/>
              <a:gd name="T77" fmla="*/ 362 h 1068"/>
              <a:gd name="T78" fmla="*/ 932 w 1250"/>
              <a:gd name="T79" fmla="*/ 514 h 1068"/>
              <a:gd name="T80" fmla="*/ 845 w 1250"/>
              <a:gd name="T81" fmla="*/ 557 h 1068"/>
              <a:gd name="T82" fmla="*/ 932 w 1250"/>
              <a:gd name="T83" fmla="*/ 557 h 1068"/>
              <a:gd name="T84" fmla="*/ 948 w 1250"/>
              <a:gd name="T85" fmla="*/ 623 h 1068"/>
              <a:gd name="T86" fmla="*/ 900 w 1250"/>
              <a:gd name="T87" fmla="*/ 661 h 1068"/>
              <a:gd name="T88" fmla="*/ 810 w 1250"/>
              <a:gd name="T89" fmla="*/ 1068 h 1068"/>
              <a:gd name="T90" fmla="*/ 738 w 1250"/>
              <a:gd name="T91" fmla="*/ 852 h 1068"/>
              <a:gd name="T92" fmla="*/ 542 w 1250"/>
              <a:gd name="T93" fmla="*/ 615 h 1068"/>
              <a:gd name="T94" fmla="*/ 317 w 1250"/>
              <a:gd name="T95" fmla="*/ 615 h 1068"/>
              <a:gd name="T96" fmla="*/ 0 w 1250"/>
              <a:gd name="T97" fmla="*/ 443 h 1068"/>
              <a:gd name="T98" fmla="*/ 321 w 1250"/>
              <a:gd name="T99" fmla="*/ 97 h 1068"/>
              <a:gd name="T100" fmla="*/ 501 w 1250"/>
              <a:gd name="T101" fmla="*/ 10 h 1068"/>
              <a:gd name="T102" fmla="*/ 707 w 1250"/>
              <a:gd name="T103" fmla="*/ 0 h 1068"/>
              <a:gd name="T104" fmla="*/ 890 w 1250"/>
              <a:gd name="T105" fmla="*/ 48 h 1068"/>
              <a:gd name="T106" fmla="*/ 1216 w 1250"/>
              <a:gd name="T107" fmla="*/ 359 h 1068"/>
              <a:gd name="T108" fmla="*/ 1250 w 1250"/>
              <a:gd name="T109" fmla="*/ 533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0" h="1068">
                <a:moveTo>
                  <a:pt x="1250" y="533"/>
                </a:moveTo>
                <a:cubicBezTo>
                  <a:pt x="1250" y="587"/>
                  <a:pt x="1229" y="635"/>
                  <a:pt x="1195" y="671"/>
                </a:cubicBezTo>
                <a:cubicBezTo>
                  <a:pt x="1189" y="747"/>
                  <a:pt x="1141" y="811"/>
                  <a:pt x="1074" y="840"/>
                </a:cubicBezTo>
                <a:lnTo>
                  <a:pt x="1074" y="841"/>
                </a:lnTo>
                <a:cubicBezTo>
                  <a:pt x="992" y="888"/>
                  <a:pt x="943" y="970"/>
                  <a:pt x="928" y="1068"/>
                </a:cubicBezTo>
                <a:lnTo>
                  <a:pt x="853" y="1068"/>
                </a:lnTo>
                <a:lnTo>
                  <a:pt x="853" y="841"/>
                </a:lnTo>
                <a:cubicBezTo>
                  <a:pt x="853" y="770"/>
                  <a:pt x="875" y="725"/>
                  <a:pt x="922" y="697"/>
                </a:cubicBezTo>
                <a:cubicBezTo>
                  <a:pt x="939" y="687"/>
                  <a:pt x="954" y="676"/>
                  <a:pt x="968" y="664"/>
                </a:cubicBezTo>
                <a:cubicBezTo>
                  <a:pt x="1002" y="676"/>
                  <a:pt x="1033" y="700"/>
                  <a:pt x="1052" y="735"/>
                </a:cubicBezTo>
                <a:cubicBezTo>
                  <a:pt x="1056" y="742"/>
                  <a:pt x="1063" y="746"/>
                  <a:pt x="1071" y="746"/>
                </a:cubicBezTo>
                <a:cubicBezTo>
                  <a:pt x="1074" y="746"/>
                  <a:pt x="1078" y="745"/>
                  <a:pt x="1081" y="743"/>
                </a:cubicBezTo>
                <a:cubicBezTo>
                  <a:pt x="1091" y="737"/>
                  <a:pt x="1095" y="724"/>
                  <a:pt x="1089" y="714"/>
                </a:cubicBezTo>
                <a:lnTo>
                  <a:pt x="1089" y="714"/>
                </a:lnTo>
                <a:cubicBezTo>
                  <a:pt x="1067" y="675"/>
                  <a:pt x="1034" y="647"/>
                  <a:pt x="997" y="630"/>
                </a:cubicBezTo>
                <a:cubicBezTo>
                  <a:pt x="1016" y="600"/>
                  <a:pt x="1027" y="565"/>
                  <a:pt x="1026" y="522"/>
                </a:cubicBezTo>
                <a:cubicBezTo>
                  <a:pt x="1026" y="522"/>
                  <a:pt x="1026" y="522"/>
                  <a:pt x="1026" y="522"/>
                </a:cubicBezTo>
                <a:cubicBezTo>
                  <a:pt x="1026" y="502"/>
                  <a:pt x="1024" y="484"/>
                  <a:pt x="1018" y="466"/>
                </a:cubicBezTo>
                <a:cubicBezTo>
                  <a:pt x="1063" y="458"/>
                  <a:pt x="1102" y="435"/>
                  <a:pt x="1130" y="404"/>
                </a:cubicBezTo>
                <a:cubicBezTo>
                  <a:pt x="1138" y="395"/>
                  <a:pt x="1138" y="382"/>
                  <a:pt x="1129" y="374"/>
                </a:cubicBezTo>
                <a:cubicBezTo>
                  <a:pt x="1120" y="366"/>
                  <a:pt x="1107" y="367"/>
                  <a:pt x="1099" y="375"/>
                </a:cubicBezTo>
                <a:cubicBezTo>
                  <a:pt x="1074" y="402"/>
                  <a:pt x="1040" y="421"/>
                  <a:pt x="1002" y="426"/>
                </a:cubicBezTo>
                <a:cubicBezTo>
                  <a:pt x="971" y="369"/>
                  <a:pt x="914" y="328"/>
                  <a:pt x="847" y="321"/>
                </a:cubicBezTo>
                <a:cubicBezTo>
                  <a:pt x="851" y="285"/>
                  <a:pt x="868" y="252"/>
                  <a:pt x="892" y="228"/>
                </a:cubicBezTo>
                <a:cubicBezTo>
                  <a:pt x="900" y="220"/>
                  <a:pt x="900" y="206"/>
                  <a:pt x="892" y="198"/>
                </a:cubicBezTo>
                <a:cubicBezTo>
                  <a:pt x="884" y="190"/>
                  <a:pt x="870" y="190"/>
                  <a:pt x="862" y="198"/>
                </a:cubicBezTo>
                <a:cubicBezTo>
                  <a:pt x="831" y="229"/>
                  <a:pt x="810" y="272"/>
                  <a:pt x="804" y="318"/>
                </a:cubicBezTo>
                <a:cubicBezTo>
                  <a:pt x="725" y="308"/>
                  <a:pt x="665" y="241"/>
                  <a:pt x="665" y="160"/>
                </a:cubicBezTo>
                <a:cubicBezTo>
                  <a:pt x="665" y="148"/>
                  <a:pt x="655" y="139"/>
                  <a:pt x="644" y="139"/>
                </a:cubicBezTo>
                <a:cubicBezTo>
                  <a:pt x="632" y="139"/>
                  <a:pt x="622" y="148"/>
                  <a:pt x="622" y="160"/>
                </a:cubicBezTo>
                <a:cubicBezTo>
                  <a:pt x="622" y="174"/>
                  <a:pt x="624" y="187"/>
                  <a:pt x="626" y="200"/>
                </a:cubicBezTo>
                <a:cubicBezTo>
                  <a:pt x="596" y="226"/>
                  <a:pt x="559" y="239"/>
                  <a:pt x="522" y="239"/>
                </a:cubicBezTo>
                <a:cubicBezTo>
                  <a:pt x="503" y="239"/>
                  <a:pt x="485" y="235"/>
                  <a:pt x="468" y="229"/>
                </a:cubicBezTo>
                <a:cubicBezTo>
                  <a:pt x="468" y="229"/>
                  <a:pt x="467" y="229"/>
                  <a:pt x="467" y="229"/>
                </a:cubicBezTo>
                <a:cubicBezTo>
                  <a:pt x="446" y="221"/>
                  <a:pt x="426" y="209"/>
                  <a:pt x="409" y="192"/>
                </a:cubicBezTo>
                <a:cubicBezTo>
                  <a:pt x="401" y="184"/>
                  <a:pt x="387" y="184"/>
                  <a:pt x="379" y="192"/>
                </a:cubicBezTo>
                <a:cubicBezTo>
                  <a:pt x="371" y="200"/>
                  <a:pt x="371" y="213"/>
                  <a:pt x="379" y="222"/>
                </a:cubicBezTo>
                <a:cubicBezTo>
                  <a:pt x="396" y="239"/>
                  <a:pt x="416" y="253"/>
                  <a:pt x="437" y="262"/>
                </a:cubicBezTo>
                <a:cubicBezTo>
                  <a:pt x="433" y="315"/>
                  <a:pt x="402" y="360"/>
                  <a:pt x="359" y="386"/>
                </a:cubicBezTo>
                <a:cubicBezTo>
                  <a:pt x="335" y="348"/>
                  <a:pt x="297" y="319"/>
                  <a:pt x="251" y="304"/>
                </a:cubicBezTo>
                <a:cubicBezTo>
                  <a:pt x="240" y="300"/>
                  <a:pt x="228" y="307"/>
                  <a:pt x="225" y="318"/>
                </a:cubicBezTo>
                <a:cubicBezTo>
                  <a:pt x="221" y="329"/>
                  <a:pt x="227" y="341"/>
                  <a:pt x="238" y="344"/>
                </a:cubicBezTo>
                <a:cubicBezTo>
                  <a:pt x="272" y="355"/>
                  <a:pt x="300" y="376"/>
                  <a:pt x="319" y="403"/>
                </a:cubicBezTo>
                <a:cubicBezTo>
                  <a:pt x="306" y="406"/>
                  <a:pt x="293" y="408"/>
                  <a:pt x="278" y="408"/>
                </a:cubicBezTo>
                <a:lnTo>
                  <a:pt x="278" y="408"/>
                </a:lnTo>
                <a:lnTo>
                  <a:pt x="276" y="408"/>
                </a:lnTo>
                <a:cubicBezTo>
                  <a:pt x="221" y="408"/>
                  <a:pt x="171" y="430"/>
                  <a:pt x="135" y="465"/>
                </a:cubicBezTo>
                <a:cubicBezTo>
                  <a:pt x="126" y="473"/>
                  <a:pt x="126" y="487"/>
                  <a:pt x="135" y="495"/>
                </a:cubicBezTo>
                <a:cubicBezTo>
                  <a:pt x="139" y="499"/>
                  <a:pt x="144" y="502"/>
                  <a:pt x="150" y="502"/>
                </a:cubicBezTo>
                <a:cubicBezTo>
                  <a:pt x="155" y="502"/>
                  <a:pt x="160" y="500"/>
                  <a:pt x="164" y="496"/>
                </a:cubicBezTo>
                <a:cubicBezTo>
                  <a:pt x="193" y="467"/>
                  <a:pt x="232" y="450"/>
                  <a:pt x="276" y="450"/>
                </a:cubicBezTo>
                <a:lnTo>
                  <a:pt x="278" y="450"/>
                </a:lnTo>
                <a:lnTo>
                  <a:pt x="278" y="450"/>
                </a:lnTo>
                <a:lnTo>
                  <a:pt x="278" y="450"/>
                </a:lnTo>
                <a:cubicBezTo>
                  <a:pt x="380" y="450"/>
                  <a:pt x="465" y="375"/>
                  <a:pt x="478" y="276"/>
                </a:cubicBezTo>
                <a:cubicBezTo>
                  <a:pt x="493" y="279"/>
                  <a:pt x="507" y="281"/>
                  <a:pt x="522" y="281"/>
                </a:cubicBezTo>
                <a:cubicBezTo>
                  <a:pt x="563" y="281"/>
                  <a:pt x="605" y="268"/>
                  <a:pt x="640" y="243"/>
                </a:cubicBezTo>
                <a:cubicBezTo>
                  <a:pt x="653" y="272"/>
                  <a:pt x="673" y="298"/>
                  <a:pt x="698" y="318"/>
                </a:cubicBezTo>
                <a:cubicBezTo>
                  <a:pt x="673" y="348"/>
                  <a:pt x="658" y="385"/>
                  <a:pt x="654" y="423"/>
                </a:cubicBezTo>
                <a:cubicBezTo>
                  <a:pt x="644" y="421"/>
                  <a:pt x="632" y="420"/>
                  <a:pt x="621" y="420"/>
                </a:cubicBezTo>
                <a:cubicBezTo>
                  <a:pt x="589" y="420"/>
                  <a:pt x="557" y="428"/>
                  <a:pt x="527" y="444"/>
                </a:cubicBezTo>
                <a:cubicBezTo>
                  <a:pt x="516" y="449"/>
                  <a:pt x="512" y="462"/>
                  <a:pt x="518" y="473"/>
                </a:cubicBezTo>
                <a:cubicBezTo>
                  <a:pt x="522" y="480"/>
                  <a:pt x="529" y="484"/>
                  <a:pt x="537" y="484"/>
                </a:cubicBezTo>
                <a:cubicBezTo>
                  <a:pt x="540" y="484"/>
                  <a:pt x="543" y="483"/>
                  <a:pt x="546" y="481"/>
                </a:cubicBezTo>
                <a:cubicBezTo>
                  <a:pt x="571" y="469"/>
                  <a:pt x="596" y="463"/>
                  <a:pt x="621" y="463"/>
                </a:cubicBezTo>
                <a:cubicBezTo>
                  <a:pt x="632" y="463"/>
                  <a:pt x="644" y="464"/>
                  <a:pt x="654" y="466"/>
                </a:cubicBezTo>
                <a:cubicBezTo>
                  <a:pt x="659" y="509"/>
                  <a:pt x="677" y="551"/>
                  <a:pt x="709" y="584"/>
                </a:cubicBezTo>
                <a:cubicBezTo>
                  <a:pt x="713" y="589"/>
                  <a:pt x="719" y="591"/>
                  <a:pt x="724" y="591"/>
                </a:cubicBezTo>
                <a:cubicBezTo>
                  <a:pt x="730" y="591"/>
                  <a:pt x="735" y="589"/>
                  <a:pt x="739" y="585"/>
                </a:cubicBezTo>
                <a:cubicBezTo>
                  <a:pt x="748" y="577"/>
                  <a:pt x="748" y="563"/>
                  <a:pt x="740" y="555"/>
                </a:cubicBezTo>
                <a:lnTo>
                  <a:pt x="740" y="555"/>
                </a:lnTo>
                <a:cubicBezTo>
                  <a:pt x="711" y="525"/>
                  <a:pt x="696" y="487"/>
                  <a:pt x="695" y="449"/>
                </a:cubicBezTo>
                <a:cubicBezTo>
                  <a:pt x="695" y="448"/>
                  <a:pt x="695" y="448"/>
                  <a:pt x="695" y="447"/>
                </a:cubicBezTo>
                <a:lnTo>
                  <a:pt x="695" y="445"/>
                </a:lnTo>
                <a:cubicBezTo>
                  <a:pt x="695" y="407"/>
                  <a:pt x="708" y="370"/>
                  <a:pt x="734" y="341"/>
                </a:cubicBezTo>
                <a:cubicBezTo>
                  <a:pt x="761" y="354"/>
                  <a:pt x="791" y="362"/>
                  <a:pt x="824" y="362"/>
                </a:cubicBezTo>
                <a:cubicBezTo>
                  <a:pt x="824" y="362"/>
                  <a:pt x="824" y="362"/>
                  <a:pt x="824" y="362"/>
                </a:cubicBezTo>
                <a:lnTo>
                  <a:pt x="825" y="362"/>
                </a:lnTo>
                <a:cubicBezTo>
                  <a:pt x="912" y="362"/>
                  <a:pt x="984" y="433"/>
                  <a:pt x="984" y="521"/>
                </a:cubicBezTo>
                <a:cubicBezTo>
                  <a:pt x="967" y="517"/>
                  <a:pt x="950" y="514"/>
                  <a:pt x="932" y="514"/>
                </a:cubicBezTo>
                <a:cubicBezTo>
                  <a:pt x="907" y="514"/>
                  <a:pt x="882" y="519"/>
                  <a:pt x="857" y="529"/>
                </a:cubicBezTo>
                <a:cubicBezTo>
                  <a:pt x="846" y="534"/>
                  <a:pt x="841" y="546"/>
                  <a:pt x="845" y="557"/>
                </a:cubicBezTo>
                <a:cubicBezTo>
                  <a:pt x="850" y="568"/>
                  <a:pt x="862" y="573"/>
                  <a:pt x="873" y="568"/>
                </a:cubicBezTo>
                <a:cubicBezTo>
                  <a:pt x="893" y="561"/>
                  <a:pt x="913" y="557"/>
                  <a:pt x="932" y="557"/>
                </a:cubicBezTo>
                <a:cubicBezTo>
                  <a:pt x="948" y="557"/>
                  <a:pt x="964" y="559"/>
                  <a:pt x="979" y="564"/>
                </a:cubicBezTo>
                <a:cubicBezTo>
                  <a:pt x="974" y="587"/>
                  <a:pt x="964" y="606"/>
                  <a:pt x="948" y="623"/>
                </a:cubicBezTo>
                <a:cubicBezTo>
                  <a:pt x="947" y="624"/>
                  <a:pt x="946" y="626"/>
                  <a:pt x="945" y="627"/>
                </a:cubicBezTo>
                <a:cubicBezTo>
                  <a:pt x="933" y="639"/>
                  <a:pt x="918" y="650"/>
                  <a:pt x="900" y="661"/>
                </a:cubicBezTo>
                <a:cubicBezTo>
                  <a:pt x="839" y="696"/>
                  <a:pt x="810" y="761"/>
                  <a:pt x="810" y="841"/>
                </a:cubicBezTo>
                <a:lnTo>
                  <a:pt x="810" y="1068"/>
                </a:lnTo>
                <a:lnTo>
                  <a:pt x="738" y="1068"/>
                </a:lnTo>
                <a:lnTo>
                  <a:pt x="738" y="852"/>
                </a:lnTo>
                <a:cubicBezTo>
                  <a:pt x="738" y="773"/>
                  <a:pt x="688" y="698"/>
                  <a:pt x="626" y="671"/>
                </a:cubicBezTo>
                <a:cubicBezTo>
                  <a:pt x="596" y="660"/>
                  <a:pt x="565" y="640"/>
                  <a:pt x="542" y="615"/>
                </a:cubicBezTo>
                <a:cubicBezTo>
                  <a:pt x="510" y="637"/>
                  <a:pt x="471" y="650"/>
                  <a:pt x="430" y="650"/>
                </a:cubicBezTo>
                <a:cubicBezTo>
                  <a:pt x="388" y="650"/>
                  <a:pt x="349" y="637"/>
                  <a:pt x="317" y="615"/>
                </a:cubicBezTo>
                <a:cubicBezTo>
                  <a:pt x="285" y="636"/>
                  <a:pt x="246" y="648"/>
                  <a:pt x="205" y="648"/>
                </a:cubicBezTo>
                <a:cubicBezTo>
                  <a:pt x="92" y="648"/>
                  <a:pt x="0" y="557"/>
                  <a:pt x="0" y="443"/>
                </a:cubicBezTo>
                <a:cubicBezTo>
                  <a:pt x="0" y="359"/>
                  <a:pt x="51" y="286"/>
                  <a:pt x="124" y="255"/>
                </a:cubicBezTo>
                <a:cubicBezTo>
                  <a:pt x="144" y="164"/>
                  <a:pt x="224" y="97"/>
                  <a:pt x="321" y="97"/>
                </a:cubicBezTo>
                <a:cubicBezTo>
                  <a:pt x="326" y="97"/>
                  <a:pt x="330" y="97"/>
                  <a:pt x="335" y="98"/>
                </a:cubicBezTo>
                <a:cubicBezTo>
                  <a:pt x="371" y="45"/>
                  <a:pt x="432" y="10"/>
                  <a:pt x="501" y="10"/>
                </a:cubicBezTo>
                <a:cubicBezTo>
                  <a:pt x="536" y="10"/>
                  <a:pt x="568" y="18"/>
                  <a:pt x="596" y="33"/>
                </a:cubicBezTo>
                <a:cubicBezTo>
                  <a:pt x="628" y="12"/>
                  <a:pt x="666" y="0"/>
                  <a:pt x="707" y="0"/>
                </a:cubicBezTo>
                <a:cubicBezTo>
                  <a:pt x="759" y="0"/>
                  <a:pt x="807" y="21"/>
                  <a:pt x="843" y="54"/>
                </a:cubicBezTo>
                <a:cubicBezTo>
                  <a:pt x="858" y="50"/>
                  <a:pt x="874" y="48"/>
                  <a:pt x="890" y="48"/>
                </a:cubicBezTo>
                <a:cubicBezTo>
                  <a:pt x="971" y="48"/>
                  <a:pt x="1042" y="97"/>
                  <a:pt x="1073" y="167"/>
                </a:cubicBezTo>
                <a:cubicBezTo>
                  <a:pt x="1156" y="192"/>
                  <a:pt x="1216" y="269"/>
                  <a:pt x="1216" y="359"/>
                </a:cubicBezTo>
                <a:cubicBezTo>
                  <a:pt x="1216" y="377"/>
                  <a:pt x="1213" y="395"/>
                  <a:pt x="1209" y="412"/>
                </a:cubicBezTo>
                <a:cubicBezTo>
                  <a:pt x="1235" y="445"/>
                  <a:pt x="1250" y="488"/>
                  <a:pt x="1250" y="53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nvGrpSpPr>
          <p:cNvPr id="25" name="POWER_USER_ID_ICONS_Community"/>
          <p:cNvGrpSpPr>
            <a:grpSpLocks noChangeAspect="1"/>
          </p:cNvGrpSpPr>
          <p:nvPr>
            <p:custDataLst>
              <p:tags r:id="rId2"/>
            </p:custDataLst>
          </p:nvPr>
        </p:nvGrpSpPr>
        <p:grpSpPr bwMode="auto">
          <a:xfrm>
            <a:off x="5695128" y="1761254"/>
            <a:ext cx="659244" cy="496547"/>
            <a:chOff x="86" y="125"/>
            <a:chExt cx="312" cy="235"/>
          </a:xfrm>
          <a:solidFill>
            <a:schemeClr val="bg1"/>
          </a:solidFill>
        </p:grpSpPr>
        <p:sp>
          <p:nvSpPr>
            <p:cNvPr id="26" name="POWER_USER_ID_ICONS_Community"/>
            <p:cNvSpPr>
              <a:spLocks noChangeArrowheads="1"/>
            </p:cNvSpPr>
            <p:nvPr>
              <p:custDataLst>
                <p:tags r:id="rId20"/>
              </p:custDataLst>
            </p:nvPr>
          </p:nvSpPr>
          <p:spPr bwMode="auto">
            <a:xfrm>
              <a:off x="213" y="125"/>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27" name="POWER_USER_ID_ICONS_Community"/>
            <p:cNvSpPr>
              <a:spLocks noChangeArrowheads="1"/>
            </p:cNvSpPr>
            <p:nvPr>
              <p:custDataLst>
                <p:tags r:id="rId21"/>
              </p:custDataLst>
            </p:nvPr>
          </p:nvSpPr>
          <p:spPr bwMode="auto">
            <a:xfrm>
              <a:off x="106" y="155"/>
              <a:ext cx="58"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28" name="POWER_USER_ID_ICONS_Community"/>
            <p:cNvSpPr>
              <a:spLocks noChangeArrowheads="1"/>
            </p:cNvSpPr>
            <p:nvPr>
              <p:custDataLst>
                <p:tags r:id="rId22"/>
              </p:custDataLst>
            </p:nvPr>
          </p:nvSpPr>
          <p:spPr bwMode="auto">
            <a:xfrm>
              <a:off x="320" y="155"/>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29" name="POWER_USER_ID_ICONS_Community"/>
            <p:cNvSpPr>
              <a:spLocks/>
            </p:cNvSpPr>
            <p:nvPr>
              <p:custDataLst>
                <p:tags r:id="rId23"/>
              </p:custDataLst>
            </p:nvPr>
          </p:nvSpPr>
          <p:spPr bwMode="auto">
            <a:xfrm>
              <a:off x="86" y="233"/>
              <a:ext cx="312" cy="127"/>
            </a:xfrm>
            <a:custGeom>
              <a:avLst/>
              <a:gdLst>
                <a:gd name="T0" fmla="*/ 338 w 400"/>
                <a:gd name="T1" fmla="*/ 0 h 162"/>
                <a:gd name="T2" fmla="*/ 306 w 400"/>
                <a:gd name="T3" fmla="*/ 8 h 162"/>
                <a:gd name="T4" fmla="*/ 306 w 400"/>
                <a:gd name="T5" fmla="*/ 8 h 162"/>
                <a:gd name="T6" fmla="*/ 200 w 400"/>
                <a:gd name="T7" fmla="*/ 71 h 162"/>
                <a:gd name="T8" fmla="*/ 94 w 400"/>
                <a:gd name="T9" fmla="*/ 8 h 162"/>
                <a:gd name="T10" fmla="*/ 94 w 400"/>
                <a:gd name="T11" fmla="*/ 8 h 162"/>
                <a:gd name="T12" fmla="*/ 63 w 400"/>
                <a:gd name="T13" fmla="*/ 0 h 162"/>
                <a:gd name="T14" fmla="*/ 0 w 400"/>
                <a:gd name="T15" fmla="*/ 62 h 162"/>
                <a:gd name="T16" fmla="*/ 0 w 400"/>
                <a:gd name="T17" fmla="*/ 162 h 162"/>
                <a:gd name="T18" fmla="*/ 125 w 400"/>
                <a:gd name="T19" fmla="*/ 162 h 162"/>
                <a:gd name="T20" fmla="*/ 125 w 400"/>
                <a:gd name="T21" fmla="*/ 85 h 162"/>
                <a:gd name="T22" fmla="*/ 188 w 400"/>
                <a:gd name="T23" fmla="*/ 122 h 162"/>
                <a:gd name="T24" fmla="*/ 188 w 400"/>
                <a:gd name="T25" fmla="*/ 122 h 162"/>
                <a:gd name="T26" fmla="*/ 194 w 400"/>
                <a:gd name="T27" fmla="*/ 125 h 162"/>
                <a:gd name="T28" fmla="*/ 200 w 400"/>
                <a:gd name="T29" fmla="*/ 126 h 162"/>
                <a:gd name="T30" fmla="*/ 200 w 400"/>
                <a:gd name="T31" fmla="*/ 126 h 162"/>
                <a:gd name="T32" fmla="*/ 200 w 400"/>
                <a:gd name="T33" fmla="*/ 126 h 162"/>
                <a:gd name="T34" fmla="*/ 206 w 400"/>
                <a:gd name="T35" fmla="*/ 125 h 162"/>
                <a:gd name="T36" fmla="*/ 213 w 400"/>
                <a:gd name="T37" fmla="*/ 122 h 162"/>
                <a:gd name="T38" fmla="*/ 213 w 400"/>
                <a:gd name="T39" fmla="*/ 122 h 162"/>
                <a:gd name="T40" fmla="*/ 275 w 400"/>
                <a:gd name="T41" fmla="*/ 84 h 162"/>
                <a:gd name="T42" fmla="*/ 275 w 400"/>
                <a:gd name="T43" fmla="*/ 162 h 162"/>
                <a:gd name="T44" fmla="*/ 400 w 400"/>
                <a:gd name="T45" fmla="*/ 162 h 162"/>
                <a:gd name="T46" fmla="*/ 400 w 400"/>
                <a:gd name="T47" fmla="*/ 62 h 162"/>
                <a:gd name="T48" fmla="*/ 338 w 400"/>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162">
                  <a:moveTo>
                    <a:pt x="338" y="0"/>
                  </a:moveTo>
                  <a:cubicBezTo>
                    <a:pt x="326" y="0"/>
                    <a:pt x="316" y="3"/>
                    <a:pt x="306" y="8"/>
                  </a:cubicBezTo>
                  <a:lnTo>
                    <a:pt x="306" y="8"/>
                  </a:lnTo>
                  <a:lnTo>
                    <a:pt x="200" y="71"/>
                  </a:lnTo>
                  <a:lnTo>
                    <a:pt x="94" y="8"/>
                  </a:lnTo>
                  <a:lnTo>
                    <a:pt x="94" y="8"/>
                  </a:lnTo>
                  <a:cubicBezTo>
                    <a:pt x="84" y="3"/>
                    <a:pt x="74" y="0"/>
                    <a:pt x="63" y="0"/>
                  </a:cubicBezTo>
                  <a:cubicBezTo>
                    <a:pt x="27" y="0"/>
                    <a:pt x="0" y="27"/>
                    <a:pt x="0" y="62"/>
                  </a:cubicBezTo>
                  <a:lnTo>
                    <a:pt x="0" y="162"/>
                  </a:lnTo>
                  <a:lnTo>
                    <a:pt x="125" y="162"/>
                  </a:lnTo>
                  <a:lnTo>
                    <a:pt x="125" y="85"/>
                  </a:lnTo>
                  <a:lnTo>
                    <a:pt x="188" y="122"/>
                  </a:lnTo>
                  <a:lnTo>
                    <a:pt x="188" y="122"/>
                  </a:lnTo>
                  <a:cubicBezTo>
                    <a:pt x="190" y="123"/>
                    <a:pt x="191" y="125"/>
                    <a:pt x="194" y="125"/>
                  </a:cubicBezTo>
                  <a:cubicBezTo>
                    <a:pt x="196" y="125"/>
                    <a:pt x="198" y="126"/>
                    <a:pt x="200" y="126"/>
                  </a:cubicBezTo>
                  <a:lnTo>
                    <a:pt x="200" y="126"/>
                  </a:lnTo>
                  <a:lnTo>
                    <a:pt x="200" y="126"/>
                  </a:lnTo>
                  <a:cubicBezTo>
                    <a:pt x="203" y="126"/>
                    <a:pt x="204" y="126"/>
                    <a:pt x="206" y="125"/>
                  </a:cubicBezTo>
                  <a:cubicBezTo>
                    <a:pt x="209" y="125"/>
                    <a:pt x="210" y="123"/>
                    <a:pt x="213" y="122"/>
                  </a:cubicBezTo>
                  <a:lnTo>
                    <a:pt x="213" y="122"/>
                  </a:lnTo>
                  <a:lnTo>
                    <a:pt x="275" y="84"/>
                  </a:lnTo>
                  <a:lnTo>
                    <a:pt x="275" y="162"/>
                  </a:lnTo>
                  <a:lnTo>
                    <a:pt x="400" y="162"/>
                  </a:lnTo>
                  <a:lnTo>
                    <a:pt x="400" y="62"/>
                  </a:lnTo>
                  <a:cubicBezTo>
                    <a:pt x="400" y="27"/>
                    <a:pt x="372" y="0"/>
                    <a:pt x="33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30" name="POWER_USER_ID_ICONS_Community"/>
            <p:cNvSpPr>
              <a:spLocks/>
            </p:cNvSpPr>
            <p:nvPr>
              <p:custDataLst>
                <p:tags r:id="rId24"/>
              </p:custDataLst>
            </p:nvPr>
          </p:nvSpPr>
          <p:spPr bwMode="auto">
            <a:xfrm>
              <a:off x="195" y="204"/>
              <a:ext cx="94" cy="62"/>
            </a:xfrm>
            <a:custGeom>
              <a:avLst/>
              <a:gdLst>
                <a:gd name="T0" fmla="*/ 60 w 120"/>
                <a:gd name="T1" fmla="*/ 79 h 79"/>
                <a:gd name="T2" fmla="*/ 120 w 120"/>
                <a:gd name="T3" fmla="*/ 44 h 79"/>
                <a:gd name="T4" fmla="*/ 60 w 120"/>
                <a:gd name="T5" fmla="*/ 0 h 79"/>
                <a:gd name="T6" fmla="*/ 0 w 120"/>
                <a:gd name="T7" fmla="*/ 44 h 79"/>
                <a:gd name="T8" fmla="*/ 60 w 120"/>
                <a:gd name="T9" fmla="*/ 79 h 79"/>
              </a:gdLst>
              <a:ahLst/>
              <a:cxnLst>
                <a:cxn ang="0">
                  <a:pos x="T0" y="T1"/>
                </a:cxn>
                <a:cxn ang="0">
                  <a:pos x="T2" y="T3"/>
                </a:cxn>
                <a:cxn ang="0">
                  <a:pos x="T4" y="T5"/>
                </a:cxn>
                <a:cxn ang="0">
                  <a:pos x="T6" y="T7"/>
                </a:cxn>
                <a:cxn ang="0">
                  <a:pos x="T8" y="T9"/>
                </a:cxn>
              </a:cxnLst>
              <a:rect l="0" t="0" r="r" b="b"/>
              <a:pathLst>
                <a:path w="120" h="79">
                  <a:moveTo>
                    <a:pt x="60" y="79"/>
                  </a:moveTo>
                  <a:lnTo>
                    <a:pt x="120" y="44"/>
                  </a:lnTo>
                  <a:cubicBezTo>
                    <a:pt x="113" y="19"/>
                    <a:pt x="89" y="0"/>
                    <a:pt x="60" y="0"/>
                  </a:cubicBezTo>
                  <a:cubicBezTo>
                    <a:pt x="31" y="0"/>
                    <a:pt x="9" y="19"/>
                    <a:pt x="0" y="44"/>
                  </a:cubicBezTo>
                  <a:lnTo>
                    <a:pt x="60"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sp>
        <p:nvSpPr>
          <p:cNvPr id="31" name="POWER_USER_ID_ICONS_Worker"/>
          <p:cNvSpPr>
            <a:spLocks noChangeAspect="1" noEditPoints="1"/>
          </p:cNvSpPr>
          <p:nvPr>
            <p:custDataLst>
              <p:tags r:id="rId3"/>
            </p:custDataLst>
          </p:nvPr>
        </p:nvSpPr>
        <p:spPr bwMode="auto">
          <a:xfrm>
            <a:off x="7198655" y="5260040"/>
            <a:ext cx="757983" cy="602733"/>
          </a:xfrm>
          <a:custGeom>
            <a:avLst/>
            <a:gdLst>
              <a:gd name="T0" fmla="*/ 681 w 1250"/>
              <a:gd name="T1" fmla="*/ 336 h 938"/>
              <a:gd name="T2" fmla="*/ 675 w 1250"/>
              <a:gd name="T3" fmla="*/ 378 h 938"/>
              <a:gd name="T4" fmla="*/ 619 w 1250"/>
              <a:gd name="T5" fmla="*/ 533 h 938"/>
              <a:gd name="T6" fmla="*/ 732 w 1250"/>
              <a:gd name="T7" fmla="*/ 473 h 938"/>
              <a:gd name="T8" fmla="*/ 756 w 1250"/>
              <a:gd name="T9" fmla="*/ 409 h 938"/>
              <a:gd name="T10" fmla="*/ 942 w 1250"/>
              <a:gd name="T11" fmla="*/ 168 h 938"/>
              <a:gd name="T12" fmla="*/ 969 w 1250"/>
              <a:gd name="T13" fmla="*/ 325 h 938"/>
              <a:gd name="T14" fmla="*/ 875 w 1250"/>
              <a:gd name="T15" fmla="*/ 158 h 938"/>
              <a:gd name="T16" fmla="*/ 886 w 1250"/>
              <a:gd name="T17" fmla="*/ 511 h 938"/>
              <a:gd name="T18" fmla="*/ 959 w 1250"/>
              <a:gd name="T19" fmla="*/ 689 h 938"/>
              <a:gd name="T20" fmla="*/ 1142 w 1250"/>
              <a:gd name="T21" fmla="*/ 846 h 938"/>
              <a:gd name="T22" fmla="*/ 1113 w 1250"/>
              <a:gd name="T23" fmla="*/ 924 h 938"/>
              <a:gd name="T24" fmla="*/ 1118 w 1250"/>
              <a:gd name="T25" fmla="*/ 938 h 938"/>
              <a:gd name="T26" fmla="*/ 1190 w 1250"/>
              <a:gd name="T27" fmla="*/ 910 h 938"/>
              <a:gd name="T28" fmla="*/ 1250 w 1250"/>
              <a:gd name="T29" fmla="*/ 803 h 938"/>
              <a:gd name="T30" fmla="*/ 1207 w 1250"/>
              <a:gd name="T31" fmla="*/ 775 h 938"/>
              <a:gd name="T32" fmla="*/ 1069 w 1250"/>
              <a:gd name="T33" fmla="*/ 627 h 938"/>
              <a:gd name="T34" fmla="*/ 1044 w 1250"/>
              <a:gd name="T35" fmla="*/ 602 h 938"/>
              <a:gd name="T36" fmla="*/ 1002 w 1250"/>
              <a:gd name="T37" fmla="*/ 349 h 938"/>
              <a:gd name="T38" fmla="*/ 1028 w 1250"/>
              <a:gd name="T39" fmla="*/ 357 h 938"/>
              <a:gd name="T40" fmla="*/ 1064 w 1250"/>
              <a:gd name="T41" fmla="*/ 332 h 938"/>
              <a:gd name="T42" fmla="*/ 1066 w 1250"/>
              <a:gd name="T43" fmla="*/ 320 h 938"/>
              <a:gd name="T44" fmla="*/ 1034 w 1250"/>
              <a:gd name="T45" fmla="*/ 268 h 938"/>
              <a:gd name="T46" fmla="*/ 970 w 1250"/>
              <a:gd name="T47" fmla="*/ 100 h 938"/>
              <a:gd name="T48" fmla="*/ 797 w 1250"/>
              <a:gd name="T49" fmla="*/ 66 h 938"/>
              <a:gd name="T50" fmla="*/ 699 w 1250"/>
              <a:gd name="T51" fmla="*/ 119 h 938"/>
              <a:gd name="T52" fmla="*/ 681 w 1250"/>
              <a:gd name="T53" fmla="*/ 109 h 938"/>
              <a:gd name="T54" fmla="*/ 627 w 1250"/>
              <a:gd name="T55" fmla="*/ 11 h 938"/>
              <a:gd name="T56" fmla="*/ 561 w 1250"/>
              <a:gd name="T57" fmla="*/ 8 h 938"/>
              <a:gd name="T58" fmla="*/ 508 w 1250"/>
              <a:gd name="T59" fmla="*/ 79 h 938"/>
              <a:gd name="T60" fmla="*/ 612 w 1250"/>
              <a:gd name="T61" fmla="*/ 170 h 938"/>
              <a:gd name="T62" fmla="*/ 619 w 1250"/>
              <a:gd name="T63" fmla="*/ 192 h 938"/>
              <a:gd name="T64" fmla="*/ 575 w 1250"/>
              <a:gd name="T65" fmla="*/ 244 h 938"/>
              <a:gd name="T66" fmla="*/ 594 w 1250"/>
              <a:gd name="T67" fmla="*/ 390 h 938"/>
              <a:gd name="T68" fmla="*/ 591 w 1250"/>
              <a:gd name="T69" fmla="*/ 428 h 938"/>
              <a:gd name="T70" fmla="*/ 532 w 1250"/>
              <a:gd name="T71" fmla="*/ 578 h 938"/>
              <a:gd name="T72" fmla="*/ 470 w 1250"/>
              <a:gd name="T73" fmla="*/ 638 h 938"/>
              <a:gd name="T74" fmla="*/ 443 w 1250"/>
              <a:gd name="T75" fmla="*/ 610 h 938"/>
              <a:gd name="T76" fmla="*/ 380 w 1250"/>
              <a:gd name="T77" fmla="*/ 579 h 938"/>
              <a:gd name="T78" fmla="*/ 346 w 1250"/>
              <a:gd name="T79" fmla="*/ 525 h 938"/>
              <a:gd name="T80" fmla="*/ 275 w 1250"/>
              <a:gd name="T81" fmla="*/ 511 h 938"/>
              <a:gd name="T82" fmla="*/ 234 w 1250"/>
              <a:gd name="T83" fmla="*/ 533 h 938"/>
              <a:gd name="T84" fmla="*/ 540 w 1250"/>
              <a:gd name="T85" fmla="*/ 938 h 938"/>
              <a:gd name="T86" fmla="*/ 480 w 1250"/>
              <a:gd name="T87" fmla="*/ 678 h 938"/>
              <a:gd name="T88" fmla="*/ 567 w 1250"/>
              <a:gd name="T89" fmla="*/ 633 h 938"/>
              <a:gd name="T90" fmla="*/ 612 w 1250"/>
              <a:gd name="T91" fmla="*/ 616 h 938"/>
              <a:gd name="T92" fmla="*/ 623 w 1250"/>
              <a:gd name="T93" fmla="*/ 587 h 938"/>
              <a:gd name="T94" fmla="*/ 699 w 1250"/>
              <a:gd name="T95" fmla="*/ 565 h 938"/>
              <a:gd name="T96" fmla="*/ 669 w 1250"/>
              <a:gd name="T97" fmla="*/ 867 h 938"/>
              <a:gd name="T98" fmla="*/ 664 w 1250"/>
              <a:gd name="T99" fmla="*/ 891 h 938"/>
              <a:gd name="T100" fmla="*/ 584 w 1250"/>
              <a:gd name="T101" fmla="*/ 924 h 938"/>
              <a:gd name="T102" fmla="*/ 756 w 1250"/>
              <a:gd name="T103" fmla="*/ 938 h 938"/>
              <a:gd name="T104" fmla="*/ 804 w 1250"/>
              <a:gd name="T105" fmla="*/ 692 h 938"/>
              <a:gd name="T106" fmla="*/ 799 w 1250"/>
              <a:gd name="T107" fmla="*/ 686 h 938"/>
              <a:gd name="T108" fmla="*/ 793 w 1250"/>
              <a:gd name="T109" fmla="*/ 657 h 938"/>
              <a:gd name="T110" fmla="*/ 878 w 1250"/>
              <a:gd name="T111" fmla="*/ 513 h 938"/>
              <a:gd name="T112" fmla="*/ 886 w 1250"/>
              <a:gd name="T113" fmla="*/ 511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0" h="938">
                <a:moveTo>
                  <a:pt x="756" y="409"/>
                </a:moveTo>
                <a:cubicBezTo>
                  <a:pt x="729" y="371"/>
                  <a:pt x="720" y="362"/>
                  <a:pt x="681" y="336"/>
                </a:cubicBezTo>
                <a:cubicBezTo>
                  <a:pt x="678" y="333"/>
                  <a:pt x="673" y="335"/>
                  <a:pt x="673" y="340"/>
                </a:cubicBezTo>
                <a:cubicBezTo>
                  <a:pt x="673" y="352"/>
                  <a:pt x="675" y="365"/>
                  <a:pt x="675" y="378"/>
                </a:cubicBezTo>
                <a:cubicBezTo>
                  <a:pt x="675" y="416"/>
                  <a:pt x="672" y="433"/>
                  <a:pt x="658" y="468"/>
                </a:cubicBezTo>
                <a:lnTo>
                  <a:pt x="619" y="533"/>
                </a:lnTo>
                <a:cubicBezTo>
                  <a:pt x="618" y="537"/>
                  <a:pt x="623" y="543"/>
                  <a:pt x="627" y="540"/>
                </a:cubicBezTo>
                <a:lnTo>
                  <a:pt x="732" y="473"/>
                </a:lnTo>
                <a:lnTo>
                  <a:pt x="756" y="421"/>
                </a:lnTo>
                <a:cubicBezTo>
                  <a:pt x="758" y="416"/>
                  <a:pt x="758" y="413"/>
                  <a:pt x="756" y="409"/>
                </a:cubicBezTo>
                <a:close/>
                <a:moveTo>
                  <a:pt x="934" y="162"/>
                </a:moveTo>
                <a:cubicBezTo>
                  <a:pt x="939" y="162"/>
                  <a:pt x="942" y="163"/>
                  <a:pt x="942" y="168"/>
                </a:cubicBezTo>
                <a:lnTo>
                  <a:pt x="985" y="316"/>
                </a:lnTo>
                <a:lnTo>
                  <a:pt x="969" y="325"/>
                </a:lnTo>
                <a:lnTo>
                  <a:pt x="870" y="170"/>
                </a:lnTo>
                <a:cubicBezTo>
                  <a:pt x="867" y="166"/>
                  <a:pt x="869" y="158"/>
                  <a:pt x="875" y="158"/>
                </a:cubicBezTo>
                <a:lnTo>
                  <a:pt x="934" y="162"/>
                </a:lnTo>
                <a:close/>
                <a:moveTo>
                  <a:pt x="886" y="511"/>
                </a:moveTo>
                <a:cubicBezTo>
                  <a:pt x="886" y="511"/>
                  <a:pt x="948" y="673"/>
                  <a:pt x="948" y="675"/>
                </a:cubicBezTo>
                <a:cubicBezTo>
                  <a:pt x="950" y="681"/>
                  <a:pt x="955" y="686"/>
                  <a:pt x="959" y="689"/>
                </a:cubicBezTo>
                <a:lnTo>
                  <a:pt x="1132" y="829"/>
                </a:lnTo>
                <a:cubicBezTo>
                  <a:pt x="1137" y="834"/>
                  <a:pt x="1140" y="840"/>
                  <a:pt x="1142" y="846"/>
                </a:cubicBezTo>
                <a:lnTo>
                  <a:pt x="1142" y="857"/>
                </a:lnTo>
                <a:cubicBezTo>
                  <a:pt x="1142" y="883"/>
                  <a:pt x="1132" y="907"/>
                  <a:pt x="1113" y="924"/>
                </a:cubicBezTo>
                <a:cubicBezTo>
                  <a:pt x="1112" y="924"/>
                  <a:pt x="1110" y="927"/>
                  <a:pt x="1110" y="930"/>
                </a:cubicBezTo>
                <a:cubicBezTo>
                  <a:pt x="1110" y="934"/>
                  <a:pt x="1113" y="938"/>
                  <a:pt x="1118" y="938"/>
                </a:cubicBezTo>
                <a:lnTo>
                  <a:pt x="1142" y="938"/>
                </a:lnTo>
                <a:cubicBezTo>
                  <a:pt x="1161" y="938"/>
                  <a:pt x="1180" y="927"/>
                  <a:pt x="1190" y="910"/>
                </a:cubicBezTo>
                <a:lnTo>
                  <a:pt x="1248" y="810"/>
                </a:lnTo>
                <a:cubicBezTo>
                  <a:pt x="1250" y="808"/>
                  <a:pt x="1250" y="807"/>
                  <a:pt x="1250" y="803"/>
                </a:cubicBezTo>
                <a:cubicBezTo>
                  <a:pt x="1250" y="799"/>
                  <a:pt x="1247" y="794"/>
                  <a:pt x="1242" y="791"/>
                </a:cubicBezTo>
                <a:lnTo>
                  <a:pt x="1207" y="775"/>
                </a:lnTo>
                <a:lnTo>
                  <a:pt x="1086" y="635"/>
                </a:lnTo>
                <a:cubicBezTo>
                  <a:pt x="1082" y="630"/>
                  <a:pt x="1075" y="627"/>
                  <a:pt x="1069" y="627"/>
                </a:cubicBezTo>
                <a:cubicBezTo>
                  <a:pt x="1064" y="627"/>
                  <a:pt x="1061" y="629"/>
                  <a:pt x="1058" y="630"/>
                </a:cubicBezTo>
                <a:cubicBezTo>
                  <a:pt x="1050" y="621"/>
                  <a:pt x="1045" y="613"/>
                  <a:pt x="1044" y="602"/>
                </a:cubicBezTo>
                <a:lnTo>
                  <a:pt x="985" y="360"/>
                </a:lnTo>
                <a:lnTo>
                  <a:pt x="1002" y="349"/>
                </a:lnTo>
                <a:lnTo>
                  <a:pt x="1004" y="349"/>
                </a:lnTo>
                <a:cubicBezTo>
                  <a:pt x="1010" y="354"/>
                  <a:pt x="1018" y="357"/>
                  <a:pt x="1028" y="357"/>
                </a:cubicBezTo>
                <a:cubicBezTo>
                  <a:pt x="1032" y="357"/>
                  <a:pt x="1037" y="357"/>
                  <a:pt x="1040" y="354"/>
                </a:cubicBezTo>
                <a:cubicBezTo>
                  <a:pt x="1051" y="347"/>
                  <a:pt x="1056" y="343"/>
                  <a:pt x="1064" y="332"/>
                </a:cubicBezTo>
                <a:cubicBezTo>
                  <a:pt x="1066" y="330"/>
                  <a:pt x="1066" y="325"/>
                  <a:pt x="1066" y="322"/>
                </a:cubicBezTo>
                <a:lnTo>
                  <a:pt x="1066" y="320"/>
                </a:lnTo>
                <a:cubicBezTo>
                  <a:pt x="1066" y="311"/>
                  <a:pt x="1059" y="301"/>
                  <a:pt x="1050" y="297"/>
                </a:cubicBezTo>
                <a:cubicBezTo>
                  <a:pt x="1040" y="290"/>
                  <a:pt x="1034" y="281"/>
                  <a:pt x="1034" y="268"/>
                </a:cubicBezTo>
                <a:cubicBezTo>
                  <a:pt x="1032" y="225"/>
                  <a:pt x="1023" y="179"/>
                  <a:pt x="1007" y="139"/>
                </a:cubicBezTo>
                <a:cubicBezTo>
                  <a:pt x="999" y="122"/>
                  <a:pt x="988" y="109"/>
                  <a:pt x="970" y="100"/>
                </a:cubicBezTo>
                <a:cubicBezTo>
                  <a:pt x="923" y="77"/>
                  <a:pt x="872" y="66"/>
                  <a:pt x="820" y="66"/>
                </a:cubicBezTo>
                <a:lnTo>
                  <a:pt x="797" y="66"/>
                </a:lnTo>
                <a:cubicBezTo>
                  <a:pt x="781" y="66"/>
                  <a:pt x="770" y="71"/>
                  <a:pt x="758" y="79"/>
                </a:cubicBezTo>
                <a:lnTo>
                  <a:pt x="699" y="119"/>
                </a:lnTo>
                <a:cubicBezTo>
                  <a:pt x="697" y="120"/>
                  <a:pt x="696" y="120"/>
                  <a:pt x="693" y="120"/>
                </a:cubicBezTo>
                <a:cubicBezTo>
                  <a:pt x="686" y="120"/>
                  <a:pt x="681" y="116"/>
                  <a:pt x="681" y="109"/>
                </a:cubicBezTo>
                <a:lnTo>
                  <a:pt x="681" y="101"/>
                </a:lnTo>
                <a:cubicBezTo>
                  <a:pt x="681" y="63"/>
                  <a:pt x="661" y="28"/>
                  <a:pt x="627" y="11"/>
                </a:cubicBezTo>
                <a:cubicBezTo>
                  <a:pt x="615" y="3"/>
                  <a:pt x="605" y="0"/>
                  <a:pt x="591" y="0"/>
                </a:cubicBezTo>
                <a:cubicBezTo>
                  <a:pt x="578" y="0"/>
                  <a:pt x="572" y="1"/>
                  <a:pt x="561" y="8"/>
                </a:cubicBezTo>
                <a:cubicBezTo>
                  <a:pt x="543" y="14"/>
                  <a:pt x="531" y="27"/>
                  <a:pt x="519" y="41"/>
                </a:cubicBezTo>
                <a:cubicBezTo>
                  <a:pt x="511" y="52"/>
                  <a:pt x="508" y="65"/>
                  <a:pt x="508" y="79"/>
                </a:cubicBezTo>
                <a:cubicBezTo>
                  <a:pt x="508" y="116"/>
                  <a:pt x="538" y="151"/>
                  <a:pt x="573" y="163"/>
                </a:cubicBezTo>
                <a:lnTo>
                  <a:pt x="612" y="170"/>
                </a:lnTo>
                <a:cubicBezTo>
                  <a:pt x="619" y="170"/>
                  <a:pt x="624" y="174"/>
                  <a:pt x="624" y="182"/>
                </a:cubicBezTo>
                <a:cubicBezTo>
                  <a:pt x="624" y="185"/>
                  <a:pt x="623" y="189"/>
                  <a:pt x="619" y="192"/>
                </a:cubicBezTo>
                <a:lnTo>
                  <a:pt x="580" y="232"/>
                </a:lnTo>
                <a:cubicBezTo>
                  <a:pt x="577" y="236"/>
                  <a:pt x="575" y="238"/>
                  <a:pt x="575" y="244"/>
                </a:cubicBezTo>
                <a:lnTo>
                  <a:pt x="575" y="255"/>
                </a:lnTo>
                <a:cubicBezTo>
                  <a:pt x="575" y="300"/>
                  <a:pt x="581" y="347"/>
                  <a:pt x="594" y="390"/>
                </a:cubicBezTo>
                <a:cubicBezTo>
                  <a:pt x="594" y="397"/>
                  <a:pt x="596" y="402"/>
                  <a:pt x="596" y="406"/>
                </a:cubicBezTo>
                <a:cubicBezTo>
                  <a:pt x="596" y="414"/>
                  <a:pt x="594" y="421"/>
                  <a:pt x="591" y="428"/>
                </a:cubicBezTo>
                <a:lnTo>
                  <a:pt x="537" y="562"/>
                </a:lnTo>
                <a:cubicBezTo>
                  <a:pt x="534" y="567"/>
                  <a:pt x="532" y="573"/>
                  <a:pt x="532" y="578"/>
                </a:cubicBezTo>
                <a:cubicBezTo>
                  <a:pt x="532" y="584"/>
                  <a:pt x="534" y="591"/>
                  <a:pt x="537" y="595"/>
                </a:cubicBezTo>
                <a:lnTo>
                  <a:pt x="470" y="638"/>
                </a:lnTo>
                <a:cubicBezTo>
                  <a:pt x="467" y="627"/>
                  <a:pt x="462" y="621"/>
                  <a:pt x="453" y="614"/>
                </a:cubicBezTo>
                <a:lnTo>
                  <a:pt x="443" y="610"/>
                </a:lnTo>
                <a:lnTo>
                  <a:pt x="402" y="597"/>
                </a:lnTo>
                <a:cubicBezTo>
                  <a:pt x="392" y="594"/>
                  <a:pt x="384" y="587"/>
                  <a:pt x="380" y="579"/>
                </a:cubicBezTo>
                <a:lnTo>
                  <a:pt x="349" y="529"/>
                </a:lnTo>
                <a:cubicBezTo>
                  <a:pt x="348" y="529"/>
                  <a:pt x="348" y="527"/>
                  <a:pt x="346" y="525"/>
                </a:cubicBezTo>
                <a:lnTo>
                  <a:pt x="322" y="517"/>
                </a:lnTo>
                <a:lnTo>
                  <a:pt x="275" y="511"/>
                </a:lnTo>
                <a:lnTo>
                  <a:pt x="272" y="511"/>
                </a:lnTo>
                <a:cubicBezTo>
                  <a:pt x="256" y="511"/>
                  <a:pt x="241" y="519"/>
                  <a:pt x="234" y="533"/>
                </a:cubicBezTo>
                <a:lnTo>
                  <a:pt x="0" y="938"/>
                </a:lnTo>
                <a:lnTo>
                  <a:pt x="540" y="938"/>
                </a:lnTo>
                <a:cubicBezTo>
                  <a:pt x="545" y="938"/>
                  <a:pt x="550" y="934"/>
                  <a:pt x="550" y="929"/>
                </a:cubicBezTo>
                <a:cubicBezTo>
                  <a:pt x="550" y="929"/>
                  <a:pt x="550" y="927"/>
                  <a:pt x="480" y="678"/>
                </a:cubicBezTo>
                <a:lnTo>
                  <a:pt x="554" y="630"/>
                </a:lnTo>
                <a:cubicBezTo>
                  <a:pt x="559" y="633"/>
                  <a:pt x="562" y="633"/>
                  <a:pt x="567" y="633"/>
                </a:cubicBezTo>
                <a:cubicBezTo>
                  <a:pt x="572" y="633"/>
                  <a:pt x="575" y="633"/>
                  <a:pt x="578" y="632"/>
                </a:cubicBezTo>
                <a:lnTo>
                  <a:pt x="612" y="616"/>
                </a:lnTo>
                <a:cubicBezTo>
                  <a:pt x="619" y="611"/>
                  <a:pt x="624" y="605"/>
                  <a:pt x="624" y="595"/>
                </a:cubicBezTo>
                <a:cubicBezTo>
                  <a:pt x="624" y="592"/>
                  <a:pt x="624" y="591"/>
                  <a:pt x="623" y="587"/>
                </a:cubicBezTo>
                <a:lnTo>
                  <a:pt x="712" y="533"/>
                </a:lnTo>
                <a:lnTo>
                  <a:pt x="699" y="565"/>
                </a:lnTo>
                <a:cubicBezTo>
                  <a:pt x="688" y="594"/>
                  <a:pt x="681" y="624"/>
                  <a:pt x="680" y="654"/>
                </a:cubicBezTo>
                <a:lnTo>
                  <a:pt x="669" y="867"/>
                </a:lnTo>
                <a:lnTo>
                  <a:pt x="667" y="888"/>
                </a:lnTo>
                <a:cubicBezTo>
                  <a:pt x="665" y="889"/>
                  <a:pt x="665" y="891"/>
                  <a:pt x="664" y="891"/>
                </a:cubicBezTo>
                <a:lnTo>
                  <a:pt x="596" y="910"/>
                </a:lnTo>
                <a:cubicBezTo>
                  <a:pt x="589" y="911"/>
                  <a:pt x="584" y="918"/>
                  <a:pt x="584" y="924"/>
                </a:cubicBezTo>
                <a:cubicBezTo>
                  <a:pt x="584" y="932"/>
                  <a:pt x="592" y="938"/>
                  <a:pt x="599" y="938"/>
                </a:cubicBezTo>
                <a:lnTo>
                  <a:pt x="756" y="938"/>
                </a:lnTo>
                <a:cubicBezTo>
                  <a:pt x="766" y="938"/>
                  <a:pt x="772" y="930"/>
                  <a:pt x="774" y="922"/>
                </a:cubicBezTo>
                <a:cubicBezTo>
                  <a:pt x="783" y="846"/>
                  <a:pt x="793" y="770"/>
                  <a:pt x="804" y="692"/>
                </a:cubicBezTo>
                <a:cubicBezTo>
                  <a:pt x="804" y="691"/>
                  <a:pt x="804" y="689"/>
                  <a:pt x="802" y="687"/>
                </a:cubicBezTo>
                <a:lnTo>
                  <a:pt x="799" y="686"/>
                </a:lnTo>
                <a:cubicBezTo>
                  <a:pt x="796" y="686"/>
                  <a:pt x="793" y="683"/>
                  <a:pt x="793" y="678"/>
                </a:cubicBezTo>
                <a:lnTo>
                  <a:pt x="793" y="657"/>
                </a:lnTo>
                <a:cubicBezTo>
                  <a:pt x="793" y="652"/>
                  <a:pt x="794" y="649"/>
                  <a:pt x="796" y="646"/>
                </a:cubicBezTo>
                <a:cubicBezTo>
                  <a:pt x="847" y="587"/>
                  <a:pt x="848" y="583"/>
                  <a:pt x="878" y="513"/>
                </a:cubicBezTo>
                <a:cubicBezTo>
                  <a:pt x="878" y="511"/>
                  <a:pt x="880" y="510"/>
                  <a:pt x="882" y="510"/>
                </a:cubicBezTo>
                <a:cubicBezTo>
                  <a:pt x="885" y="510"/>
                  <a:pt x="886" y="511"/>
                  <a:pt x="886" y="51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nvGrpSpPr>
          <p:cNvPr id="32" name="POWER_USER_ID_ICONS_Magnet2"/>
          <p:cNvGrpSpPr>
            <a:grpSpLocks noChangeAspect="1"/>
          </p:cNvGrpSpPr>
          <p:nvPr>
            <p:custDataLst>
              <p:tags r:id="rId4"/>
            </p:custDataLst>
          </p:nvPr>
        </p:nvGrpSpPr>
        <p:grpSpPr bwMode="auto">
          <a:xfrm>
            <a:off x="5663876" y="5265284"/>
            <a:ext cx="678909" cy="661456"/>
            <a:chOff x="44" y="46"/>
            <a:chExt cx="389" cy="379"/>
          </a:xfrm>
          <a:solidFill>
            <a:schemeClr val="bg1"/>
          </a:solidFill>
        </p:grpSpPr>
        <p:sp>
          <p:nvSpPr>
            <p:cNvPr id="33" name="POWER_USER_ID_ICONS_Magnet2"/>
            <p:cNvSpPr>
              <a:spLocks noEditPoints="1"/>
            </p:cNvSpPr>
            <p:nvPr>
              <p:custDataLst>
                <p:tags r:id="rId18"/>
              </p:custDataLst>
            </p:nvPr>
          </p:nvSpPr>
          <p:spPr bwMode="auto">
            <a:xfrm>
              <a:off x="44" y="46"/>
              <a:ext cx="325" cy="323"/>
            </a:xfrm>
            <a:custGeom>
              <a:avLst/>
              <a:gdLst>
                <a:gd name="T0" fmla="*/ 545 w 864"/>
                <a:gd name="T1" fmla="*/ 740 h 859"/>
                <a:gd name="T2" fmla="*/ 232 w 864"/>
                <a:gd name="T3" fmla="*/ 524 h 859"/>
                <a:gd name="T4" fmla="*/ 170 w 864"/>
                <a:gd name="T5" fmla="*/ 394 h 859"/>
                <a:gd name="T6" fmla="*/ 234 w 864"/>
                <a:gd name="T7" fmla="*/ 231 h 859"/>
                <a:gd name="T8" fmla="*/ 388 w 864"/>
                <a:gd name="T9" fmla="*/ 167 h 859"/>
                <a:gd name="T10" fmla="*/ 528 w 864"/>
                <a:gd name="T11" fmla="*/ 229 h 859"/>
                <a:gd name="T12" fmla="*/ 743 w 864"/>
                <a:gd name="T13" fmla="*/ 541 h 859"/>
                <a:gd name="T14" fmla="*/ 757 w 864"/>
                <a:gd name="T15" fmla="*/ 550 h 859"/>
                <a:gd name="T16" fmla="*/ 772 w 864"/>
                <a:gd name="T17" fmla="*/ 544 h 859"/>
                <a:gd name="T18" fmla="*/ 856 w 864"/>
                <a:gd name="T19" fmla="*/ 460 h 859"/>
                <a:gd name="T20" fmla="*/ 859 w 864"/>
                <a:gd name="T21" fmla="*/ 437 h 859"/>
                <a:gd name="T22" fmla="*/ 634 w 864"/>
                <a:gd name="T23" fmla="*/ 111 h 859"/>
                <a:gd name="T24" fmla="*/ 378 w 864"/>
                <a:gd name="T25" fmla="*/ 0 h 859"/>
                <a:gd name="T26" fmla="*/ 114 w 864"/>
                <a:gd name="T27" fmla="*/ 107 h 859"/>
                <a:gd name="T28" fmla="*/ 113 w 864"/>
                <a:gd name="T29" fmla="*/ 108 h 859"/>
                <a:gd name="T30" fmla="*/ 111 w 864"/>
                <a:gd name="T31" fmla="*/ 110 h 859"/>
                <a:gd name="T32" fmla="*/ 111 w 864"/>
                <a:gd name="T33" fmla="*/ 111 h 859"/>
                <a:gd name="T34" fmla="*/ 3 w 864"/>
                <a:gd name="T35" fmla="*/ 384 h 859"/>
                <a:gd name="T36" fmla="*/ 114 w 864"/>
                <a:gd name="T37" fmla="*/ 631 h 859"/>
                <a:gd name="T38" fmla="*/ 440 w 864"/>
                <a:gd name="T39" fmla="*/ 856 h 859"/>
                <a:gd name="T40" fmla="*/ 450 w 864"/>
                <a:gd name="T41" fmla="*/ 859 h 859"/>
                <a:gd name="T42" fmla="*/ 463 w 864"/>
                <a:gd name="T43" fmla="*/ 853 h 859"/>
                <a:gd name="T44" fmla="*/ 548 w 864"/>
                <a:gd name="T45" fmla="*/ 769 h 859"/>
                <a:gd name="T46" fmla="*/ 553 w 864"/>
                <a:gd name="T47" fmla="*/ 754 h 859"/>
                <a:gd name="T48" fmla="*/ 545 w 864"/>
                <a:gd name="T49" fmla="*/ 740 h 859"/>
                <a:gd name="T50" fmla="*/ 40 w 864"/>
                <a:gd name="T51" fmla="*/ 383 h 859"/>
                <a:gd name="T52" fmla="*/ 139 w 864"/>
                <a:gd name="T53" fmla="*/ 136 h 859"/>
                <a:gd name="T54" fmla="*/ 378 w 864"/>
                <a:gd name="T55" fmla="*/ 37 h 859"/>
                <a:gd name="T56" fmla="*/ 606 w 864"/>
                <a:gd name="T57" fmla="*/ 136 h 859"/>
                <a:gd name="T58" fmla="*/ 691 w 864"/>
                <a:gd name="T59" fmla="*/ 249 h 859"/>
                <a:gd name="T60" fmla="*/ 632 w 864"/>
                <a:gd name="T61" fmla="*/ 308 h 859"/>
                <a:gd name="T62" fmla="*/ 556 w 864"/>
                <a:gd name="T63" fmla="*/ 205 h 859"/>
                <a:gd name="T64" fmla="*/ 388 w 864"/>
                <a:gd name="T65" fmla="*/ 129 h 859"/>
                <a:gd name="T66" fmla="*/ 207 w 864"/>
                <a:gd name="T67" fmla="*/ 204 h 859"/>
                <a:gd name="T68" fmla="*/ 133 w 864"/>
                <a:gd name="T69" fmla="*/ 396 h 859"/>
                <a:gd name="T70" fmla="*/ 208 w 864"/>
                <a:gd name="T71" fmla="*/ 553 h 859"/>
                <a:gd name="T72" fmla="*/ 311 w 864"/>
                <a:gd name="T73" fmla="*/ 629 h 859"/>
                <a:gd name="T74" fmla="*/ 252 w 864"/>
                <a:gd name="T75" fmla="*/ 687 h 859"/>
                <a:gd name="T76" fmla="*/ 139 w 864"/>
                <a:gd name="T77" fmla="*/ 603 h 859"/>
                <a:gd name="T78" fmla="*/ 40 w 864"/>
                <a:gd name="T79" fmla="*/ 383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4" h="859">
                  <a:moveTo>
                    <a:pt x="545" y="740"/>
                  </a:moveTo>
                  <a:cubicBezTo>
                    <a:pt x="542" y="738"/>
                    <a:pt x="304" y="584"/>
                    <a:pt x="232" y="524"/>
                  </a:cubicBezTo>
                  <a:cubicBezTo>
                    <a:pt x="195" y="493"/>
                    <a:pt x="172" y="447"/>
                    <a:pt x="170" y="394"/>
                  </a:cubicBezTo>
                  <a:cubicBezTo>
                    <a:pt x="167" y="335"/>
                    <a:pt x="191" y="274"/>
                    <a:pt x="234" y="231"/>
                  </a:cubicBezTo>
                  <a:cubicBezTo>
                    <a:pt x="275" y="190"/>
                    <a:pt x="331" y="167"/>
                    <a:pt x="388" y="167"/>
                  </a:cubicBezTo>
                  <a:cubicBezTo>
                    <a:pt x="444" y="167"/>
                    <a:pt x="494" y="189"/>
                    <a:pt x="528" y="229"/>
                  </a:cubicBezTo>
                  <a:cubicBezTo>
                    <a:pt x="587" y="301"/>
                    <a:pt x="741" y="539"/>
                    <a:pt x="743" y="541"/>
                  </a:cubicBezTo>
                  <a:cubicBezTo>
                    <a:pt x="746" y="546"/>
                    <a:pt x="751" y="549"/>
                    <a:pt x="757" y="550"/>
                  </a:cubicBezTo>
                  <a:cubicBezTo>
                    <a:pt x="762" y="551"/>
                    <a:pt x="768" y="549"/>
                    <a:pt x="772" y="544"/>
                  </a:cubicBezTo>
                  <a:lnTo>
                    <a:pt x="856" y="460"/>
                  </a:lnTo>
                  <a:cubicBezTo>
                    <a:pt x="862" y="454"/>
                    <a:pt x="864" y="444"/>
                    <a:pt x="859" y="437"/>
                  </a:cubicBezTo>
                  <a:cubicBezTo>
                    <a:pt x="852" y="427"/>
                    <a:pt x="700" y="183"/>
                    <a:pt x="634" y="111"/>
                  </a:cubicBezTo>
                  <a:cubicBezTo>
                    <a:pt x="569" y="39"/>
                    <a:pt x="478" y="0"/>
                    <a:pt x="378" y="0"/>
                  </a:cubicBezTo>
                  <a:cubicBezTo>
                    <a:pt x="280" y="0"/>
                    <a:pt x="184" y="39"/>
                    <a:pt x="114" y="107"/>
                  </a:cubicBezTo>
                  <a:cubicBezTo>
                    <a:pt x="114" y="108"/>
                    <a:pt x="114" y="108"/>
                    <a:pt x="113" y="108"/>
                  </a:cubicBezTo>
                  <a:lnTo>
                    <a:pt x="111" y="110"/>
                  </a:lnTo>
                  <a:cubicBezTo>
                    <a:pt x="111" y="111"/>
                    <a:pt x="111" y="111"/>
                    <a:pt x="111" y="111"/>
                  </a:cubicBezTo>
                  <a:cubicBezTo>
                    <a:pt x="40" y="184"/>
                    <a:pt x="0" y="283"/>
                    <a:pt x="3" y="384"/>
                  </a:cubicBezTo>
                  <a:cubicBezTo>
                    <a:pt x="5" y="481"/>
                    <a:pt x="45" y="568"/>
                    <a:pt x="114" y="631"/>
                  </a:cubicBezTo>
                  <a:cubicBezTo>
                    <a:pt x="186" y="696"/>
                    <a:pt x="430" y="849"/>
                    <a:pt x="440" y="856"/>
                  </a:cubicBezTo>
                  <a:cubicBezTo>
                    <a:pt x="443" y="858"/>
                    <a:pt x="447" y="859"/>
                    <a:pt x="450" y="859"/>
                  </a:cubicBezTo>
                  <a:cubicBezTo>
                    <a:pt x="455" y="859"/>
                    <a:pt x="460" y="857"/>
                    <a:pt x="463" y="853"/>
                  </a:cubicBezTo>
                  <a:lnTo>
                    <a:pt x="548" y="769"/>
                  </a:lnTo>
                  <a:cubicBezTo>
                    <a:pt x="552" y="765"/>
                    <a:pt x="554" y="759"/>
                    <a:pt x="553" y="754"/>
                  </a:cubicBezTo>
                  <a:cubicBezTo>
                    <a:pt x="552" y="748"/>
                    <a:pt x="549" y="743"/>
                    <a:pt x="545" y="740"/>
                  </a:cubicBezTo>
                  <a:close/>
                  <a:moveTo>
                    <a:pt x="40" y="383"/>
                  </a:moveTo>
                  <a:cubicBezTo>
                    <a:pt x="38" y="291"/>
                    <a:pt x="74" y="201"/>
                    <a:pt x="139" y="136"/>
                  </a:cubicBezTo>
                  <a:cubicBezTo>
                    <a:pt x="202" y="73"/>
                    <a:pt x="289" y="37"/>
                    <a:pt x="378" y="37"/>
                  </a:cubicBezTo>
                  <a:cubicBezTo>
                    <a:pt x="467" y="37"/>
                    <a:pt x="548" y="72"/>
                    <a:pt x="606" y="136"/>
                  </a:cubicBezTo>
                  <a:cubicBezTo>
                    <a:pt x="627" y="159"/>
                    <a:pt x="658" y="202"/>
                    <a:pt x="691" y="249"/>
                  </a:cubicBezTo>
                  <a:lnTo>
                    <a:pt x="632" y="308"/>
                  </a:lnTo>
                  <a:cubicBezTo>
                    <a:pt x="603" y="266"/>
                    <a:pt x="575" y="228"/>
                    <a:pt x="556" y="205"/>
                  </a:cubicBezTo>
                  <a:cubicBezTo>
                    <a:pt x="515" y="156"/>
                    <a:pt x="456" y="129"/>
                    <a:pt x="388" y="129"/>
                  </a:cubicBezTo>
                  <a:cubicBezTo>
                    <a:pt x="321" y="129"/>
                    <a:pt x="255" y="156"/>
                    <a:pt x="207" y="204"/>
                  </a:cubicBezTo>
                  <a:cubicBezTo>
                    <a:pt x="157" y="254"/>
                    <a:pt x="129" y="326"/>
                    <a:pt x="133" y="396"/>
                  </a:cubicBezTo>
                  <a:cubicBezTo>
                    <a:pt x="135" y="459"/>
                    <a:pt x="162" y="515"/>
                    <a:pt x="208" y="553"/>
                  </a:cubicBezTo>
                  <a:cubicBezTo>
                    <a:pt x="231" y="572"/>
                    <a:pt x="269" y="600"/>
                    <a:pt x="311" y="629"/>
                  </a:cubicBezTo>
                  <a:lnTo>
                    <a:pt x="252" y="687"/>
                  </a:lnTo>
                  <a:cubicBezTo>
                    <a:pt x="205" y="655"/>
                    <a:pt x="162" y="624"/>
                    <a:pt x="139" y="603"/>
                  </a:cubicBezTo>
                  <a:cubicBezTo>
                    <a:pt x="78" y="547"/>
                    <a:pt x="43" y="469"/>
                    <a:pt x="40" y="3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34" name="POWER_USER_ID_ICONS_Magnet2"/>
            <p:cNvSpPr>
              <a:spLocks/>
            </p:cNvSpPr>
            <p:nvPr>
              <p:custDataLst>
                <p:tags r:id="rId19"/>
              </p:custDataLst>
            </p:nvPr>
          </p:nvSpPr>
          <p:spPr bwMode="auto">
            <a:xfrm>
              <a:off x="307" y="324"/>
              <a:ext cx="126" cy="101"/>
            </a:xfrm>
            <a:custGeom>
              <a:avLst/>
              <a:gdLst>
                <a:gd name="T0" fmla="*/ 320 w 334"/>
                <a:gd name="T1" fmla="*/ 234 h 270"/>
                <a:gd name="T2" fmla="*/ 170 w 334"/>
                <a:gd name="T3" fmla="*/ 172 h 270"/>
                <a:gd name="T4" fmla="*/ 228 w 334"/>
                <a:gd name="T5" fmla="*/ 88 h 270"/>
                <a:gd name="T6" fmla="*/ 231 w 334"/>
                <a:gd name="T7" fmla="*/ 71 h 270"/>
                <a:gd name="T8" fmla="*/ 218 w 334"/>
                <a:gd name="T9" fmla="*/ 59 h 270"/>
                <a:gd name="T10" fmla="*/ 27 w 334"/>
                <a:gd name="T11" fmla="*/ 3 h 270"/>
                <a:gd name="T12" fmla="*/ 3 w 334"/>
                <a:gd name="T13" fmla="*/ 16 h 270"/>
                <a:gd name="T14" fmla="*/ 16 w 334"/>
                <a:gd name="T15" fmla="*/ 39 h 270"/>
                <a:gd name="T16" fmla="*/ 183 w 334"/>
                <a:gd name="T17" fmla="*/ 88 h 270"/>
                <a:gd name="T18" fmla="*/ 125 w 334"/>
                <a:gd name="T19" fmla="*/ 169 h 270"/>
                <a:gd name="T20" fmla="*/ 123 w 334"/>
                <a:gd name="T21" fmla="*/ 185 h 270"/>
                <a:gd name="T22" fmla="*/ 134 w 334"/>
                <a:gd name="T23" fmla="*/ 197 h 270"/>
                <a:gd name="T24" fmla="*/ 306 w 334"/>
                <a:gd name="T25" fmla="*/ 268 h 270"/>
                <a:gd name="T26" fmla="*/ 313 w 334"/>
                <a:gd name="T27" fmla="*/ 270 h 270"/>
                <a:gd name="T28" fmla="*/ 330 w 334"/>
                <a:gd name="T29" fmla="*/ 258 h 270"/>
                <a:gd name="T30" fmla="*/ 320 w 334"/>
                <a:gd name="T3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4" h="270">
                  <a:moveTo>
                    <a:pt x="320" y="234"/>
                  </a:moveTo>
                  <a:lnTo>
                    <a:pt x="170" y="172"/>
                  </a:lnTo>
                  <a:lnTo>
                    <a:pt x="228" y="88"/>
                  </a:lnTo>
                  <a:cubicBezTo>
                    <a:pt x="232" y="83"/>
                    <a:pt x="233" y="77"/>
                    <a:pt x="231" y="71"/>
                  </a:cubicBezTo>
                  <a:cubicBezTo>
                    <a:pt x="229" y="66"/>
                    <a:pt x="224" y="61"/>
                    <a:pt x="218" y="59"/>
                  </a:cubicBezTo>
                  <a:lnTo>
                    <a:pt x="27" y="3"/>
                  </a:lnTo>
                  <a:cubicBezTo>
                    <a:pt x="17" y="0"/>
                    <a:pt x="6" y="6"/>
                    <a:pt x="3" y="16"/>
                  </a:cubicBezTo>
                  <a:cubicBezTo>
                    <a:pt x="0" y="26"/>
                    <a:pt x="6" y="36"/>
                    <a:pt x="16" y="39"/>
                  </a:cubicBezTo>
                  <a:lnTo>
                    <a:pt x="183" y="88"/>
                  </a:lnTo>
                  <a:lnTo>
                    <a:pt x="125" y="169"/>
                  </a:lnTo>
                  <a:cubicBezTo>
                    <a:pt x="122" y="174"/>
                    <a:pt x="121" y="180"/>
                    <a:pt x="123" y="185"/>
                  </a:cubicBezTo>
                  <a:cubicBezTo>
                    <a:pt x="124" y="191"/>
                    <a:pt x="128" y="195"/>
                    <a:pt x="134" y="197"/>
                  </a:cubicBezTo>
                  <a:lnTo>
                    <a:pt x="306" y="268"/>
                  </a:lnTo>
                  <a:cubicBezTo>
                    <a:pt x="308" y="269"/>
                    <a:pt x="311" y="270"/>
                    <a:pt x="313" y="270"/>
                  </a:cubicBezTo>
                  <a:cubicBezTo>
                    <a:pt x="320" y="270"/>
                    <a:pt x="327" y="265"/>
                    <a:pt x="330" y="258"/>
                  </a:cubicBezTo>
                  <a:cubicBezTo>
                    <a:pt x="334" y="248"/>
                    <a:pt x="330" y="238"/>
                    <a:pt x="320" y="2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grpSp>
        <p:nvGrpSpPr>
          <p:cNvPr id="35" name="POWER_USER_ID_ICONS_Graph"/>
          <p:cNvGrpSpPr>
            <a:grpSpLocks noChangeAspect="1"/>
          </p:cNvGrpSpPr>
          <p:nvPr>
            <p:custDataLst>
              <p:tags r:id="rId5"/>
            </p:custDataLst>
          </p:nvPr>
        </p:nvGrpSpPr>
        <p:grpSpPr bwMode="auto">
          <a:xfrm>
            <a:off x="7214170" y="4075993"/>
            <a:ext cx="700248" cy="678983"/>
            <a:chOff x="959" y="1717"/>
            <a:chExt cx="2875" cy="3642"/>
          </a:xfrm>
          <a:solidFill>
            <a:schemeClr val="bg1"/>
          </a:solidFill>
        </p:grpSpPr>
        <p:sp>
          <p:nvSpPr>
            <p:cNvPr id="36" name="Rectangle 467"/>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37" name="Rectangle 468"/>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38" name="Rectangle 469"/>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39" name="Rectangle 470"/>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0" name="Rectangle 471"/>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1" name="Rectangle 472"/>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2" name="Rectangle 473"/>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3" name="Freeform 474"/>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grpSp>
        <p:nvGrpSpPr>
          <p:cNvPr id="44" name="POWER_USER_ID_ICONS_Microscope"/>
          <p:cNvGrpSpPr>
            <a:grpSpLocks noChangeAspect="1"/>
          </p:cNvGrpSpPr>
          <p:nvPr>
            <p:custDataLst>
              <p:tags r:id="rId6"/>
            </p:custDataLst>
          </p:nvPr>
        </p:nvGrpSpPr>
        <p:grpSpPr bwMode="auto">
          <a:xfrm>
            <a:off x="7251908" y="2833980"/>
            <a:ext cx="634122" cy="758376"/>
            <a:chOff x="95" y="66"/>
            <a:chExt cx="296" cy="354"/>
          </a:xfrm>
          <a:solidFill>
            <a:schemeClr val="bg1"/>
          </a:solidFill>
        </p:grpSpPr>
        <p:sp>
          <p:nvSpPr>
            <p:cNvPr id="45" name="POWER_USER_ID_ICONS_Microscope"/>
            <p:cNvSpPr>
              <a:spLocks/>
            </p:cNvSpPr>
            <p:nvPr>
              <p:custDataLst>
                <p:tags r:id="rId10"/>
              </p:custDataLst>
            </p:nvPr>
          </p:nvSpPr>
          <p:spPr bwMode="auto">
            <a:xfrm>
              <a:off x="260" y="208"/>
              <a:ext cx="40" cy="28"/>
            </a:xfrm>
            <a:custGeom>
              <a:avLst/>
              <a:gdLst>
                <a:gd name="T0" fmla="*/ 0 w 107"/>
                <a:gd name="T1" fmla="*/ 52 h 74"/>
                <a:gd name="T2" fmla="*/ 95 w 107"/>
                <a:gd name="T3" fmla="*/ 0 h 74"/>
                <a:gd name="T4" fmla="*/ 107 w 107"/>
                <a:gd name="T5" fmla="*/ 23 h 74"/>
                <a:gd name="T6" fmla="*/ 12 w 107"/>
                <a:gd name="T7" fmla="*/ 74 h 74"/>
                <a:gd name="T8" fmla="*/ 0 w 107"/>
                <a:gd name="T9" fmla="*/ 52 h 74"/>
              </a:gdLst>
              <a:ahLst/>
              <a:cxnLst>
                <a:cxn ang="0">
                  <a:pos x="T0" y="T1"/>
                </a:cxn>
                <a:cxn ang="0">
                  <a:pos x="T2" y="T3"/>
                </a:cxn>
                <a:cxn ang="0">
                  <a:pos x="T4" y="T5"/>
                </a:cxn>
                <a:cxn ang="0">
                  <a:pos x="T6" y="T7"/>
                </a:cxn>
                <a:cxn ang="0">
                  <a:pos x="T8" y="T9"/>
                </a:cxn>
              </a:cxnLst>
              <a:rect l="0" t="0" r="r" b="b"/>
              <a:pathLst>
                <a:path w="107" h="74">
                  <a:moveTo>
                    <a:pt x="0" y="52"/>
                  </a:moveTo>
                  <a:lnTo>
                    <a:pt x="95" y="0"/>
                  </a:lnTo>
                  <a:lnTo>
                    <a:pt x="107" y="23"/>
                  </a:lnTo>
                  <a:lnTo>
                    <a:pt x="12" y="74"/>
                  </a:lnTo>
                  <a:lnTo>
                    <a:pt x="0" y="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6" name="POWER_USER_ID_ICONS_Microscope"/>
            <p:cNvSpPr>
              <a:spLocks/>
            </p:cNvSpPr>
            <p:nvPr>
              <p:custDataLst>
                <p:tags r:id="rId11"/>
              </p:custDataLst>
            </p:nvPr>
          </p:nvSpPr>
          <p:spPr bwMode="auto">
            <a:xfrm>
              <a:off x="183" y="66"/>
              <a:ext cx="41" cy="28"/>
            </a:xfrm>
            <a:custGeom>
              <a:avLst/>
              <a:gdLst>
                <a:gd name="T0" fmla="*/ 96 w 108"/>
                <a:gd name="T1" fmla="*/ 0 h 73"/>
                <a:gd name="T2" fmla="*/ 108 w 108"/>
                <a:gd name="T3" fmla="*/ 22 h 73"/>
                <a:gd name="T4" fmla="*/ 12 w 108"/>
                <a:gd name="T5" fmla="*/ 73 h 73"/>
                <a:gd name="T6" fmla="*/ 0 w 108"/>
                <a:gd name="T7" fmla="*/ 51 h 73"/>
                <a:gd name="T8" fmla="*/ 96 w 108"/>
                <a:gd name="T9" fmla="*/ 0 h 73"/>
              </a:gdLst>
              <a:ahLst/>
              <a:cxnLst>
                <a:cxn ang="0">
                  <a:pos x="T0" y="T1"/>
                </a:cxn>
                <a:cxn ang="0">
                  <a:pos x="T2" y="T3"/>
                </a:cxn>
                <a:cxn ang="0">
                  <a:pos x="T4" y="T5"/>
                </a:cxn>
                <a:cxn ang="0">
                  <a:pos x="T6" y="T7"/>
                </a:cxn>
                <a:cxn ang="0">
                  <a:pos x="T8" y="T9"/>
                </a:cxn>
              </a:cxnLst>
              <a:rect l="0" t="0" r="r" b="b"/>
              <a:pathLst>
                <a:path w="108" h="73">
                  <a:moveTo>
                    <a:pt x="96" y="0"/>
                  </a:moveTo>
                  <a:lnTo>
                    <a:pt x="108" y="22"/>
                  </a:lnTo>
                  <a:lnTo>
                    <a:pt x="12" y="73"/>
                  </a:lnTo>
                  <a:lnTo>
                    <a:pt x="0" y="51"/>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7" name="POWER_USER_ID_ICONS_Microscope"/>
            <p:cNvSpPr>
              <a:spLocks/>
            </p:cNvSpPr>
            <p:nvPr>
              <p:custDataLst>
                <p:tags r:id="rId12"/>
              </p:custDataLst>
            </p:nvPr>
          </p:nvSpPr>
          <p:spPr bwMode="auto">
            <a:xfrm>
              <a:off x="260" y="208"/>
              <a:ext cx="40" cy="28"/>
            </a:xfrm>
            <a:custGeom>
              <a:avLst/>
              <a:gdLst>
                <a:gd name="T0" fmla="*/ 0 w 107"/>
                <a:gd name="T1" fmla="*/ 52 h 74"/>
                <a:gd name="T2" fmla="*/ 95 w 107"/>
                <a:gd name="T3" fmla="*/ 0 h 74"/>
                <a:gd name="T4" fmla="*/ 107 w 107"/>
                <a:gd name="T5" fmla="*/ 23 h 74"/>
                <a:gd name="T6" fmla="*/ 12 w 107"/>
                <a:gd name="T7" fmla="*/ 74 h 74"/>
                <a:gd name="T8" fmla="*/ 0 w 107"/>
                <a:gd name="T9" fmla="*/ 52 h 74"/>
              </a:gdLst>
              <a:ahLst/>
              <a:cxnLst>
                <a:cxn ang="0">
                  <a:pos x="T0" y="T1"/>
                </a:cxn>
                <a:cxn ang="0">
                  <a:pos x="T2" y="T3"/>
                </a:cxn>
                <a:cxn ang="0">
                  <a:pos x="T4" y="T5"/>
                </a:cxn>
                <a:cxn ang="0">
                  <a:pos x="T6" y="T7"/>
                </a:cxn>
                <a:cxn ang="0">
                  <a:pos x="T8" y="T9"/>
                </a:cxn>
              </a:cxnLst>
              <a:rect l="0" t="0" r="r" b="b"/>
              <a:pathLst>
                <a:path w="107" h="74">
                  <a:moveTo>
                    <a:pt x="0" y="52"/>
                  </a:moveTo>
                  <a:lnTo>
                    <a:pt x="95" y="0"/>
                  </a:lnTo>
                  <a:lnTo>
                    <a:pt x="107" y="23"/>
                  </a:lnTo>
                  <a:lnTo>
                    <a:pt x="12" y="74"/>
                  </a:lnTo>
                  <a:lnTo>
                    <a:pt x="0" y="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8" name="POWER_USER_ID_ICONS_Microscope"/>
            <p:cNvSpPr>
              <a:spLocks noChangeArrowheads="1"/>
            </p:cNvSpPr>
            <p:nvPr>
              <p:custDataLst>
                <p:tags r:id="rId13"/>
              </p:custDataLst>
            </p:nvPr>
          </p:nvSpPr>
          <p:spPr bwMode="auto">
            <a:xfrm>
              <a:off x="205" y="270"/>
              <a:ext cx="186"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49" name="POWER_USER_ID_ICONS_Microscope"/>
            <p:cNvSpPr>
              <a:spLocks/>
            </p:cNvSpPr>
            <p:nvPr>
              <p:custDataLst>
                <p:tags r:id="rId14"/>
              </p:custDataLst>
            </p:nvPr>
          </p:nvSpPr>
          <p:spPr bwMode="auto">
            <a:xfrm>
              <a:off x="204" y="403"/>
              <a:ext cx="139" cy="17"/>
            </a:xfrm>
            <a:custGeom>
              <a:avLst/>
              <a:gdLst>
                <a:gd name="T0" fmla="*/ 146 w 371"/>
                <a:gd name="T1" fmla="*/ 0 h 46"/>
                <a:gd name="T2" fmla="*/ 0 w 371"/>
                <a:gd name="T3" fmla="*/ 46 h 46"/>
                <a:gd name="T4" fmla="*/ 371 w 371"/>
                <a:gd name="T5" fmla="*/ 46 h 46"/>
                <a:gd name="T6" fmla="*/ 226 w 371"/>
                <a:gd name="T7" fmla="*/ 0 h 46"/>
                <a:gd name="T8" fmla="*/ 186 w 371"/>
                <a:gd name="T9" fmla="*/ 9 h 46"/>
                <a:gd name="T10" fmla="*/ 146 w 371"/>
                <a:gd name="T11" fmla="*/ 0 h 46"/>
              </a:gdLst>
              <a:ahLst/>
              <a:cxnLst>
                <a:cxn ang="0">
                  <a:pos x="T0" y="T1"/>
                </a:cxn>
                <a:cxn ang="0">
                  <a:pos x="T2" y="T3"/>
                </a:cxn>
                <a:cxn ang="0">
                  <a:pos x="T4" y="T5"/>
                </a:cxn>
                <a:cxn ang="0">
                  <a:pos x="T6" y="T7"/>
                </a:cxn>
                <a:cxn ang="0">
                  <a:pos x="T8" y="T9"/>
                </a:cxn>
                <a:cxn ang="0">
                  <a:pos x="T10" y="T11"/>
                </a:cxn>
              </a:cxnLst>
              <a:rect l="0" t="0" r="r" b="b"/>
              <a:pathLst>
                <a:path w="371" h="46">
                  <a:moveTo>
                    <a:pt x="146" y="0"/>
                  </a:moveTo>
                  <a:lnTo>
                    <a:pt x="0" y="46"/>
                  </a:lnTo>
                  <a:lnTo>
                    <a:pt x="371" y="46"/>
                  </a:lnTo>
                  <a:lnTo>
                    <a:pt x="226" y="0"/>
                  </a:lnTo>
                  <a:cubicBezTo>
                    <a:pt x="214" y="6"/>
                    <a:pt x="200" y="9"/>
                    <a:pt x="186" y="9"/>
                  </a:cubicBezTo>
                  <a:cubicBezTo>
                    <a:pt x="171" y="9"/>
                    <a:pt x="158" y="6"/>
                    <a:pt x="14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50" name="POWER_USER_ID_ICONS_Microscope"/>
            <p:cNvSpPr>
              <a:spLocks/>
            </p:cNvSpPr>
            <p:nvPr>
              <p:custDataLst>
                <p:tags r:id="rId15"/>
              </p:custDataLst>
            </p:nvPr>
          </p:nvSpPr>
          <p:spPr bwMode="auto">
            <a:xfrm>
              <a:off x="264" y="340"/>
              <a:ext cx="14" cy="26"/>
            </a:xfrm>
            <a:custGeom>
              <a:avLst/>
              <a:gdLst>
                <a:gd name="T0" fmla="*/ 0 w 38"/>
                <a:gd name="T1" fmla="*/ 0 h 67"/>
                <a:gd name="T2" fmla="*/ 38 w 38"/>
                <a:gd name="T3" fmla="*/ 67 h 67"/>
                <a:gd name="T4" fmla="*/ 9 w 38"/>
                <a:gd name="T5" fmla="*/ 16 h 67"/>
                <a:gd name="T6" fmla="*/ 0 w 38"/>
                <a:gd name="T7" fmla="*/ 0 h 67"/>
              </a:gdLst>
              <a:ahLst/>
              <a:cxnLst>
                <a:cxn ang="0">
                  <a:pos x="T0" y="T1"/>
                </a:cxn>
                <a:cxn ang="0">
                  <a:pos x="T2" y="T3"/>
                </a:cxn>
                <a:cxn ang="0">
                  <a:pos x="T4" y="T5"/>
                </a:cxn>
                <a:cxn ang="0">
                  <a:pos x="T6" y="T7"/>
                </a:cxn>
              </a:cxnLst>
              <a:rect l="0" t="0" r="r" b="b"/>
              <a:pathLst>
                <a:path w="38" h="67">
                  <a:moveTo>
                    <a:pt x="0" y="0"/>
                  </a:moveTo>
                  <a:lnTo>
                    <a:pt x="38" y="67"/>
                  </a:lnTo>
                  <a:lnTo>
                    <a:pt x="9"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51" name="POWER_USER_ID_ICONS_Microscope"/>
            <p:cNvSpPr>
              <a:spLocks/>
            </p:cNvSpPr>
            <p:nvPr>
              <p:custDataLst>
                <p:tags r:id="rId16"/>
              </p:custDataLst>
            </p:nvPr>
          </p:nvSpPr>
          <p:spPr bwMode="auto">
            <a:xfrm>
              <a:off x="95" y="76"/>
              <a:ext cx="271" cy="295"/>
            </a:xfrm>
            <a:custGeom>
              <a:avLst/>
              <a:gdLst>
                <a:gd name="T0" fmla="*/ 582 w 723"/>
                <a:gd name="T1" fmla="*/ 566 h 784"/>
                <a:gd name="T2" fmla="*/ 547 w 723"/>
                <a:gd name="T3" fmla="*/ 566 h 784"/>
                <a:gd name="T4" fmla="*/ 517 w 723"/>
                <a:gd name="T5" fmla="*/ 566 h 784"/>
                <a:gd name="T6" fmla="*/ 415 w 723"/>
                <a:gd name="T7" fmla="*/ 642 h 784"/>
                <a:gd name="T8" fmla="*/ 315 w 723"/>
                <a:gd name="T9" fmla="*/ 662 h 784"/>
                <a:gd name="T10" fmla="*/ 54 w 723"/>
                <a:gd name="T11" fmla="*/ 401 h 784"/>
                <a:gd name="T12" fmla="*/ 285 w 723"/>
                <a:gd name="T13" fmla="*/ 141 h 784"/>
                <a:gd name="T14" fmla="*/ 424 w 723"/>
                <a:gd name="T15" fmla="*/ 401 h 784"/>
                <a:gd name="T16" fmla="*/ 541 w 723"/>
                <a:gd name="T17" fmla="*/ 338 h 784"/>
                <a:gd name="T18" fmla="*/ 457 w 723"/>
                <a:gd name="T19" fmla="*/ 182 h 784"/>
                <a:gd name="T20" fmla="*/ 414 w 723"/>
                <a:gd name="T21" fmla="*/ 102 h 784"/>
                <a:gd name="T22" fmla="*/ 359 w 723"/>
                <a:gd name="T23" fmla="*/ 0 h 784"/>
                <a:gd name="T24" fmla="*/ 243 w 723"/>
                <a:gd name="T25" fmla="*/ 62 h 784"/>
                <a:gd name="T26" fmla="*/ 258 w 723"/>
                <a:gd name="T27" fmla="*/ 91 h 784"/>
                <a:gd name="T28" fmla="*/ 0 w 723"/>
                <a:gd name="T29" fmla="*/ 401 h 784"/>
                <a:gd name="T30" fmla="*/ 311 w 723"/>
                <a:gd name="T31" fmla="*/ 778 h 784"/>
                <a:gd name="T32" fmla="*/ 377 w 723"/>
                <a:gd name="T33" fmla="*/ 784 h 784"/>
                <a:gd name="T34" fmla="*/ 377 w 723"/>
                <a:gd name="T35" fmla="*/ 779 h 784"/>
                <a:gd name="T36" fmla="*/ 441 w 723"/>
                <a:gd name="T37" fmla="*/ 687 h 784"/>
                <a:gd name="T38" fmla="*/ 476 w 723"/>
                <a:gd name="T39" fmla="*/ 680 h 784"/>
                <a:gd name="T40" fmla="*/ 555 w 723"/>
                <a:gd name="T41" fmla="*/ 721 h 784"/>
                <a:gd name="T42" fmla="*/ 636 w 723"/>
                <a:gd name="T43" fmla="*/ 662 h 784"/>
                <a:gd name="T44" fmla="*/ 723 w 723"/>
                <a:gd name="T45" fmla="*/ 566 h 784"/>
                <a:gd name="T46" fmla="*/ 582 w 723"/>
                <a:gd name="T47" fmla="*/ 56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3" h="784">
                  <a:moveTo>
                    <a:pt x="582" y="566"/>
                  </a:moveTo>
                  <a:lnTo>
                    <a:pt x="547" y="566"/>
                  </a:lnTo>
                  <a:lnTo>
                    <a:pt x="517" y="566"/>
                  </a:lnTo>
                  <a:cubicBezTo>
                    <a:pt x="489" y="599"/>
                    <a:pt x="454" y="625"/>
                    <a:pt x="415" y="642"/>
                  </a:cubicBezTo>
                  <a:cubicBezTo>
                    <a:pt x="384" y="655"/>
                    <a:pt x="350" y="662"/>
                    <a:pt x="315" y="662"/>
                  </a:cubicBezTo>
                  <a:cubicBezTo>
                    <a:pt x="171" y="662"/>
                    <a:pt x="54" y="545"/>
                    <a:pt x="54" y="401"/>
                  </a:cubicBezTo>
                  <a:cubicBezTo>
                    <a:pt x="54" y="267"/>
                    <a:pt x="155" y="156"/>
                    <a:pt x="285" y="141"/>
                  </a:cubicBezTo>
                  <a:lnTo>
                    <a:pt x="424" y="401"/>
                  </a:lnTo>
                  <a:lnTo>
                    <a:pt x="541" y="338"/>
                  </a:lnTo>
                  <a:lnTo>
                    <a:pt x="457" y="182"/>
                  </a:lnTo>
                  <a:lnTo>
                    <a:pt x="414" y="102"/>
                  </a:lnTo>
                  <a:lnTo>
                    <a:pt x="359" y="0"/>
                  </a:lnTo>
                  <a:lnTo>
                    <a:pt x="243" y="62"/>
                  </a:lnTo>
                  <a:lnTo>
                    <a:pt x="258" y="91"/>
                  </a:lnTo>
                  <a:cubicBezTo>
                    <a:pt x="111" y="118"/>
                    <a:pt x="0" y="246"/>
                    <a:pt x="0" y="401"/>
                  </a:cubicBezTo>
                  <a:cubicBezTo>
                    <a:pt x="0" y="574"/>
                    <a:pt x="140" y="744"/>
                    <a:pt x="311" y="778"/>
                  </a:cubicBezTo>
                  <a:cubicBezTo>
                    <a:pt x="329" y="782"/>
                    <a:pt x="353" y="784"/>
                    <a:pt x="377" y="784"/>
                  </a:cubicBezTo>
                  <a:cubicBezTo>
                    <a:pt x="377" y="783"/>
                    <a:pt x="377" y="781"/>
                    <a:pt x="377" y="779"/>
                  </a:cubicBezTo>
                  <a:cubicBezTo>
                    <a:pt x="377" y="737"/>
                    <a:pt x="404" y="701"/>
                    <a:pt x="441" y="687"/>
                  </a:cubicBezTo>
                  <a:cubicBezTo>
                    <a:pt x="452" y="683"/>
                    <a:pt x="463" y="680"/>
                    <a:pt x="476" y="680"/>
                  </a:cubicBezTo>
                  <a:cubicBezTo>
                    <a:pt x="508" y="680"/>
                    <a:pt x="537" y="696"/>
                    <a:pt x="555" y="721"/>
                  </a:cubicBezTo>
                  <a:lnTo>
                    <a:pt x="636" y="662"/>
                  </a:lnTo>
                  <a:lnTo>
                    <a:pt x="723" y="566"/>
                  </a:lnTo>
                  <a:lnTo>
                    <a:pt x="582" y="5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52" name="POWER_USER_ID_ICONS_Microscope"/>
            <p:cNvSpPr>
              <a:spLocks/>
            </p:cNvSpPr>
            <p:nvPr>
              <p:custDataLst>
                <p:tags r:id="rId17"/>
              </p:custDataLst>
            </p:nvPr>
          </p:nvSpPr>
          <p:spPr bwMode="auto">
            <a:xfrm>
              <a:off x="240" y="336"/>
              <a:ext cx="67" cy="67"/>
            </a:xfrm>
            <a:custGeom>
              <a:avLst/>
              <a:gdLst>
                <a:gd name="T0" fmla="*/ 162 w 179"/>
                <a:gd name="T1" fmla="*/ 36 h 179"/>
                <a:gd name="T2" fmla="*/ 162 w 179"/>
                <a:gd name="T3" fmla="*/ 36 h 179"/>
                <a:gd name="T4" fmla="*/ 155 w 179"/>
                <a:gd name="T5" fmla="*/ 28 h 179"/>
                <a:gd name="T6" fmla="*/ 150 w 179"/>
                <a:gd name="T7" fmla="*/ 23 h 179"/>
                <a:gd name="T8" fmla="*/ 144 w 179"/>
                <a:gd name="T9" fmla="*/ 18 h 179"/>
                <a:gd name="T10" fmla="*/ 136 w 179"/>
                <a:gd name="T11" fmla="*/ 13 h 179"/>
                <a:gd name="T12" fmla="*/ 127 w 179"/>
                <a:gd name="T13" fmla="*/ 8 h 179"/>
                <a:gd name="T14" fmla="*/ 123 w 179"/>
                <a:gd name="T15" fmla="*/ 6 h 179"/>
                <a:gd name="T16" fmla="*/ 109 w 179"/>
                <a:gd name="T17" fmla="*/ 2 h 179"/>
                <a:gd name="T18" fmla="*/ 106 w 179"/>
                <a:gd name="T19" fmla="*/ 1 h 179"/>
                <a:gd name="T20" fmla="*/ 90 w 179"/>
                <a:gd name="T21" fmla="*/ 0 h 179"/>
                <a:gd name="T22" fmla="*/ 0 w 179"/>
                <a:gd name="T23" fmla="*/ 89 h 179"/>
                <a:gd name="T24" fmla="*/ 1 w 179"/>
                <a:gd name="T25" fmla="*/ 94 h 179"/>
                <a:gd name="T26" fmla="*/ 1 w 179"/>
                <a:gd name="T27" fmla="*/ 94 h 179"/>
                <a:gd name="T28" fmla="*/ 50 w 179"/>
                <a:gd name="T29" fmla="*/ 169 h 179"/>
                <a:gd name="T30" fmla="*/ 56 w 179"/>
                <a:gd name="T31" fmla="*/ 172 h 179"/>
                <a:gd name="T32" fmla="*/ 64 w 179"/>
                <a:gd name="T33" fmla="*/ 175 h 179"/>
                <a:gd name="T34" fmla="*/ 90 w 179"/>
                <a:gd name="T35" fmla="*/ 179 h 179"/>
                <a:gd name="T36" fmla="*/ 116 w 179"/>
                <a:gd name="T37" fmla="*/ 175 h 179"/>
                <a:gd name="T38" fmla="*/ 123 w 179"/>
                <a:gd name="T39" fmla="*/ 172 h 179"/>
                <a:gd name="T40" fmla="*/ 129 w 179"/>
                <a:gd name="T41" fmla="*/ 169 h 179"/>
                <a:gd name="T42" fmla="*/ 179 w 179"/>
                <a:gd name="T43" fmla="*/ 89 h 179"/>
                <a:gd name="T44" fmla="*/ 162 w 179"/>
                <a:gd name="T45"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179">
                  <a:moveTo>
                    <a:pt x="162" y="36"/>
                  </a:moveTo>
                  <a:lnTo>
                    <a:pt x="162" y="36"/>
                  </a:lnTo>
                  <a:cubicBezTo>
                    <a:pt x="160" y="34"/>
                    <a:pt x="158" y="31"/>
                    <a:pt x="155" y="28"/>
                  </a:cubicBezTo>
                  <a:cubicBezTo>
                    <a:pt x="153" y="26"/>
                    <a:pt x="152" y="25"/>
                    <a:pt x="150" y="23"/>
                  </a:cubicBezTo>
                  <a:cubicBezTo>
                    <a:pt x="148" y="21"/>
                    <a:pt x="146" y="20"/>
                    <a:pt x="144" y="18"/>
                  </a:cubicBezTo>
                  <a:cubicBezTo>
                    <a:pt x="141" y="16"/>
                    <a:pt x="139" y="15"/>
                    <a:pt x="136" y="13"/>
                  </a:cubicBezTo>
                  <a:cubicBezTo>
                    <a:pt x="134" y="11"/>
                    <a:pt x="131" y="9"/>
                    <a:pt x="127" y="8"/>
                  </a:cubicBezTo>
                  <a:cubicBezTo>
                    <a:pt x="126" y="7"/>
                    <a:pt x="124" y="7"/>
                    <a:pt x="123" y="6"/>
                  </a:cubicBezTo>
                  <a:cubicBezTo>
                    <a:pt x="119" y="4"/>
                    <a:pt x="114" y="3"/>
                    <a:pt x="109" y="2"/>
                  </a:cubicBezTo>
                  <a:cubicBezTo>
                    <a:pt x="108" y="2"/>
                    <a:pt x="107" y="1"/>
                    <a:pt x="106" y="1"/>
                  </a:cubicBezTo>
                  <a:cubicBezTo>
                    <a:pt x="101" y="0"/>
                    <a:pt x="95" y="0"/>
                    <a:pt x="90" y="0"/>
                  </a:cubicBezTo>
                  <a:cubicBezTo>
                    <a:pt x="40" y="0"/>
                    <a:pt x="0" y="40"/>
                    <a:pt x="0" y="89"/>
                  </a:cubicBezTo>
                  <a:cubicBezTo>
                    <a:pt x="0" y="91"/>
                    <a:pt x="0" y="93"/>
                    <a:pt x="1" y="94"/>
                  </a:cubicBezTo>
                  <a:lnTo>
                    <a:pt x="1" y="94"/>
                  </a:lnTo>
                  <a:cubicBezTo>
                    <a:pt x="2" y="127"/>
                    <a:pt x="22" y="155"/>
                    <a:pt x="50" y="169"/>
                  </a:cubicBezTo>
                  <a:cubicBezTo>
                    <a:pt x="52" y="170"/>
                    <a:pt x="54" y="171"/>
                    <a:pt x="56" y="172"/>
                  </a:cubicBezTo>
                  <a:cubicBezTo>
                    <a:pt x="59" y="173"/>
                    <a:pt x="61" y="174"/>
                    <a:pt x="64" y="175"/>
                  </a:cubicBezTo>
                  <a:cubicBezTo>
                    <a:pt x="72" y="177"/>
                    <a:pt x="81" y="179"/>
                    <a:pt x="90" y="179"/>
                  </a:cubicBezTo>
                  <a:cubicBezTo>
                    <a:pt x="99" y="179"/>
                    <a:pt x="108" y="177"/>
                    <a:pt x="116" y="175"/>
                  </a:cubicBezTo>
                  <a:cubicBezTo>
                    <a:pt x="118" y="174"/>
                    <a:pt x="121" y="173"/>
                    <a:pt x="123" y="172"/>
                  </a:cubicBezTo>
                  <a:cubicBezTo>
                    <a:pt x="125" y="171"/>
                    <a:pt x="127" y="170"/>
                    <a:pt x="129" y="169"/>
                  </a:cubicBezTo>
                  <a:cubicBezTo>
                    <a:pt x="159" y="155"/>
                    <a:pt x="179" y="124"/>
                    <a:pt x="179" y="89"/>
                  </a:cubicBezTo>
                  <a:cubicBezTo>
                    <a:pt x="179" y="69"/>
                    <a:pt x="173" y="51"/>
                    <a:pt x="162"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pic>
        <p:nvPicPr>
          <p:cNvPr id="54" name="Picture 53"/>
          <p:cNvPicPr>
            <a:picLocks noChangeAspect="1"/>
          </p:cNvPicPr>
          <p:nvPr/>
        </p:nvPicPr>
        <p:blipFill>
          <a:blip r:embed="rId26"/>
          <a:stretch>
            <a:fillRect/>
          </a:stretch>
        </p:blipFill>
        <p:spPr>
          <a:xfrm>
            <a:off x="5668176" y="2894308"/>
            <a:ext cx="648175" cy="665376"/>
          </a:xfrm>
          <a:prstGeom prst="rect">
            <a:avLst/>
          </a:prstGeom>
        </p:spPr>
      </p:pic>
      <p:grpSp>
        <p:nvGrpSpPr>
          <p:cNvPr id="56" name="POWER_USER_ID_ICONS_Government"/>
          <p:cNvGrpSpPr>
            <a:grpSpLocks noChangeAspect="1"/>
          </p:cNvGrpSpPr>
          <p:nvPr>
            <p:custDataLst>
              <p:tags r:id="rId7"/>
            </p:custDataLst>
          </p:nvPr>
        </p:nvGrpSpPr>
        <p:grpSpPr bwMode="auto">
          <a:xfrm flipH="1">
            <a:off x="7263535" y="1719401"/>
            <a:ext cx="624784" cy="623090"/>
            <a:chOff x="35" y="39"/>
            <a:chExt cx="369" cy="368"/>
          </a:xfrm>
          <a:solidFill>
            <a:schemeClr val="bg1"/>
          </a:solidFill>
        </p:grpSpPr>
        <p:sp>
          <p:nvSpPr>
            <p:cNvPr id="57" name="POWER_USER_ID_ICONS_Government"/>
            <p:cNvSpPr>
              <a:spLocks noEditPoints="1"/>
            </p:cNvSpPr>
            <p:nvPr>
              <p:custDataLst>
                <p:tags r:id="rId8"/>
              </p:custDataLst>
            </p:nvPr>
          </p:nvSpPr>
          <p:spPr bwMode="auto">
            <a:xfrm>
              <a:off x="35" y="134"/>
              <a:ext cx="369" cy="273"/>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sp>
          <p:nvSpPr>
            <p:cNvPr id="58" name="POWER_USER_ID_ICONS_Government"/>
            <p:cNvSpPr>
              <a:spLocks/>
            </p:cNvSpPr>
            <p:nvPr>
              <p:custDataLst>
                <p:tags r:id="rId9"/>
              </p:custDataLst>
            </p:nvPr>
          </p:nvSpPr>
          <p:spPr bwMode="auto">
            <a:xfrm>
              <a:off x="35" y="39"/>
              <a:ext cx="369" cy="8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p>
          </p:txBody>
        </p:sp>
      </p:grpSp>
    </p:spTree>
    <p:extLst>
      <p:ext uri="{BB962C8B-B14F-4D97-AF65-F5344CB8AC3E}">
        <p14:creationId xmlns:p14="http://schemas.microsoft.com/office/powerpoint/2010/main" val="2428507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t-EE" dirty="0" err="1"/>
              <a:t>Prerequisites</a:t>
            </a:r>
            <a:r>
              <a:rPr lang="et-EE" dirty="0"/>
              <a:t>: </a:t>
            </a:r>
            <a:r>
              <a:rPr lang="et-EE" dirty="0" err="1"/>
              <a:t>data</a:t>
            </a:r>
            <a:r>
              <a:rPr lang="et-EE" dirty="0"/>
              <a:t> </a:t>
            </a:r>
            <a:r>
              <a:rPr lang="et-EE" dirty="0" err="1"/>
              <a:t>accessibility</a:t>
            </a:r>
            <a:r>
              <a:rPr lang="et-EE" dirty="0"/>
              <a:t> and </a:t>
            </a:r>
            <a:r>
              <a:rPr lang="et-EE" dirty="0" err="1"/>
              <a:t>quality</a:t>
            </a:r>
            <a:endParaRPr lang="et-EE" dirty="0"/>
          </a:p>
        </p:txBody>
      </p:sp>
      <p:sp>
        <p:nvSpPr>
          <p:cNvPr id="5" name="Content Placeholder 4"/>
          <p:cNvSpPr>
            <a:spLocks noGrp="1"/>
          </p:cNvSpPr>
          <p:nvPr>
            <p:ph sz="half" idx="1"/>
          </p:nvPr>
        </p:nvSpPr>
        <p:spPr/>
        <p:txBody>
          <a:bodyPr>
            <a:normAutofit fontScale="92500" lnSpcReduction="10000"/>
          </a:bodyPr>
          <a:lstStyle/>
          <a:p>
            <a:pPr marL="0" indent="0">
              <a:buNone/>
            </a:pPr>
            <a:r>
              <a:rPr lang="en-US" dirty="0"/>
              <a:t>Four steps to ensure that data for decision-making is correct and relevant in terms of time and content:</a:t>
            </a:r>
          </a:p>
          <a:p>
            <a:pPr marL="457200" indent="-457200">
              <a:buFont typeface="+mj-lt"/>
              <a:buAutoNum type="arabicPeriod"/>
            </a:pPr>
            <a:r>
              <a:rPr lang="et-EE" dirty="0"/>
              <a:t>U</a:t>
            </a:r>
            <a:r>
              <a:rPr lang="en-US" dirty="0" err="1" smtClean="0"/>
              <a:t>nderstand</a:t>
            </a:r>
            <a:r>
              <a:rPr lang="en-US" dirty="0" smtClean="0"/>
              <a:t> </a:t>
            </a:r>
            <a:r>
              <a:rPr lang="en-US" dirty="0"/>
              <a:t>where and how data </a:t>
            </a:r>
            <a:r>
              <a:rPr lang="en-US" dirty="0" smtClean="0"/>
              <a:t>appear </a:t>
            </a:r>
            <a:r>
              <a:rPr lang="en-US" dirty="0"/>
              <a:t>(metadata</a:t>
            </a:r>
            <a:r>
              <a:rPr lang="en-US" dirty="0" smtClean="0"/>
              <a:t>)</a:t>
            </a:r>
            <a:endParaRPr lang="en-US" dirty="0"/>
          </a:p>
          <a:p>
            <a:pPr marL="457200" indent="-457200">
              <a:buFont typeface="+mj-lt"/>
              <a:buAutoNum type="arabicPeriod"/>
            </a:pPr>
            <a:r>
              <a:rPr lang="et-EE" dirty="0"/>
              <a:t>E</a:t>
            </a:r>
            <a:r>
              <a:rPr lang="en-US" dirty="0" smtClean="0"/>
              <a:t>stablish </a:t>
            </a:r>
            <a:r>
              <a:rPr lang="en-US" dirty="0"/>
              <a:t>data governance principles, data standards and data quality </a:t>
            </a:r>
            <a:r>
              <a:rPr lang="en-US" dirty="0" smtClean="0"/>
              <a:t>control </a:t>
            </a:r>
            <a:endParaRPr lang="en-US" dirty="0"/>
          </a:p>
          <a:p>
            <a:pPr marL="457200" indent="-457200">
              <a:buFont typeface="+mj-lt"/>
              <a:buAutoNum type="arabicPeriod"/>
            </a:pPr>
            <a:r>
              <a:rPr lang="et-EE" dirty="0" smtClean="0"/>
              <a:t>A</a:t>
            </a:r>
            <a:r>
              <a:rPr lang="en-US" dirty="0" err="1" smtClean="0"/>
              <a:t>dministered</a:t>
            </a:r>
            <a:r>
              <a:rPr lang="en-US" dirty="0" smtClean="0"/>
              <a:t> </a:t>
            </a:r>
            <a:r>
              <a:rPr lang="en-US" dirty="0"/>
              <a:t>data processing and </a:t>
            </a:r>
            <a:r>
              <a:rPr lang="en-US" dirty="0" err="1" smtClean="0"/>
              <a:t>anonymi</a:t>
            </a:r>
            <a:r>
              <a:rPr lang="et-EE" dirty="0" smtClean="0"/>
              <a:t>s</a:t>
            </a:r>
            <a:r>
              <a:rPr lang="en-US" dirty="0" err="1" smtClean="0"/>
              <a:t>ed</a:t>
            </a:r>
            <a:r>
              <a:rPr lang="en-US" dirty="0" smtClean="0"/>
              <a:t> sharing</a:t>
            </a:r>
            <a:endParaRPr lang="en-US" dirty="0"/>
          </a:p>
          <a:p>
            <a:pPr marL="457200" indent="-457200">
              <a:buFont typeface="+mj-lt"/>
              <a:buAutoNum type="arabicPeriod"/>
            </a:pPr>
            <a:r>
              <a:rPr lang="et-EE" dirty="0" smtClean="0"/>
              <a:t>V</a:t>
            </a:r>
            <a:r>
              <a:rPr lang="en-US" dirty="0" err="1" smtClean="0"/>
              <a:t>isualisation</a:t>
            </a:r>
            <a:r>
              <a:rPr lang="en-US" dirty="0" smtClean="0"/>
              <a:t> </a:t>
            </a:r>
            <a:r>
              <a:rPr lang="en-US" dirty="0"/>
              <a:t>of indicators and dissemination with </a:t>
            </a:r>
            <a:r>
              <a:rPr lang="en-US" dirty="0" smtClean="0"/>
              <a:t>meta</a:t>
            </a:r>
            <a:r>
              <a:rPr lang="et-EE" dirty="0" smtClean="0"/>
              <a:t>-</a:t>
            </a:r>
            <a:r>
              <a:rPr lang="en-US" dirty="0" smtClean="0"/>
              <a:t>information</a:t>
            </a:r>
            <a:endParaRPr lang="en-US" dirty="0"/>
          </a:p>
          <a:p>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18</a:t>
            </a:fld>
            <a:endParaRPr lang="et-EE" dirty="0"/>
          </a:p>
        </p:txBody>
      </p:sp>
      <p:pic>
        <p:nvPicPr>
          <p:cNvPr id="9" name="Content Placeholder 6"/>
          <p:cNvPicPr>
            <a:picLocks noGrp="1" noChangeAspect="1"/>
          </p:cNvPicPr>
          <p:nvPr>
            <p:ph sz="half" idx="2"/>
          </p:nvPr>
        </p:nvPicPr>
        <p:blipFill>
          <a:blip r:embed="rId2" cstate="print"/>
          <a:stretch>
            <a:fillRect/>
          </a:stretch>
        </p:blipFill>
        <p:spPr>
          <a:xfrm>
            <a:off x="7213600" y="1851927"/>
            <a:ext cx="4140200" cy="3906620"/>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0837730" y="1927800"/>
            <a:ext cx="733168" cy="3754874"/>
          </a:xfrm>
          <a:prstGeom prst="rect">
            <a:avLst/>
          </a:prstGeom>
          <a:noFill/>
        </p:spPr>
        <p:txBody>
          <a:bodyPr wrap="square" rtlCol="0">
            <a:spAutoFit/>
          </a:bodyPr>
          <a:lstStyle/>
          <a:p>
            <a:endParaRPr lang="et-EE" sz="1400" b="1" dirty="0">
              <a:solidFill>
                <a:srgbClr val="575A5D"/>
              </a:solidFill>
            </a:endParaRPr>
          </a:p>
          <a:p>
            <a:r>
              <a:rPr lang="et-EE" sz="1400" b="1" dirty="0">
                <a:solidFill>
                  <a:srgbClr val="575A5D"/>
                </a:solidFill>
              </a:rPr>
              <a:t>50%</a:t>
            </a: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r>
              <a:rPr lang="et-EE" sz="1400" b="1" dirty="0">
                <a:solidFill>
                  <a:srgbClr val="575A5D"/>
                </a:solidFill>
              </a:rPr>
              <a:t>75%</a:t>
            </a: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r>
              <a:rPr lang="et-EE" sz="1400" b="1" dirty="0">
                <a:solidFill>
                  <a:srgbClr val="575A5D"/>
                </a:solidFill>
              </a:rPr>
              <a:t>85%</a:t>
            </a: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endParaRPr lang="et-EE" sz="1400" b="1" dirty="0">
              <a:solidFill>
                <a:srgbClr val="575A5D"/>
              </a:solidFill>
            </a:endParaRPr>
          </a:p>
          <a:p>
            <a:r>
              <a:rPr lang="et-EE" sz="1400" b="1" dirty="0">
                <a:solidFill>
                  <a:srgbClr val="575A5D"/>
                </a:solidFill>
              </a:rPr>
              <a:t>98%</a:t>
            </a:r>
          </a:p>
        </p:txBody>
      </p:sp>
      <p:pic>
        <p:nvPicPr>
          <p:cNvPr id="11" name="Picture 10"/>
          <p:cNvPicPr>
            <a:picLocks noChangeAspect="1"/>
          </p:cNvPicPr>
          <p:nvPr/>
        </p:nvPicPr>
        <p:blipFill>
          <a:blip r:embed="rId3"/>
          <a:stretch>
            <a:fillRect/>
          </a:stretch>
        </p:blipFill>
        <p:spPr>
          <a:xfrm>
            <a:off x="7278358" y="1927800"/>
            <a:ext cx="1010303" cy="428176"/>
          </a:xfrm>
          <a:prstGeom prst="rect">
            <a:avLst/>
          </a:prstGeom>
        </p:spPr>
      </p:pic>
    </p:spTree>
    <p:extLst>
      <p:ext uri="{BB962C8B-B14F-4D97-AF65-F5344CB8AC3E}">
        <p14:creationId xmlns:p14="http://schemas.microsoft.com/office/powerpoint/2010/main" val="488534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t-EE" dirty="0" err="1"/>
              <a:t>Digital</a:t>
            </a:r>
            <a:r>
              <a:rPr lang="et-EE" dirty="0"/>
              <a:t> Agenda 2020 </a:t>
            </a:r>
            <a:r>
              <a:rPr lang="et-EE" dirty="0" err="1"/>
              <a:t>for</a:t>
            </a:r>
            <a:r>
              <a:rPr lang="et-EE" dirty="0"/>
              <a:t> Estonia (EIS)</a:t>
            </a:r>
          </a:p>
        </p:txBody>
      </p:sp>
      <p:sp>
        <p:nvSpPr>
          <p:cNvPr id="5" name="Content Placeholder 4"/>
          <p:cNvSpPr>
            <a:spLocks noGrp="1"/>
          </p:cNvSpPr>
          <p:nvPr>
            <p:ph sz="half" idx="1"/>
          </p:nvPr>
        </p:nvSpPr>
        <p:spPr/>
        <p:txBody>
          <a:bodyPr>
            <a:noAutofit/>
          </a:bodyPr>
          <a:lstStyle/>
          <a:p>
            <a:r>
              <a:rPr lang="en-US" dirty="0"/>
              <a:t>Set by the Estonian government in 2013, reviewed 1 November </a:t>
            </a:r>
            <a:r>
              <a:rPr lang="en-US" dirty="0" smtClean="0"/>
              <a:t>2018</a:t>
            </a:r>
            <a:endParaRPr lang="et-EE" dirty="0" smtClean="0"/>
          </a:p>
          <a:p>
            <a:r>
              <a:rPr lang="et-EE" dirty="0" err="1" smtClean="0"/>
              <a:t>Sub</a:t>
            </a:r>
            <a:r>
              <a:rPr lang="et-EE" dirty="0" smtClean="0"/>
              <a:t>-</a:t>
            </a:r>
            <a:r>
              <a:rPr lang="et-EE" dirty="0"/>
              <a:t>o</a:t>
            </a:r>
            <a:r>
              <a:rPr lang="en-US" dirty="0" err="1" smtClean="0"/>
              <a:t>bjective</a:t>
            </a:r>
            <a:r>
              <a:rPr lang="en-US" dirty="0" smtClean="0"/>
              <a:t>: ICT </a:t>
            </a:r>
            <a:r>
              <a:rPr lang="en-US" dirty="0"/>
              <a:t>solutions are used to enhance the functioning and management of public authorities by improving public sector capacity to use data analytics and data science, incl. respective awareness and skills. </a:t>
            </a:r>
          </a:p>
        </p:txBody>
      </p:sp>
      <p:sp>
        <p:nvSpPr>
          <p:cNvPr id="2" name="Content Placeholder 1"/>
          <p:cNvSpPr>
            <a:spLocks noGrp="1"/>
          </p:cNvSpPr>
          <p:nvPr>
            <p:ph sz="half" idx="2"/>
          </p:nvPr>
        </p:nvSpPr>
        <p:spPr/>
        <p:txBody>
          <a:bodyPr>
            <a:normAutofit/>
          </a:bodyPr>
          <a:lstStyle/>
          <a:p>
            <a:r>
              <a:rPr lang="et-EE" dirty="0" err="1" smtClean="0"/>
              <a:t>Activity</a:t>
            </a:r>
            <a:r>
              <a:rPr lang="et-EE" dirty="0" smtClean="0"/>
              <a:t>: </a:t>
            </a:r>
            <a:r>
              <a:rPr lang="en-US" b="1" dirty="0" smtClean="0">
                <a:solidFill>
                  <a:schemeClr val="accent6"/>
                </a:solidFill>
              </a:rPr>
              <a:t>Statistics </a:t>
            </a:r>
            <a:r>
              <a:rPr lang="en-US" b="1" dirty="0">
                <a:solidFill>
                  <a:schemeClr val="accent6"/>
                </a:solidFill>
              </a:rPr>
              <a:t>Estonia </a:t>
            </a:r>
            <a:r>
              <a:rPr lang="en-US" dirty="0"/>
              <a:t>will be transformed into public-sector </a:t>
            </a:r>
            <a:r>
              <a:rPr lang="en-US" b="1" dirty="0">
                <a:solidFill>
                  <a:schemeClr val="accent6"/>
                </a:solidFill>
              </a:rPr>
              <a:t>competence </a:t>
            </a:r>
            <a:r>
              <a:rPr lang="en-US" b="1" dirty="0" err="1">
                <a:solidFill>
                  <a:schemeClr val="accent6"/>
                </a:solidFill>
              </a:rPr>
              <a:t>centre</a:t>
            </a:r>
            <a:r>
              <a:rPr lang="en-US" b="1" dirty="0">
                <a:solidFill>
                  <a:schemeClr val="accent6"/>
                </a:solidFill>
              </a:rPr>
              <a:t> for data governance and data science</a:t>
            </a:r>
            <a:r>
              <a:rPr lang="en-US" dirty="0"/>
              <a:t>, which would support data-driven decision-making in the country, taking into account the systems supporting the state information system.</a:t>
            </a:r>
          </a:p>
          <a:p>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19</a:t>
            </a:fld>
            <a:endParaRPr lang="et-EE" dirty="0"/>
          </a:p>
        </p:txBody>
      </p:sp>
    </p:spTree>
    <p:extLst>
      <p:ext uri="{BB962C8B-B14F-4D97-AF65-F5344CB8AC3E}">
        <p14:creationId xmlns:p14="http://schemas.microsoft.com/office/powerpoint/2010/main" val="3035989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err="1"/>
              <a:t>Brief</a:t>
            </a:r>
            <a:r>
              <a:rPr lang="et-EE" dirty="0"/>
              <a:t> </a:t>
            </a:r>
            <a:r>
              <a:rPr lang="et-EE" dirty="0" err="1" smtClean="0"/>
              <a:t>history</a:t>
            </a:r>
            <a:r>
              <a:rPr lang="et-EE" dirty="0" smtClean="0"/>
              <a:t> (1)</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t>2</a:t>
            </a:fld>
            <a:endParaRPr lang="et-EE"/>
          </a:p>
        </p:txBody>
      </p:sp>
      <p:sp>
        <p:nvSpPr>
          <p:cNvPr id="8" name="Content Placeholder 6"/>
          <p:cNvSpPr>
            <a:spLocks noGrp="1"/>
          </p:cNvSpPr>
          <p:nvPr>
            <p:ph sz="half" idx="1"/>
          </p:nvPr>
        </p:nvSpPr>
        <p:spPr>
          <a:xfrm>
            <a:off x="2520000" y="1559616"/>
            <a:ext cx="4140000" cy="4207199"/>
          </a:xfrm>
          <a:prstGeom prst="rect">
            <a:avLst/>
          </a:prstGeom>
        </p:spPr>
        <p:txBody>
          <a:bodyPr>
            <a:noAutofit/>
          </a:bodyPr>
          <a:lstStyle/>
          <a:p>
            <a:pPr marL="0" indent="0">
              <a:buNone/>
            </a:pPr>
            <a:r>
              <a:rPr lang="en-GB" sz="1800" b="1" dirty="0" smtClean="0"/>
              <a:t>1 </a:t>
            </a:r>
            <a:r>
              <a:rPr lang="en-GB" sz="1800" b="1" dirty="0"/>
              <a:t>March </a:t>
            </a:r>
            <a:r>
              <a:rPr lang="en-GB" sz="1800" b="1" dirty="0" smtClean="0"/>
              <a:t>1921</a:t>
            </a:r>
            <a:r>
              <a:rPr lang="en-GB" sz="1800" dirty="0" smtClean="0"/>
              <a:t> </a:t>
            </a:r>
            <a:r>
              <a:rPr lang="en-GB" sz="1800" dirty="0"/>
              <a:t>State Statistical Central Bureau </a:t>
            </a:r>
            <a:r>
              <a:rPr lang="en-GB" sz="1800" dirty="0" smtClean="0"/>
              <a:t>established </a:t>
            </a:r>
            <a:endParaRPr lang="en-GB" sz="1800" dirty="0"/>
          </a:p>
          <a:p>
            <a:pPr marL="0" indent="0">
              <a:buNone/>
            </a:pPr>
            <a:r>
              <a:rPr lang="en-GB" sz="1800" b="1" dirty="0"/>
              <a:t>1922</a:t>
            </a:r>
            <a:r>
              <a:rPr lang="en-GB" sz="1800" dirty="0"/>
              <a:t> Statutes of State Statistical Central Bureau </a:t>
            </a:r>
          </a:p>
          <a:p>
            <a:pPr marL="0" indent="0">
              <a:buNone/>
            </a:pPr>
            <a:r>
              <a:rPr lang="en-GB" sz="1800" b="1" dirty="0"/>
              <a:t>1938</a:t>
            </a:r>
            <a:r>
              <a:rPr lang="en-GB" sz="1800" dirty="0"/>
              <a:t> Act on State Statistical Central Bureau </a:t>
            </a:r>
          </a:p>
          <a:p>
            <a:pPr marL="0" indent="0">
              <a:buNone/>
            </a:pPr>
            <a:r>
              <a:rPr lang="en-GB" sz="1800" b="1" dirty="0"/>
              <a:t>1940‒1992</a:t>
            </a:r>
            <a:r>
              <a:rPr lang="en-GB" sz="1800" dirty="0"/>
              <a:t> Statistical Administration of the Estonian S.S.R. </a:t>
            </a:r>
          </a:p>
          <a:p>
            <a:pPr marL="0" indent="0">
              <a:buNone/>
            </a:pPr>
            <a:r>
              <a:rPr lang="en-GB" sz="1800" b="1" dirty="0"/>
              <a:t>1990</a:t>
            </a:r>
            <a:r>
              <a:rPr lang="en-GB" sz="1800" dirty="0"/>
              <a:t> Statistics Act</a:t>
            </a:r>
          </a:p>
          <a:p>
            <a:pPr marL="0" indent="0">
              <a:buNone/>
            </a:pPr>
            <a:r>
              <a:rPr lang="en-GB" sz="1800" b="1" dirty="0"/>
              <a:t>1997</a:t>
            </a:r>
            <a:r>
              <a:rPr lang="en-GB" sz="1800" dirty="0"/>
              <a:t> Official Statistics Act (amended </a:t>
            </a:r>
            <a:r>
              <a:rPr lang="en-GB" sz="1800" dirty="0" smtClean="0"/>
              <a:t>2010</a:t>
            </a:r>
            <a:r>
              <a:rPr lang="et-EE" sz="1800" dirty="0" smtClean="0"/>
              <a:t>, 2018</a:t>
            </a:r>
            <a:r>
              <a:rPr lang="en-GB" sz="1800" dirty="0" smtClean="0"/>
              <a:t>)</a:t>
            </a:r>
            <a:endParaRPr lang="en-GB" sz="1800" dirty="0"/>
          </a:p>
          <a:p>
            <a:pPr marL="0" indent="0">
              <a:buNone/>
            </a:pPr>
            <a:r>
              <a:rPr lang="en-GB" sz="1800" b="1" dirty="0"/>
              <a:t>2004</a:t>
            </a:r>
            <a:r>
              <a:rPr lang="en-GB" sz="1800" dirty="0"/>
              <a:t> </a:t>
            </a:r>
            <a:r>
              <a:rPr lang="en-US" sz="1800" dirty="0"/>
              <a:t>Estonia joins the European </a:t>
            </a:r>
            <a:r>
              <a:rPr lang="en-US" sz="1800" dirty="0" smtClean="0"/>
              <a:t>Union</a:t>
            </a:r>
            <a:r>
              <a:rPr lang="et-EE" sz="1800" dirty="0" smtClean="0"/>
              <a:t> and </a:t>
            </a:r>
            <a:r>
              <a:rPr lang="en-GB" sz="1800" dirty="0" smtClean="0"/>
              <a:t>Statistics </a:t>
            </a:r>
            <a:r>
              <a:rPr lang="en-GB" sz="1800" dirty="0"/>
              <a:t>Estonia is part of the European Statistical </a:t>
            </a:r>
            <a:r>
              <a:rPr lang="en-GB" sz="1800" dirty="0" smtClean="0"/>
              <a:t>System</a:t>
            </a:r>
            <a:endParaRPr lang="en-GB" sz="1800" dirty="0"/>
          </a:p>
        </p:txBody>
      </p:sp>
      <p:pic>
        <p:nvPicPr>
          <p:cNvPr id="9"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34339" y="1284660"/>
            <a:ext cx="3019461" cy="268746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7242286" y="4145827"/>
            <a:ext cx="4111514" cy="22154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2143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05FB9A-5FEA-4486-902A-E9C47A7B21EC}" type="slidenum">
              <a:rPr lang="et-EE" smtClean="0">
                <a:solidFill>
                  <a:prstClr val="white"/>
                </a:solidFill>
              </a:rPr>
              <a:pPr/>
              <a:t>20</a:t>
            </a:fld>
            <a:endParaRPr lang="et-EE" dirty="0">
              <a:solidFill>
                <a:prstClr val="white"/>
              </a:solidFill>
            </a:endParaRPr>
          </a:p>
        </p:txBody>
      </p:sp>
      <p:sp>
        <p:nvSpPr>
          <p:cNvPr id="5" name="Title 2"/>
          <p:cNvSpPr>
            <a:spLocks noGrp="1"/>
          </p:cNvSpPr>
          <p:nvPr>
            <p:ph type="title"/>
          </p:nvPr>
        </p:nvSpPr>
        <p:spPr>
          <a:xfrm>
            <a:off x="2520000" y="301460"/>
            <a:ext cx="8833800" cy="809493"/>
          </a:xfrm>
        </p:spPr>
        <p:txBody>
          <a:bodyPr/>
          <a:lstStyle/>
          <a:p>
            <a:r>
              <a:rPr lang="en-US" dirty="0"/>
              <a:t>Data </a:t>
            </a:r>
            <a:r>
              <a:rPr lang="et-EE" dirty="0" smtClean="0"/>
              <a:t>g</a:t>
            </a:r>
            <a:r>
              <a:rPr lang="en-US" dirty="0" err="1" smtClean="0"/>
              <a:t>overnance</a:t>
            </a:r>
            <a:r>
              <a:rPr lang="en-US" dirty="0" smtClean="0"/>
              <a:t> </a:t>
            </a:r>
            <a:r>
              <a:rPr lang="en-US" dirty="0"/>
              <a:t>– new role for NSOs</a:t>
            </a:r>
            <a:endParaRPr lang="et-EE" dirty="0"/>
          </a:p>
        </p:txBody>
      </p:sp>
      <p:graphicFrame>
        <p:nvGraphicFramePr>
          <p:cNvPr id="6" name="Content Placeholder 7"/>
          <p:cNvGraphicFramePr>
            <a:graphicFrameLocks/>
          </p:cNvGraphicFramePr>
          <p:nvPr>
            <p:extLst/>
          </p:nvPr>
        </p:nvGraphicFramePr>
        <p:xfrm>
          <a:off x="4096832" y="1492622"/>
          <a:ext cx="5305425" cy="4859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225995" y="1286052"/>
            <a:ext cx="2156042" cy="1323439"/>
          </a:xfrm>
          <a:prstGeom prst="rect">
            <a:avLst/>
          </a:prstGeom>
          <a:noFill/>
        </p:spPr>
        <p:txBody>
          <a:bodyPr wrap="square" rtlCol="0">
            <a:spAutoFit/>
          </a:bodyPr>
          <a:lstStyle/>
          <a:p>
            <a:r>
              <a:rPr lang="et-EE" sz="2000" b="1" dirty="0" err="1" smtClean="0"/>
              <a:t>State</a:t>
            </a:r>
            <a:endParaRPr lang="et-EE" sz="2000" b="1" dirty="0" smtClean="0"/>
          </a:p>
          <a:p>
            <a:r>
              <a:rPr lang="et-EE" sz="2000" b="1" dirty="0" err="1" smtClean="0"/>
              <a:t>Information</a:t>
            </a:r>
            <a:r>
              <a:rPr lang="et-EE" sz="2000" b="1" dirty="0" smtClean="0"/>
              <a:t> </a:t>
            </a:r>
            <a:r>
              <a:rPr lang="et-EE" sz="2000" b="1" dirty="0" err="1"/>
              <a:t>System</a:t>
            </a:r>
            <a:r>
              <a:rPr lang="et-EE" sz="2000" b="1" dirty="0"/>
              <a:t> </a:t>
            </a:r>
            <a:endParaRPr lang="et-EE" sz="2000" b="1" dirty="0" smtClean="0"/>
          </a:p>
          <a:p>
            <a:r>
              <a:rPr lang="et-EE" sz="2000" b="1" dirty="0" err="1" smtClean="0"/>
              <a:t>Authority</a:t>
            </a:r>
            <a:endParaRPr lang="et-EE" sz="2000" b="1" dirty="0"/>
          </a:p>
        </p:txBody>
      </p:sp>
      <p:sp>
        <p:nvSpPr>
          <p:cNvPr id="8" name="TextBox 7"/>
          <p:cNvSpPr txBox="1"/>
          <p:nvPr/>
        </p:nvSpPr>
        <p:spPr>
          <a:xfrm>
            <a:off x="9669276" y="1815981"/>
            <a:ext cx="1980408" cy="707886"/>
          </a:xfrm>
          <a:prstGeom prst="rect">
            <a:avLst/>
          </a:prstGeom>
          <a:noFill/>
        </p:spPr>
        <p:txBody>
          <a:bodyPr wrap="square" rtlCol="0">
            <a:spAutoFit/>
          </a:bodyPr>
          <a:lstStyle/>
          <a:p>
            <a:r>
              <a:rPr lang="et-EE" sz="2000" b="1" dirty="0" err="1"/>
              <a:t>Data</a:t>
            </a:r>
            <a:r>
              <a:rPr lang="et-EE" sz="2000" b="1" dirty="0"/>
              <a:t> </a:t>
            </a:r>
            <a:r>
              <a:rPr lang="et-EE" sz="2000" b="1" dirty="0" err="1"/>
              <a:t>Protection</a:t>
            </a:r>
            <a:r>
              <a:rPr lang="et-EE" sz="2000" b="1" dirty="0"/>
              <a:t> </a:t>
            </a:r>
            <a:r>
              <a:rPr lang="et-EE" sz="2000" b="1" dirty="0" err="1"/>
              <a:t>Inspectorate</a:t>
            </a:r>
            <a:endParaRPr lang="et-EE" sz="2000" b="1" dirty="0"/>
          </a:p>
        </p:txBody>
      </p:sp>
      <p:sp>
        <p:nvSpPr>
          <p:cNvPr id="9" name="TextBox 8"/>
          <p:cNvSpPr txBox="1"/>
          <p:nvPr/>
        </p:nvSpPr>
        <p:spPr>
          <a:xfrm>
            <a:off x="9783347" y="4769751"/>
            <a:ext cx="1781826" cy="707886"/>
          </a:xfrm>
          <a:prstGeom prst="rect">
            <a:avLst/>
          </a:prstGeom>
          <a:noFill/>
        </p:spPr>
        <p:txBody>
          <a:bodyPr wrap="square" rtlCol="0">
            <a:spAutoFit/>
          </a:bodyPr>
          <a:lstStyle/>
          <a:p>
            <a:r>
              <a:rPr lang="et-EE" sz="2000" b="1" dirty="0" err="1"/>
              <a:t>National</a:t>
            </a:r>
            <a:r>
              <a:rPr lang="et-EE" sz="2000" b="1" dirty="0"/>
              <a:t> </a:t>
            </a:r>
            <a:r>
              <a:rPr lang="et-EE" sz="2000" b="1" dirty="0" err="1"/>
              <a:t>Archives</a:t>
            </a:r>
            <a:r>
              <a:rPr lang="et-EE" sz="2000" b="1" dirty="0"/>
              <a:t>, </a:t>
            </a:r>
            <a:r>
              <a:rPr lang="et-EE" sz="2000" b="1" dirty="0" err="1"/>
              <a:t>etc</a:t>
            </a:r>
            <a:r>
              <a:rPr lang="et-EE" sz="2000" b="1" dirty="0"/>
              <a:t>.</a:t>
            </a:r>
          </a:p>
        </p:txBody>
      </p:sp>
      <p:sp>
        <p:nvSpPr>
          <p:cNvPr id="10" name="TextBox 9"/>
          <p:cNvSpPr txBox="1"/>
          <p:nvPr/>
        </p:nvSpPr>
        <p:spPr>
          <a:xfrm>
            <a:off x="2106459" y="2784590"/>
            <a:ext cx="2065492" cy="3416320"/>
          </a:xfrm>
          <a:prstGeom prst="rect">
            <a:avLst/>
          </a:prstGeom>
          <a:noFill/>
        </p:spPr>
        <p:txBody>
          <a:bodyPr wrap="square" rtlCol="0">
            <a:spAutoFit/>
          </a:bodyPr>
          <a:lstStyle/>
          <a:p>
            <a:pPr marL="285744" indent="-285744">
              <a:buFont typeface="Arial" panose="020B0604020202020204" pitchFamily="34" charset="0"/>
              <a:buChar char="•"/>
            </a:pPr>
            <a:r>
              <a:rPr lang="en-GB" dirty="0"/>
              <a:t>Architecture of state information systems</a:t>
            </a:r>
          </a:p>
          <a:p>
            <a:pPr marL="285744" indent="-285744">
              <a:buFont typeface="Arial" panose="020B0604020202020204" pitchFamily="34" charset="0"/>
              <a:buChar char="•"/>
            </a:pPr>
            <a:r>
              <a:rPr lang="en-GB" dirty="0"/>
              <a:t>State data and document exchange layers</a:t>
            </a:r>
          </a:p>
          <a:p>
            <a:pPr marL="285744" indent="-285744">
              <a:buFont typeface="Arial" panose="020B0604020202020204" pitchFamily="34" charset="0"/>
              <a:buChar char="•"/>
            </a:pPr>
            <a:r>
              <a:rPr lang="en-GB" dirty="0"/>
              <a:t>State cyber security</a:t>
            </a:r>
          </a:p>
          <a:p>
            <a:pPr marL="285744" indent="-285744">
              <a:buFont typeface="Arial" panose="020B0604020202020204" pitchFamily="34" charset="0"/>
              <a:buChar char="•"/>
            </a:pPr>
            <a:r>
              <a:rPr lang="en-GB" dirty="0" smtClean="0"/>
              <a:t>State </a:t>
            </a:r>
            <a:r>
              <a:rPr lang="en-GB" dirty="0"/>
              <a:t>infrastructure</a:t>
            </a:r>
          </a:p>
        </p:txBody>
      </p:sp>
      <p:sp>
        <p:nvSpPr>
          <p:cNvPr id="11" name="Left-Right Arrow 10"/>
          <p:cNvSpPr/>
          <p:nvPr/>
        </p:nvSpPr>
        <p:spPr bwMode="auto">
          <a:xfrm>
            <a:off x="3659802" y="2055952"/>
            <a:ext cx="874059" cy="490082"/>
          </a:xfrm>
          <a:prstGeom prst="lef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eaLnBrk="0" fontAlgn="base" hangingPunct="0">
              <a:spcBef>
                <a:spcPct val="0"/>
              </a:spcBef>
              <a:spcAft>
                <a:spcPct val="0"/>
              </a:spcAft>
            </a:pPr>
            <a:endParaRPr lang="et-EE" sz="3200" b="1">
              <a:solidFill>
                <a:schemeClr val="tx1"/>
              </a:solidFill>
            </a:endParaRPr>
          </a:p>
        </p:txBody>
      </p:sp>
      <p:sp>
        <p:nvSpPr>
          <p:cNvPr id="12" name="TextBox 11"/>
          <p:cNvSpPr txBox="1"/>
          <p:nvPr/>
        </p:nvSpPr>
        <p:spPr>
          <a:xfrm>
            <a:off x="9418824" y="2546034"/>
            <a:ext cx="2687452" cy="1754326"/>
          </a:xfrm>
          <a:prstGeom prst="rect">
            <a:avLst/>
          </a:prstGeom>
          <a:noFill/>
        </p:spPr>
        <p:txBody>
          <a:bodyPr wrap="square" rtlCol="0">
            <a:spAutoFit/>
          </a:bodyPr>
          <a:lstStyle/>
          <a:p>
            <a:pPr marL="285744" indent="-285744">
              <a:buFont typeface="Arial" panose="020B0604020202020204" pitchFamily="34" charset="0"/>
              <a:buChar char="•"/>
            </a:pPr>
            <a:r>
              <a:rPr lang="et-EE" dirty="0"/>
              <a:t>Personal </a:t>
            </a:r>
            <a:r>
              <a:rPr lang="et-EE" dirty="0" err="1"/>
              <a:t>data</a:t>
            </a:r>
            <a:r>
              <a:rPr lang="et-EE" dirty="0"/>
              <a:t> </a:t>
            </a:r>
            <a:r>
              <a:rPr lang="et-EE" dirty="0" err="1"/>
              <a:t>protection</a:t>
            </a:r>
            <a:r>
              <a:rPr lang="et-EE" dirty="0"/>
              <a:t> </a:t>
            </a:r>
          </a:p>
          <a:p>
            <a:pPr marL="285744" indent="-285744">
              <a:buFont typeface="Arial" panose="020B0604020202020204" pitchFamily="34" charset="0"/>
              <a:buChar char="•"/>
            </a:pPr>
            <a:r>
              <a:rPr lang="et-EE" dirty="0"/>
              <a:t>Access </a:t>
            </a:r>
            <a:r>
              <a:rPr lang="et-EE" dirty="0" err="1"/>
              <a:t>to</a:t>
            </a:r>
            <a:r>
              <a:rPr lang="et-EE" dirty="0"/>
              <a:t> </a:t>
            </a:r>
            <a:r>
              <a:rPr lang="et-EE" dirty="0" err="1"/>
              <a:t>public</a:t>
            </a:r>
            <a:r>
              <a:rPr lang="et-EE" dirty="0"/>
              <a:t> </a:t>
            </a:r>
            <a:r>
              <a:rPr lang="et-EE" dirty="0" err="1"/>
              <a:t>data</a:t>
            </a:r>
            <a:endParaRPr lang="et-EE" dirty="0"/>
          </a:p>
          <a:p>
            <a:pPr marL="285744" indent="-285744">
              <a:buFont typeface="Arial" panose="020B0604020202020204" pitchFamily="34" charset="0"/>
              <a:buChar char="•"/>
            </a:pPr>
            <a:r>
              <a:rPr lang="et-EE" dirty="0" err="1"/>
              <a:t>Restricted</a:t>
            </a:r>
            <a:r>
              <a:rPr lang="et-EE" dirty="0"/>
              <a:t> </a:t>
            </a:r>
            <a:r>
              <a:rPr lang="et-EE" dirty="0" err="1"/>
              <a:t>information</a:t>
            </a:r>
            <a:r>
              <a:rPr lang="et-EE" dirty="0"/>
              <a:t> </a:t>
            </a:r>
            <a:r>
              <a:rPr lang="et-EE" dirty="0" err="1"/>
              <a:t>protection</a:t>
            </a:r>
            <a:endParaRPr lang="et-EE" dirty="0"/>
          </a:p>
        </p:txBody>
      </p:sp>
      <p:sp>
        <p:nvSpPr>
          <p:cNvPr id="13" name="TextBox 12"/>
          <p:cNvSpPr txBox="1"/>
          <p:nvPr/>
        </p:nvSpPr>
        <p:spPr>
          <a:xfrm>
            <a:off x="9497650" y="5428861"/>
            <a:ext cx="2323660" cy="923330"/>
          </a:xfrm>
          <a:prstGeom prst="rect">
            <a:avLst/>
          </a:prstGeom>
          <a:noFill/>
        </p:spPr>
        <p:txBody>
          <a:bodyPr wrap="square" rtlCol="0">
            <a:spAutoFit/>
          </a:bodyPr>
          <a:lstStyle/>
          <a:p>
            <a:pPr marL="285744" indent="-285744">
              <a:buFont typeface="Arial" panose="020B0604020202020204" pitchFamily="34" charset="0"/>
              <a:buChar char="•"/>
            </a:pPr>
            <a:r>
              <a:rPr lang="et-EE" dirty="0" err="1"/>
              <a:t>Data</a:t>
            </a:r>
            <a:r>
              <a:rPr lang="et-EE" dirty="0"/>
              <a:t> </a:t>
            </a:r>
            <a:r>
              <a:rPr lang="et-EE" dirty="0" err="1"/>
              <a:t>archive</a:t>
            </a:r>
            <a:endParaRPr lang="et-EE" dirty="0"/>
          </a:p>
          <a:p>
            <a:pPr marL="285744" indent="-285744">
              <a:buFont typeface="Arial" panose="020B0604020202020204" pitchFamily="34" charset="0"/>
              <a:buChar char="•"/>
            </a:pPr>
            <a:r>
              <a:rPr lang="et-EE" dirty="0" err="1"/>
              <a:t>Source</a:t>
            </a:r>
            <a:r>
              <a:rPr lang="et-EE" dirty="0"/>
              <a:t> </a:t>
            </a:r>
            <a:r>
              <a:rPr lang="et-EE" dirty="0" err="1"/>
              <a:t>data</a:t>
            </a:r>
            <a:r>
              <a:rPr lang="et-EE" dirty="0"/>
              <a:t> of </a:t>
            </a:r>
            <a:r>
              <a:rPr lang="et-EE" dirty="0" err="1"/>
              <a:t>surveys</a:t>
            </a:r>
            <a:endParaRPr lang="et-EE" dirty="0"/>
          </a:p>
        </p:txBody>
      </p:sp>
      <p:sp>
        <p:nvSpPr>
          <p:cNvPr id="14" name="Left-Right Arrow 13"/>
          <p:cNvSpPr/>
          <p:nvPr/>
        </p:nvSpPr>
        <p:spPr bwMode="auto">
          <a:xfrm>
            <a:off x="8963840" y="1491702"/>
            <a:ext cx="874059" cy="490082"/>
          </a:xfrm>
          <a:prstGeom prst="lef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eaLnBrk="0" fontAlgn="base" hangingPunct="0">
              <a:spcBef>
                <a:spcPct val="0"/>
              </a:spcBef>
              <a:spcAft>
                <a:spcPct val="0"/>
              </a:spcAft>
            </a:pPr>
            <a:endParaRPr lang="et-EE" sz="3200" b="1">
              <a:solidFill>
                <a:schemeClr val="tx1"/>
              </a:solidFill>
            </a:endParaRPr>
          </a:p>
        </p:txBody>
      </p:sp>
      <p:sp>
        <p:nvSpPr>
          <p:cNvPr id="15" name="Left-Right Arrow 14"/>
          <p:cNvSpPr/>
          <p:nvPr/>
        </p:nvSpPr>
        <p:spPr bwMode="auto">
          <a:xfrm>
            <a:off x="8979452" y="4364183"/>
            <a:ext cx="874059" cy="490082"/>
          </a:xfrm>
          <a:prstGeom prst="lef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eaLnBrk="0" fontAlgn="base" hangingPunct="0">
              <a:spcBef>
                <a:spcPct val="0"/>
              </a:spcBef>
              <a:spcAft>
                <a:spcPct val="0"/>
              </a:spcAft>
            </a:pPr>
            <a:endParaRPr lang="et-EE" sz="3200" b="1">
              <a:solidFill>
                <a:schemeClr val="tx1"/>
              </a:solidFill>
            </a:endParaRPr>
          </a:p>
        </p:txBody>
      </p:sp>
    </p:spTree>
    <p:extLst>
      <p:ext uri="{BB962C8B-B14F-4D97-AF65-F5344CB8AC3E}">
        <p14:creationId xmlns:p14="http://schemas.microsoft.com/office/powerpoint/2010/main" val="326213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t-EE" dirty="0" err="1"/>
              <a:t>State</a:t>
            </a:r>
            <a:r>
              <a:rPr lang="et-EE" dirty="0"/>
              <a:t> </a:t>
            </a:r>
            <a:r>
              <a:rPr lang="et-EE" dirty="0" err="1"/>
              <a:t>Information</a:t>
            </a:r>
            <a:r>
              <a:rPr lang="et-EE" dirty="0"/>
              <a:t> </a:t>
            </a:r>
            <a:r>
              <a:rPr lang="et-EE" dirty="0" err="1"/>
              <a:t>System</a:t>
            </a:r>
            <a:r>
              <a:rPr lang="et-EE" dirty="0"/>
              <a:t> </a:t>
            </a:r>
            <a:r>
              <a:rPr lang="et-EE" dirty="0" err="1"/>
              <a:t>management</a:t>
            </a:r>
            <a:r>
              <a:rPr lang="et-EE" dirty="0"/>
              <a:t> (RIHA)</a:t>
            </a:r>
          </a:p>
        </p:txBody>
      </p:sp>
      <p:sp>
        <p:nvSpPr>
          <p:cNvPr id="4" name="Slide Number Placeholder 3"/>
          <p:cNvSpPr>
            <a:spLocks noGrp="1"/>
          </p:cNvSpPr>
          <p:nvPr>
            <p:ph type="sldNum" sz="quarter" idx="12"/>
          </p:nvPr>
        </p:nvSpPr>
        <p:spPr/>
        <p:txBody>
          <a:bodyPr/>
          <a:lstStyle/>
          <a:p>
            <a:fld id="{9705FB9A-5FEA-4486-902A-E9C47A7B21EC}" type="slidenum">
              <a:rPr lang="et-EE" smtClean="0"/>
              <a:pPr/>
              <a:t>21</a:t>
            </a:fld>
            <a:endParaRPr lang="et-EE" dirty="0"/>
          </a:p>
        </p:txBody>
      </p:sp>
      <p:sp>
        <p:nvSpPr>
          <p:cNvPr id="5" name="TextBox 4"/>
          <p:cNvSpPr txBox="1"/>
          <p:nvPr/>
        </p:nvSpPr>
        <p:spPr>
          <a:xfrm>
            <a:off x="8773564" y="4837712"/>
            <a:ext cx="226344" cy="369332"/>
          </a:xfrm>
          <a:prstGeom prst="rect">
            <a:avLst/>
          </a:prstGeom>
          <a:noFill/>
        </p:spPr>
        <p:txBody>
          <a:bodyPr wrap="none" rtlCol="0">
            <a:spAutoFit/>
          </a:bodyPr>
          <a:lstStyle/>
          <a:p>
            <a:pPr algn="ctr"/>
            <a:r>
              <a:rPr lang="et-EE" dirty="0" smtClean="0"/>
              <a:t>’</a:t>
            </a:r>
            <a:endParaRPr lang="et-EE" dirty="0"/>
          </a:p>
        </p:txBody>
      </p:sp>
      <p:sp>
        <p:nvSpPr>
          <p:cNvPr id="6" name="TextBox 5"/>
          <p:cNvSpPr txBox="1"/>
          <p:nvPr/>
        </p:nvSpPr>
        <p:spPr>
          <a:xfrm>
            <a:off x="7252710" y="3043828"/>
            <a:ext cx="1460383" cy="369332"/>
          </a:xfrm>
          <a:prstGeom prst="rect">
            <a:avLst/>
          </a:prstGeom>
          <a:noFill/>
        </p:spPr>
        <p:txBody>
          <a:bodyPr wrap="square" rtlCol="0">
            <a:spAutoFit/>
          </a:bodyPr>
          <a:lstStyle/>
          <a:p>
            <a:r>
              <a:rPr lang="et-EE" dirty="0" err="1" smtClean="0"/>
              <a:t>metadata</a:t>
            </a:r>
            <a:endParaRPr lang="et-EE" dirty="0"/>
          </a:p>
        </p:txBody>
      </p:sp>
      <p:cxnSp>
        <p:nvCxnSpPr>
          <p:cNvPr id="7" name="Straight Arrow Connector 6"/>
          <p:cNvCxnSpPr/>
          <p:nvPr/>
        </p:nvCxnSpPr>
        <p:spPr>
          <a:xfrm flipV="1">
            <a:off x="2959351" y="1707553"/>
            <a:ext cx="760282" cy="708899"/>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rot="19119426" flipV="1">
            <a:off x="2649686" y="3265186"/>
            <a:ext cx="4349438" cy="388835"/>
          </a:xfrm>
          <a:prstGeom prst="rightArrow">
            <a:avLst/>
          </a:prstGeom>
          <a:solidFill>
            <a:schemeClr val="tx1">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t-EE">
              <a:solidFill>
                <a:schemeClr val="tx1"/>
              </a:solidFill>
            </a:endParaRPr>
          </a:p>
        </p:txBody>
      </p:sp>
      <p:cxnSp>
        <p:nvCxnSpPr>
          <p:cNvPr id="9" name="Straight Arrow Connector 8"/>
          <p:cNvCxnSpPr/>
          <p:nvPr/>
        </p:nvCxnSpPr>
        <p:spPr>
          <a:xfrm flipV="1">
            <a:off x="7132623" y="2095898"/>
            <a:ext cx="3061244" cy="1122283"/>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30614" y="3218181"/>
            <a:ext cx="891272" cy="782453"/>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97662" y="1719158"/>
            <a:ext cx="1207160" cy="1426281"/>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33773" y="3275292"/>
            <a:ext cx="1160895" cy="369332"/>
          </a:xfrm>
          <a:prstGeom prst="rect">
            <a:avLst/>
          </a:prstGeom>
          <a:noFill/>
        </p:spPr>
        <p:txBody>
          <a:bodyPr wrap="none" rtlCol="0">
            <a:spAutoFit/>
          </a:bodyPr>
          <a:lstStyle/>
          <a:p>
            <a:r>
              <a:rPr lang="et-EE" dirty="0" err="1" smtClean="0"/>
              <a:t>metadata</a:t>
            </a:r>
            <a:endParaRPr lang="et-EE" dirty="0"/>
          </a:p>
        </p:txBody>
      </p:sp>
      <p:sp>
        <p:nvSpPr>
          <p:cNvPr id="13" name="Right Arrow 12"/>
          <p:cNvSpPr/>
          <p:nvPr/>
        </p:nvSpPr>
        <p:spPr>
          <a:xfrm>
            <a:off x="3652077" y="6057497"/>
            <a:ext cx="2270205" cy="338158"/>
          </a:xfrm>
          <a:prstGeom prst="rightArrow">
            <a:avLst/>
          </a:prstGeom>
          <a:solidFill>
            <a:schemeClr val="tx1">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t-EE">
              <a:solidFill>
                <a:schemeClr val="tx1"/>
              </a:solidFill>
            </a:endParaRPr>
          </a:p>
        </p:txBody>
      </p:sp>
      <p:sp>
        <p:nvSpPr>
          <p:cNvPr id="14" name="TextBox 13"/>
          <p:cNvSpPr txBox="1"/>
          <p:nvPr/>
        </p:nvSpPr>
        <p:spPr>
          <a:xfrm>
            <a:off x="5123040" y="6301402"/>
            <a:ext cx="636713" cy="369332"/>
          </a:xfrm>
          <a:prstGeom prst="rect">
            <a:avLst/>
          </a:prstGeom>
          <a:noFill/>
        </p:spPr>
        <p:txBody>
          <a:bodyPr wrap="none" rtlCol="0">
            <a:spAutoFit/>
          </a:bodyPr>
          <a:lstStyle/>
          <a:p>
            <a:r>
              <a:rPr lang="et-EE" dirty="0" err="1" smtClean="0"/>
              <a:t>data</a:t>
            </a:r>
            <a:endParaRPr lang="et-EE" dirty="0"/>
          </a:p>
        </p:txBody>
      </p:sp>
      <p:sp>
        <p:nvSpPr>
          <p:cNvPr id="15" name="TextBox 14"/>
          <p:cNvSpPr txBox="1"/>
          <p:nvPr/>
        </p:nvSpPr>
        <p:spPr>
          <a:xfrm rot="19065723">
            <a:off x="5536580" y="1963577"/>
            <a:ext cx="636713" cy="369332"/>
          </a:xfrm>
          <a:prstGeom prst="rect">
            <a:avLst/>
          </a:prstGeom>
          <a:noFill/>
        </p:spPr>
        <p:txBody>
          <a:bodyPr wrap="none" rtlCol="0">
            <a:spAutoFit/>
          </a:bodyPr>
          <a:lstStyle/>
          <a:p>
            <a:r>
              <a:rPr lang="et-EE" dirty="0" err="1" smtClean="0"/>
              <a:t>data</a:t>
            </a:r>
            <a:endParaRPr lang="et-EE" dirty="0"/>
          </a:p>
        </p:txBody>
      </p:sp>
      <p:cxnSp>
        <p:nvCxnSpPr>
          <p:cNvPr id="16" name="Straight Arrow Connector 15"/>
          <p:cNvCxnSpPr/>
          <p:nvPr/>
        </p:nvCxnSpPr>
        <p:spPr>
          <a:xfrm>
            <a:off x="2837447" y="4119508"/>
            <a:ext cx="4533" cy="724985"/>
          </a:xfrm>
          <a:prstGeom prst="straightConnector1">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a:off x="7781864" y="6014209"/>
            <a:ext cx="2749768" cy="401256"/>
          </a:xfrm>
          <a:prstGeom prst="rightArrow">
            <a:avLst/>
          </a:prstGeom>
          <a:solidFill>
            <a:schemeClr val="tx1">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t-EE">
              <a:solidFill>
                <a:schemeClr val="tx1"/>
              </a:solidFill>
            </a:endParaRPr>
          </a:p>
        </p:txBody>
      </p:sp>
      <p:sp>
        <p:nvSpPr>
          <p:cNvPr id="18" name="Right Arrow 17"/>
          <p:cNvSpPr/>
          <p:nvPr/>
        </p:nvSpPr>
        <p:spPr>
          <a:xfrm>
            <a:off x="7583584" y="1672079"/>
            <a:ext cx="2948048" cy="369274"/>
          </a:xfrm>
          <a:prstGeom prst="rightArrow">
            <a:avLst/>
          </a:prstGeom>
          <a:solidFill>
            <a:schemeClr val="tx1">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t-EE">
              <a:solidFill>
                <a:schemeClr val="tx1"/>
              </a:solidFill>
            </a:endParaRPr>
          </a:p>
        </p:txBody>
      </p:sp>
      <p:sp>
        <p:nvSpPr>
          <p:cNvPr id="19" name="TextBox 18"/>
          <p:cNvSpPr txBox="1"/>
          <p:nvPr/>
        </p:nvSpPr>
        <p:spPr>
          <a:xfrm>
            <a:off x="9736634" y="1405759"/>
            <a:ext cx="636713" cy="369332"/>
          </a:xfrm>
          <a:prstGeom prst="rect">
            <a:avLst/>
          </a:prstGeom>
          <a:noFill/>
        </p:spPr>
        <p:txBody>
          <a:bodyPr wrap="none" rtlCol="0">
            <a:spAutoFit/>
          </a:bodyPr>
          <a:lstStyle/>
          <a:p>
            <a:r>
              <a:rPr lang="et-EE" dirty="0" err="1" smtClean="0"/>
              <a:t>data</a:t>
            </a:r>
            <a:endParaRPr lang="et-EE" dirty="0"/>
          </a:p>
        </p:txBody>
      </p:sp>
      <p:cxnSp>
        <p:nvCxnSpPr>
          <p:cNvPr id="20" name="Straight Arrow Connector 19"/>
          <p:cNvCxnSpPr/>
          <p:nvPr/>
        </p:nvCxnSpPr>
        <p:spPr>
          <a:xfrm flipH="1">
            <a:off x="7306895" y="4451706"/>
            <a:ext cx="714991" cy="685126"/>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 name="Rühm 112">
            <a:extLst>
              <a:ext uri="{FF2B5EF4-FFF2-40B4-BE49-F238E27FC236}">
                <a16:creationId xmlns:a16="http://schemas.microsoft.com/office/drawing/2014/main" xmlns="" id="{F7DA04F5-E08B-486D-A88D-A27376EAC513}"/>
              </a:ext>
            </a:extLst>
          </p:cNvPr>
          <p:cNvGrpSpPr/>
          <p:nvPr/>
        </p:nvGrpSpPr>
        <p:grpSpPr>
          <a:xfrm>
            <a:off x="1919883" y="4970381"/>
            <a:ext cx="1821528" cy="1606099"/>
            <a:chOff x="1008346" y="2865835"/>
            <a:chExt cx="1821656" cy="1606213"/>
          </a:xfrm>
        </p:grpSpPr>
        <p:grpSp>
          <p:nvGrpSpPr>
            <p:cNvPr id="22" name="Group 33">
              <a:extLst>
                <a:ext uri="{FF2B5EF4-FFF2-40B4-BE49-F238E27FC236}">
                  <a16:creationId xmlns:a16="http://schemas.microsoft.com/office/drawing/2014/main" xmlns="" id="{15010AFC-34E6-4E54-8311-37C9EDF8BEA1}"/>
                </a:ext>
              </a:extLst>
            </p:cNvPr>
            <p:cNvGrpSpPr>
              <a:grpSpLocks noChangeAspect="1"/>
            </p:cNvGrpSpPr>
            <p:nvPr/>
          </p:nvGrpSpPr>
          <p:grpSpPr bwMode="auto">
            <a:xfrm>
              <a:off x="1471186" y="2865835"/>
              <a:ext cx="958754" cy="921600"/>
              <a:chOff x="680" y="3046"/>
              <a:chExt cx="1058" cy="1017"/>
            </a:xfrm>
          </p:grpSpPr>
          <p:sp>
            <p:nvSpPr>
              <p:cNvPr id="24" name="Freeform 34">
                <a:extLst>
                  <a:ext uri="{FF2B5EF4-FFF2-40B4-BE49-F238E27FC236}">
                    <a16:creationId xmlns:a16="http://schemas.microsoft.com/office/drawing/2014/main" xmlns=""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25" name="Freeform 35">
                <a:extLst>
                  <a:ext uri="{FF2B5EF4-FFF2-40B4-BE49-F238E27FC236}">
                    <a16:creationId xmlns:a16="http://schemas.microsoft.com/office/drawing/2014/main" xmlns=""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26" name="Line 36">
                <a:extLst>
                  <a:ext uri="{FF2B5EF4-FFF2-40B4-BE49-F238E27FC236}">
                    <a16:creationId xmlns:a16="http://schemas.microsoft.com/office/drawing/2014/main" xmlns="" id="{5F2F8075-B12C-4748-9FE9-01F7C5FD756F}"/>
                  </a:ext>
                </a:extLst>
              </p:cNvPr>
              <p:cNvSpPr>
                <a:spLocks noChangeShapeType="1"/>
              </p:cNvSpPr>
              <p:nvPr/>
            </p:nvSpPr>
            <p:spPr bwMode="auto">
              <a:xfrm>
                <a:off x="1514" y="3506"/>
                <a:ext cx="0" cy="18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27" name="Freeform 37">
                <a:extLst>
                  <a:ext uri="{FF2B5EF4-FFF2-40B4-BE49-F238E27FC236}">
                    <a16:creationId xmlns:a16="http://schemas.microsoft.com/office/drawing/2014/main" xmlns=""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28" name="Freeform 38">
                <a:extLst>
                  <a:ext uri="{FF2B5EF4-FFF2-40B4-BE49-F238E27FC236}">
                    <a16:creationId xmlns:a16="http://schemas.microsoft.com/office/drawing/2014/main" xmlns=""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grpSp>
        <p:sp>
          <p:nvSpPr>
            <p:cNvPr id="23" name="TextBox 22">
              <a:extLst>
                <a:ext uri="{FF2B5EF4-FFF2-40B4-BE49-F238E27FC236}">
                  <a16:creationId xmlns:a16="http://schemas.microsoft.com/office/drawing/2014/main" xmlns="" id="{28600787-3AF4-4E7B-8B96-474CF5DFDF32}"/>
                </a:ext>
              </a:extLst>
            </p:cNvPr>
            <p:cNvSpPr txBox="1"/>
            <p:nvPr/>
          </p:nvSpPr>
          <p:spPr>
            <a:xfrm>
              <a:off x="1008346" y="3979570"/>
              <a:ext cx="1821656" cy="492478"/>
            </a:xfrm>
            <a:prstGeom prst="rect">
              <a:avLst/>
            </a:prstGeom>
            <a:noFill/>
            <a:ln>
              <a:noFill/>
            </a:ln>
          </p:spPr>
          <p:txBody>
            <a:bodyPr wrap="square" lIns="0" tIns="0" rIns="0" bIns="0" rtlCol="0" anchor="t">
              <a:spAutoFit/>
            </a:bodyPr>
            <a:lstStyle/>
            <a:p>
              <a:pPr algn="ctr"/>
              <a:r>
                <a:rPr lang="et-EE" sz="1600" dirty="0" err="1"/>
                <a:t>Institution’s</a:t>
              </a:r>
              <a:r>
                <a:rPr lang="et-EE" sz="1600" dirty="0"/>
                <a:t> </a:t>
              </a:r>
            </a:p>
            <a:p>
              <a:pPr algn="ctr"/>
              <a:r>
                <a:rPr lang="et-EE" sz="1600" dirty="0" err="1" smtClean="0"/>
                <a:t>data</a:t>
              </a:r>
              <a:endParaRPr lang="et-EE" sz="1600" dirty="0"/>
            </a:p>
          </p:txBody>
        </p:sp>
      </p:grpSp>
      <p:grpSp>
        <p:nvGrpSpPr>
          <p:cNvPr id="29" name="Rühm 112">
            <a:extLst>
              <a:ext uri="{FF2B5EF4-FFF2-40B4-BE49-F238E27FC236}">
                <a16:creationId xmlns:a16="http://schemas.microsoft.com/office/drawing/2014/main" xmlns="" id="{F7DA04F5-E08B-486D-A88D-A27376EAC513}"/>
              </a:ext>
            </a:extLst>
          </p:cNvPr>
          <p:cNvGrpSpPr/>
          <p:nvPr/>
        </p:nvGrpSpPr>
        <p:grpSpPr>
          <a:xfrm>
            <a:off x="5975124" y="5013793"/>
            <a:ext cx="1821528" cy="1606101"/>
            <a:chOff x="1008346" y="2865832"/>
            <a:chExt cx="1821656" cy="1606216"/>
          </a:xfrm>
        </p:grpSpPr>
        <p:grpSp>
          <p:nvGrpSpPr>
            <p:cNvPr id="30" name="Group 33">
              <a:extLst>
                <a:ext uri="{FF2B5EF4-FFF2-40B4-BE49-F238E27FC236}">
                  <a16:creationId xmlns:a16="http://schemas.microsoft.com/office/drawing/2014/main" xmlns="" id="{15010AFC-34E6-4E54-8311-37C9EDF8BEA1}"/>
                </a:ext>
              </a:extLst>
            </p:cNvPr>
            <p:cNvGrpSpPr>
              <a:grpSpLocks noChangeAspect="1"/>
            </p:cNvGrpSpPr>
            <p:nvPr/>
          </p:nvGrpSpPr>
          <p:grpSpPr bwMode="auto">
            <a:xfrm>
              <a:off x="1471186" y="2865832"/>
              <a:ext cx="958754" cy="921599"/>
              <a:chOff x="680" y="3046"/>
              <a:chExt cx="1058" cy="1017"/>
            </a:xfrm>
          </p:grpSpPr>
          <p:sp>
            <p:nvSpPr>
              <p:cNvPr id="32" name="Freeform 34">
                <a:extLst>
                  <a:ext uri="{FF2B5EF4-FFF2-40B4-BE49-F238E27FC236}">
                    <a16:creationId xmlns:a16="http://schemas.microsoft.com/office/drawing/2014/main" xmlns=""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33" name="Freeform 35">
                <a:extLst>
                  <a:ext uri="{FF2B5EF4-FFF2-40B4-BE49-F238E27FC236}">
                    <a16:creationId xmlns:a16="http://schemas.microsoft.com/office/drawing/2014/main" xmlns=""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34" name="Line 36">
                <a:extLst>
                  <a:ext uri="{FF2B5EF4-FFF2-40B4-BE49-F238E27FC236}">
                    <a16:creationId xmlns:a16="http://schemas.microsoft.com/office/drawing/2014/main" xmlns="" id="{5F2F8075-B12C-4748-9FE9-01F7C5FD756F}"/>
                  </a:ext>
                </a:extLst>
              </p:cNvPr>
              <p:cNvSpPr>
                <a:spLocks noChangeShapeType="1"/>
              </p:cNvSpPr>
              <p:nvPr/>
            </p:nvSpPr>
            <p:spPr bwMode="auto">
              <a:xfrm>
                <a:off x="1514" y="3506"/>
                <a:ext cx="0" cy="18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35" name="Freeform 37">
                <a:extLst>
                  <a:ext uri="{FF2B5EF4-FFF2-40B4-BE49-F238E27FC236}">
                    <a16:creationId xmlns:a16="http://schemas.microsoft.com/office/drawing/2014/main" xmlns=""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36" name="Freeform 38">
                <a:extLst>
                  <a:ext uri="{FF2B5EF4-FFF2-40B4-BE49-F238E27FC236}">
                    <a16:creationId xmlns:a16="http://schemas.microsoft.com/office/drawing/2014/main" xmlns=""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grpSp>
        <p:sp>
          <p:nvSpPr>
            <p:cNvPr id="31" name="TextBox 30">
              <a:extLst>
                <a:ext uri="{FF2B5EF4-FFF2-40B4-BE49-F238E27FC236}">
                  <a16:creationId xmlns:a16="http://schemas.microsoft.com/office/drawing/2014/main" xmlns="" id="{28600787-3AF4-4E7B-8B96-474CF5DFDF32}"/>
                </a:ext>
              </a:extLst>
            </p:cNvPr>
            <p:cNvSpPr txBox="1"/>
            <p:nvPr/>
          </p:nvSpPr>
          <p:spPr>
            <a:xfrm>
              <a:off x="1008346" y="3979570"/>
              <a:ext cx="1821656" cy="492478"/>
            </a:xfrm>
            <a:prstGeom prst="rect">
              <a:avLst/>
            </a:prstGeom>
            <a:noFill/>
            <a:ln>
              <a:noFill/>
            </a:ln>
          </p:spPr>
          <p:txBody>
            <a:bodyPr wrap="square" lIns="0" tIns="0" rIns="0" bIns="0" rtlCol="0" anchor="t">
              <a:spAutoFit/>
            </a:bodyPr>
            <a:lstStyle/>
            <a:p>
              <a:pPr algn="ctr"/>
              <a:r>
                <a:rPr lang="et-EE" sz="1600" dirty="0" err="1" smtClean="0"/>
                <a:t>Statistics</a:t>
              </a:r>
              <a:r>
                <a:rPr lang="et-EE" sz="1600" dirty="0" smtClean="0"/>
                <a:t> Estonia</a:t>
              </a:r>
            </a:p>
            <a:p>
              <a:pPr algn="ctr"/>
              <a:r>
                <a:rPr lang="et-EE" sz="1600" dirty="0" err="1" smtClean="0"/>
                <a:t>Data</a:t>
              </a:r>
              <a:r>
                <a:rPr lang="et-EE" sz="1600" dirty="0" smtClean="0"/>
                <a:t> lake</a:t>
              </a:r>
              <a:endParaRPr lang="et-EE" sz="1600" dirty="0"/>
            </a:p>
          </p:txBody>
        </p:sp>
      </p:grpSp>
      <p:grpSp>
        <p:nvGrpSpPr>
          <p:cNvPr id="37" name="Rühm 143">
            <a:extLst>
              <a:ext uri="{FF2B5EF4-FFF2-40B4-BE49-F238E27FC236}">
                <a16:creationId xmlns:a16="http://schemas.microsoft.com/office/drawing/2014/main" xmlns="" id="{95A995BA-5DE9-4151-BFEC-CE77A6EFE643}"/>
              </a:ext>
            </a:extLst>
          </p:cNvPr>
          <p:cNvGrpSpPr/>
          <p:nvPr/>
        </p:nvGrpSpPr>
        <p:grpSpPr>
          <a:xfrm>
            <a:off x="9739685" y="5064500"/>
            <a:ext cx="2789945" cy="1402233"/>
            <a:chOff x="1070812" y="2479794"/>
            <a:chExt cx="2790141" cy="1402332"/>
          </a:xfrm>
        </p:grpSpPr>
        <p:grpSp>
          <p:nvGrpSpPr>
            <p:cNvPr id="38" name="Group 4">
              <a:extLst>
                <a:ext uri="{FF2B5EF4-FFF2-40B4-BE49-F238E27FC236}">
                  <a16:creationId xmlns:a16="http://schemas.microsoft.com/office/drawing/2014/main" xmlns="" id="{B7721023-7D86-4FF7-A1A6-80FB80749C0F}"/>
                </a:ext>
              </a:extLst>
            </p:cNvPr>
            <p:cNvGrpSpPr>
              <a:grpSpLocks noChangeAspect="1"/>
            </p:cNvGrpSpPr>
            <p:nvPr/>
          </p:nvGrpSpPr>
          <p:grpSpPr bwMode="auto">
            <a:xfrm>
              <a:off x="1985601" y="2479794"/>
              <a:ext cx="960564" cy="922813"/>
              <a:chOff x="3660" y="1654"/>
              <a:chExt cx="687" cy="660"/>
            </a:xfrm>
          </p:grpSpPr>
          <p:sp>
            <p:nvSpPr>
              <p:cNvPr id="40" name="Freeform 5">
                <a:extLst>
                  <a:ext uri="{FF2B5EF4-FFF2-40B4-BE49-F238E27FC236}">
                    <a16:creationId xmlns:a16="http://schemas.microsoft.com/office/drawing/2014/main" xmlns=""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41" name="Freeform 6">
                <a:extLst>
                  <a:ext uri="{FF2B5EF4-FFF2-40B4-BE49-F238E27FC236}">
                    <a16:creationId xmlns:a16="http://schemas.microsoft.com/office/drawing/2014/main" xmlns=""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42" name="Freeform 7">
                <a:extLst>
                  <a:ext uri="{FF2B5EF4-FFF2-40B4-BE49-F238E27FC236}">
                    <a16:creationId xmlns:a16="http://schemas.microsoft.com/office/drawing/2014/main" xmlns=""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43" name="Freeform 8">
                <a:extLst>
                  <a:ext uri="{FF2B5EF4-FFF2-40B4-BE49-F238E27FC236}">
                    <a16:creationId xmlns:a16="http://schemas.microsoft.com/office/drawing/2014/main" xmlns=""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44" name="Freeform 9">
                <a:extLst>
                  <a:ext uri="{FF2B5EF4-FFF2-40B4-BE49-F238E27FC236}">
                    <a16:creationId xmlns:a16="http://schemas.microsoft.com/office/drawing/2014/main" xmlns=""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grpSp>
        <p:sp>
          <p:nvSpPr>
            <p:cNvPr id="39" name="TextBox 38">
              <a:extLst>
                <a:ext uri="{FF2B5EF4-FFF2-40B4-BE49-F238E27FC236}">
                  <a16:creationId xmlns:a16="http://schemas.microsoft.com/office/drawing/2014/main" xmlns="" id="{7387F74E-536C-4742-A5BB-01FF655C71F8}"/>
                </a:ext>
              </a:extLst>
            </p:cNvPr>
            <p:cNvSpPr txBox="1"/>
            <p:nvPr/>
          </p:nvSpPr>
          <p:spPr>
            <a:xfrm>
              <a:off x="1070812" y="3635888"/>
              <a:ext cx="2790141" cy="246238"/>
            </a:xfrm>
            <a:prstGeom prst="rect">
              <a:avLst/>
            </a:prstGeom>
            <a:noFill/>
            <a:ln>
              <a:noFill/>
            </a:ln>
          </p:spPr>
          <p:txBody>
            <a:bodyPr wrap="square" lIns="0" tIns="0" rIns="0" bIns="0" rtlCol="0" anchor="t">
              <a:spAutoFit/>
            </a:bodyPr>
            <a:lstStyle/>
            <a:p>
              <a:pPr algn="ctr" defTabSz="914358"/>
              <a:r>
                <a:rPr lang="et-EE" sz="1600" dirty="0" err="1" smtClean="0">
                  <a:solidFill>
                    <a:srgbClr val="575A5D"/>
                  </a:solidFill>
                </a:rPr>
                <a:t>Statistics</a:t>
              </a:r>
              <a:endParaRPr lang="en-GB" sz="1600" dirty="0">
                <a:solidFill>
                  <a:srgbClr val="575A5D"/>
                </a:solidFill>
              </a:endParaRPr>
            </a:p>
          </p:txBody>
        </p:sp>
      </p:grpSp>
      <p:grpSp>
        <p:nvGrpSpPr>
          <p:cNvPr id="45" name="Rühm 143">
            <a:extLst>
              <a:ext uri="{FF2B5EF4-FFF2-40B4-BE49-F238E27FC236}">
                <a16:creationId xmlns:a16="http://schemas.microsoft.com/office/drawing/2014/main" xmlns="" id="{95A995BA-5DE9-4151-BFEC-CE77A6EFE643}"/>
              </a:ext>
            </a:extLst>
          </p:cNvPr>
          <p:cNvGrpSpPr/>
          <p:nvPr/>
        </p:nvGrpSpPr>
        <p:grpSpPr>
          <a:xfrm>
            <a:off x="9729899" y="3234089"/>
            <a:ext cx="2789945" cy="1402233"/>
            <a:chOff x="1070812" y="2479794"/>
            <a:chExt cx="2790141" cy="1402332"/>
          </a:xfrm>
        </p:grpSpPr>
        <p:grpSp>
          <p:nvGrpSpPr>
            <p:cNvPr id="46" name="Group 4">
              <a:extLst>
                <a:ext uri="{FF2B5EF4-FFF2-40B4-BE49-F238E27FC236}">
                  <a16:creationId xmlns:a16="http://schemas.microsoft.com/office/drawing/2014/main" xmlns="" id="{B7721023-7D86-4FF7-A1A6-80FB80749C0F}"/>
                </a:ext>
              </a:extLst>
            </p:cNvPr>
            <p:cNvGrpSpPr>
              <a:grpSpLocks noChangeAspect="1"/>
            </p:cNvGrpSpPr>
            <p:nvPr/>
          </p:nvGrpSpPr>
          <p:grpSpPr bwMode="auto">
            <a:xfrm>
              <a:off x="1985601" y="2479794"/>
              <a:ext cx="960564" cy="922813"/>
              <a:chOff x="3660" y="1654"/>
              <a:chExt cx="687" cy="660"/>
            </a:xfrm>
          </p:grpSpPr>
          <p:sp>
            <p:nvSpPr>
              <p:cNvPr id="48" name="Freeform 5">
                <a:extLst>
                  <a:ext uri="{FF2B5EF4-FFF2-40B4-BE49-F238E27FC236}">
                    <a16:creationId xmlns:a16="http://schemas.microsoft.com/office/drawing/2014/main" xmlns=""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49" name="Freeform 6">
                <a:extLst>
                  <a:ext uri="{FF2B5EF4-FFF2-40B4-BE49-F238E27FC236}">
                    <a16:creationId xmlns:a16="http://schemas.microsoft.com/office/drawing/2014/main" xmlns=""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50" name="Freeform 7">
                <a:extLst>
                  <a:ext uri="{FF2B5EF4-FFF2-40B4-BE49-F238E27FC236}">
                    <a16:creationId xmlns:a16="http://schemas.microsoft.com/office/drawing/2014/main" xmlns=""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51" name="Freeform 8">
                <a:extLst>
                  <a:ext uri="{FF2B5EF4-FFF2-40B4-BE49-F238E27FC236}">
                    <a16:creationId xmlns:a16="http://schemas.microsoft.com/office/drawing/2014/main" xmlns=""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52" name="Freeform 9">
                <a:extLst>
                  <a:ext uri="{FF2B5EF4-FFF2-40B4-BE49-F238E27FC236}">
                    <a16:creationId xmlns:a16="http://schemas.microsoft.com/office/drawing/2014/main" xmlns=""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grpSp>
        <p:sp>
          <p:nvSpPr>
            <p:cNvPr id="47" name="TextBox 46">
              <a:extLst>
                <a:ext uri="{FF2B5EF4-FFF2-40B4-BE49-F238E27FC236}">
                  <a16:creationId xmlns:a16="http://schemas.microsoft.com/office/drawing/2014/main" xmlns="" id="{7387F74E-536C-4742-A5BB-01FF655C71F8}"/>
                </a:ext>
              </a:extLst>
            </p:cNvPr>
            <p:cNvSpPr txBox="1"/>
            <p:nvPr/>
          </p:nvSpPr>
          <p:spPr>
            <a:xfrm>
              <a:off x="1070812" y="3635888"/>
              <a:ext cx="2790141" cy="246238"/>
            </a:xfrm>
            <a:prstGeom prst="rect">
              <a:avLst/>
            </a:prstGeom>
            <a:noFill/>
            <a:ln>
              <a:noFill/>
            </a:ln>
          </p:spPr>
          <p:txBody>
            <a:bodyPr wrap="square" lIns="0" tIns="0" rIns="0" bIns="0" rtlCol="0" anchor="t">
              <a:spAutoFit/>
            </a:bodyPr>
            <a:lstStyle/>
            <a:p>
              <a:pPr algn="ctr" defTabSz="914358"/>
              <a:r>
                <a:rPr lang="et-EE" sz="1600" dirty="0" err="1" smtClean="0">
                  <a:solidFill>
                    <a:srgbClr val="575A5D"/>
                  </a:solidFill>
                </a:rPr>
                <a:t>Open</a:t>
              </a:r>
              <a:r>
                <a:rPr lang="et-EE" sz="1600" dirty="0" smtClean="0">
                  <a:solidFill>
                    <a:srgbClr val="575A5D"/>
                  </a:solidFill>
                </a:rPr>
                <a:t> </a:t>
              </a:r>
              <a:r>
                <a:rPr lang="et-EE" sz="1600" dirty="0" err="1" smtClean="0">
                  <a:solidFill>
                    <a:srgbClr val="575A5D"/>
                  </a:solidFill>
                </a:rPr>
                <a:t>Data</a:t>
              </a:r>
              <a:endParaRPr lang="en-GB" sz="1600" dirty="0">
                <a:solidFill>
                  <a:srgbClr val="575A5D"/>
                </a:solidFill>
              </a:endParaRPr>
            </a:p>
          </p:txBody>
        </p:sp>
      </p:grpSp>
      <p:grpSp>
        <p:nvGrpSpPr>
          <p:cNvPr id="53" name="Group 33">
            <a:extLst>
              <a:ext uri="{FF2B5EF4-FFF2-40B4-BE49-F238E27FC236}">
                <a16:creationId xmlns:a16="http://schemas.microsoft.com/office/drawing/2014/main" xmlns="" id="{15010AFC-34E6-4E54-8311-37C9EDF8BEA1}"/>
              </a:ext>
            </a:extLst>
          </p:cNvPr>
          <p:cNvGrpSpPr>
            <a:grpSpLocks noChangeAspect="1"/>
          </p:cNvGrpSpPr>
          <p:nvPr/>
        </p:nvGrpSpPr>
        <p:grpSpPr bwMode="auto">
          <a:xfrm>
            <a:off x="6536816" y="1315659"/>
            <a:ext cx="958687" cy="921533"/>
            <a:chOff x="680" y="3046"/>
            <a:chExt cx="1058" cy="1017"/>
          </a:xfrm>
        </p:grpSpPr>
        <p:sp>
          <p:nvSpPr>
            <p:cNvPr id="54" name="Freeform 34">
              <a:extLst>
                <a:ext uri="{FF2B5EF4-FFF2-40B4-BE49-F238E27FC236}">
                  <a16:creationId xmlns:a16="http://schemas.microsoft.com/office/drawing/2014/main" xmlns=""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55" name="Freeform 35">
              <a:extLst>
                <a:ext uri="{FF2B5EF4-FFF2-40B4-BE49-F238E27FC236}">
                  <a16:creationId xmlns:a16="http://schemas.microsoft.com/office/drawing/2014/main" xmlns=""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56" name="Line 36">
              <a:extLst>
                <a:ext uri="{FF2B5EF4-FFF2-40B4-BE49-F238E27FC236}">
                  <a16:creationId xmlns:a16="http://schemas.microsoft.com/office/drawing/2014/main" xmlns="" id="{5F2F8075-B12C-4748-9FE9-01F7C5FD756F}"/>
                </a:ext>
              </a:extLst>
            </p:cNvPr>
            <p:cNvSpPr>
              <a:spLocks noChangeShapeType="1"/>
            </p:cNvSpPr>
            <p:nvPr/>
          </p:nvSpPr>
          <p:spPr bwMode="auto">
            <a:xfrm>
              <a:off x="1514" y="3506"/>
              <a:ext cx="0" cy="18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57" name="Freeform 37">
              <a:extLst>
                <a:ext uri="{FF2B5EF4-FFF2-40B4-BE49-F238E27FC236}">
                  <a16:creationId xmlns:a16="http://schemas.microsoft.com/office/drawing/2014/main" xmlns=""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58" name="Freeform 38">
              <a:extLst>
                <a:ext uri="{FF2B5EF4-FFF2-40B4-BE49-F238E27FC236}">
                  <a16:creationId xmlns:a16="http://schemas.microsoft.com/office/drawing/2014/main" xmlns=""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grpSp>
      <p:grpSp>
        <p:nvGrpSpPr>
          <p:cNvPr id="59" name="Rühm 72">
            <a:extLst>
              <a:ext uri="{FF2B5EF4-FFF2-40B4-BE49-F238E27FC236}">
                <a16:creationId xmlns:a16="http://schemas.microsoft.com/office/drawing/2014/main" xmlns="" id="{16BCE1EA-9405-415F-9F68-4E11CE880D0A}"/>
              </a:ext>
            </a:extLst>
          </p:cNvPr>
          <p:cNvGrpSpPr/>
          <p:nvPr/>
        </p:nvGrpSpPr>
        <p:grpSpPr>
          <a:xfrm>
            <a:off x="3047862" y="1261965"/>
            <a:ext cx="2380343" cy="1603431"/>
            <a:chOff x="6357257" y="2868582"/>
            <a:chExt cx="2380343" cy="1603431"/>
          </a:xfrm>
        </p:grpSpPr>
        <p:sp>
          <p:nvSpPr>
            <p:cNvPr id="60" name="TextBox 59">
              <a:extLst>
                <a:ext uri="{FF2B5EF4-FFF2-40B4-BE49-F238E27FC236}">
                  <a16:creationId xmlns:a16="http://schemas.microsoft.com/office/drawing/2014/main" xmlns="" id="{82EB066C-87CC-4DE9-91C4-BD91B3408B94}"/>
                </a:ext>
              </a:extLst>
            </p:cNvPr>
            <p:cNvSpPr txBox="1"/>
            <p:nvPr/>
          </p:nvSpPr>
          <p:spPr>
            <a:xfrm>
              <a:off x="6357257" y="3979570"/>
              <a:ext cx="2380343" cy="492443"/>
            </a:xfrm>
            <a:prstGeom prst="rect">
              <a:avLst/>
            </a:prstGeom>
            <a:noFill/>
            <a:ln>
              <a:noFill/>
            </a:ln>
          </p:spPr>
          <p:txBody>
            <a:bodyPr wrap="square" lIns="0" tIns="0" rIns="0" bIns="0" rtlCol="0" anchor="t">
              <a:spAutoFit/>
            </a:bodyPr>
            <a:lstStyle/>
            <a:p>
              <a:pPr algn="ctr"/>
              <a:r>
                <a:rPr lang="et-EE" sz="1600" dirty="0" err="1" smtClean="0"/>
                <a:t>Harmonised</a:t>
              </a:r>
              <a:r>
                <a:rPr lang="et-EE" sz="1600" dirty="0" smtClean="0"/>
                <a:t> </a:t>
              </a:r>
            </a:p>
            <a:p>
              <a:pPr algn="ctr"/>
              <a:r>
                <a:rPr lang="et-EE" sz="1600" dirty="0" err="1" smtClean="0"/>
                <a:t>description</a:t>
              </a:r>
              <a:endParaRPr lang="en-GB" sz="1600" dirty="0"/>
            </a:p>
          </p:txBody>
        </p:sp>
        <p:grpSp>
          <p:nvGrpSpPr>
            <p:cNvPr id="61" name="Group 19">
              <a:extLst>
                <a:ext uri="{FF2B5EF4-FFF2-40B4-BE49-F238E27FC236}">
                  <a16:creationId xmlns:a16="http://schemas.microsoft.com/office/drawing/2014/main" xmlns="" id="{CE861094-DF0C-40EC-88BD-FD7F3403151A}"/>
                </a:ext>
              </a:extLst>
            </p:cNvPr>
            <p:cNvGrpSpPr>
              <a:grpSpLocks noChangeAspect="1"/>
            </p:cNvGrpSpPr>
            <p:nvPr/>
          </p:nvGrpSpPr>
          <p:grpSpPr bwMode="auto">
            <a:xfrm>
              <a:off x="7067888" y="2868582"/>
              <a:ext cx="957600" cy="918853"/>
              <a:chOff x="3667" y="1988"/>
              <a:chExt cx="346" cy="332"/>
            </a:xfrm>
          </p:grpSpPr>
          <p:sp>
            <p:nvSpPr>
              <p:cNvPr id="62" name="Freeform 20">
                <a:extLst>
                  <a:ext uri="{FF2B5EF4-FFF2-40B4-BE49-F238E27FC236}">
                    <a16:creationId xmlns:a16="http://schemas.microsoft.com/office/drawing/2014/main" xmlns="" id="{54CF150D-08B4-406F-92D1-03EEA2BDD558}"/>
                  </a:ext>
                </a:extLst>
              </p:cNvPr>
              <p:cNvSpPr>
                <a:spLocks/>
              </p:cNvSpPr>
              <p:nvPr/>
            </p:nvSpPr>
            <p:spPr bwMode="auto">
              <a:xfrm>
                <a:off x="3763" y="2078"/>
                <a:ext cx="44" cy="176"/>
              </a:xfrm>
              <a:custGeom>
                <a:avLst/>
                <a:gdLst>
                  <a:gd name="T0" fmla="*/ 44 w 44"/>
                  <a:gd name="T1" fmla="*/ 176 h 176"/>
                  <a:gd name="T2" fmla="*/ 0 w 44"/>
                  <a:gd name="T3" fmla="*/ 176 h 176"/>
                  <a:gd name="T4" fmla="*/ 0 w 44"/>
                  <a:gd name="T5" fmla="*/ 0 h 176"/>
                </a:gdLst>
                <a:ahLst/>
                <a:cxnLst>
                  <a:cxn ang="0">
                    <a:pos x="T0" y="T1"/>
                  </a:cxn>
                  <a:cxn ang="0">
                    <a:pos x="T2" y="T3"/>
                  </a:cxn>
                  <a:cxn ang="0">
                    <a:pos x="T4" y="T5"/>
                  </a:cxn>
                </a:cxnLst>
                <a:rect l="0" t="0" r="r" b="b"/>
                <a:pathLst>
                  <a:path w="44" h="176">
                    <a:moveTo>
                      <a:pt x="44" y="176"/>
                    </a:moveTo>
                    <a:lnTo>
                      <a:pt x="0" y="176"/>
                    </a:lnTo>
                    <a:lnTo>
                      <a:pt x="0" y="0"/>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21">
                <a:extLst>
                  <a:ext uri="{FF2B5EF4-FFF2-40B4-BE49-F238E27FC236}">
                    <a16:creationId xmlns:a16="http://schemas.microsoft.com/office/drawing/2014/main" xmlns="" id="{324DE313-80D3-4EFA-A302-D3A07AD8AAC6}"/>
                  </a:ext>
                </a:extLst>
              </p:cNvPr>
              <p:cNvSpPr>
                <a:spLocks noChangeShapeType="1"/>
              </p:cNvSpPr>
              <p:nvPr/>
            </p:nvSpPr>
            <p:spPr bwMode="auto">
              <a:xfrm>
                <a:off x="3895" y="2119"/>
                <a:ext cx="0" cy="10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2">
                <a:extLst>
                  <a:ext uri="{FF2B5EF4-FFF2-40B4-BE49-F238E27FC236}">
                    <a16:creationId xmlns:a16="http://schemas.microsoft.com/office/drawing/2014/main" xmlns="" id="{A3FD7996-38FF-41BB-B67B-E305D26EC10C}"/>
                  </a:ext>
                </a:extLst>
              </p:cNvPr>
              <p:cNvSpPr>
                <a:spLocks/>
              </p:cNvSpPr>
              <p:nvPr/>
            </p:nvSpPr>
            <p:spPr bwMode="auto">
              <a:xfrm>
                <a:off x="3763" y="2056"/>
                <a:ext cx="160" cy="44"/>
              </a:xfrm>
              <a:custGeom>
                <a:avLst/>
                <a:gdLst>
                  <a:gd name="T0" fmla="*/ 0 w 116"/>
                  <a:gd name="T1" fmla="*/ 16 h 32"/>
                  <a:gd name="T2" fmla="*/ 8 w 116"/>
                  <a:gd name="T3" fmla="*/ 0 h 32"/>
                  <a:gd name="T4" fmla="*/ 20 w 116"/>
                  <a:gd name="T5" fmla="*/ 16 h 32"/>
                  <a:gd name="T6" fmla="*/ 16 w 116"/>
                  <a:gd name="T7" fmla="*/ 32 h 32"/>
                  <a:gd name="T8" fmla="*/ 108 w 116"/>
                  <a:gd name="T9" fmla="*/ 32 h 32"/>
                  <a:gd name="T10" fmla="*/ 116 w 116"/>
                  <a:gd name="T11" fmla="*/ 16 h 32"/>
                  <a:gd name="T12" fmla="*/ 104 w 116"/>
                  <a:gd name="T13" fmla="*/ 0 h 32"/>
                  <a:gd name="T14" fmla="*/ 32 w 11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32">
                    <a:moveTo>
                      <a:pt x="0" y="16"/>
                    </a:moveTo>
                    <a:cubicBezTo>
                      <a:pt x="0" y="7"/>
                      <a:pt x="4" y="0"/>
                      <a:pt x="8" y="0"/>
                    </a:cubicBezTo>
                    <a:cubicBezTo>
                      <a:pt x="16" y="0"/>
                      <a:pt x="20" y="7"/>
                      <a:pt x="20" y="16"/>
                    </a:cubicBezTo>
                    <a:cubicBezTo>
                      <a:pt x="20" y="22"/>
                      <a:pt x="20" y="32"/>
                      <a:pt x="16" y="32"/>
                    </a:cubicBezTo>
                    <a:cubicBezTo>
                      <a:pt x="108" y="32"/>
                      <a:pt x="108" y="32"/>
                      <a:pt x="108" y="32"/>
                    </a:cubicBezTo>
                    <a:cubicBezTo>
                      <a:pt x="112" y="32"/>
                      <a:pt x="116" y="22"/>
                      <a:pt x="116" y="16"/>
                    </a:cubicBezTo>
                    <a:cubicBezTo>
                      <a:pt x="116" y="7"/>
                      <a:pt x="112" y="0"/>
                      <a:pt x="104" y="0"/>
                    </a:cubicBezTo>
                    <a:cubicBezTo>
                      <a:pt x="32" y="0"/>
                      <a:pt x="32" y="0"/>
                      <a:pt x="3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23">
                <a:extLst>
                  <a:ext uri="{FF2B5EF4-FFF2-40B4-BE49-F238E27FC236}">
                    <a16:creationId xmlns:a16="http://schemas.microsoft.com/office/drawing/2014/main" xmlns="" id="{EAFEB17A-E374-4BA4-9122-8A0C76F09E3D}"/>
                  </a:ext>
                </a:extLst>
              </p:cNvPr>
              <p:cNvSpPr>
                <a:spLocks noChangeShapeType="1"/>
              </p:cNvSpPr>
              <p:nvPr/>
            </p:nvSpPr>
            <p:spPr bwMode="auto">
              <a:xfrm>
                <a:off x="3790" y="2127"/>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24">
                <a:extLst>
                  <a:ext uri="{FF2B5EF4-FFF2-40B4-BE49-F238E27FC236}">
                    <a16:creationId xmlns:a16="http://schemas.microsoft.com/office/drawing/2014/main" xmlns="" id="{61324558-3526-4D14-8A04-C3FE60D76D00}"/>
                  </a:ext>
                </a:extLst>
              </p:cNvPr>
              <p:cNvSpPr>
                <a:spLocks noChangeShapeType="1"/>
              </p:cNvSpPr>
              <p:nvPr/>
            </p:nvSpPr>
            <p:spPr bwMode="auto">
              <a:xfrm>
                <a:off x="3790" y="2149"/>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25">
                <a:extLst>
                  <a:ext uri="{FF2B5EF4-FFF2-40B4-BE49-F238E27FC236}">
                    <a16:creationId xmlns:a16="http://schemas.microsoft.com/office/drawing/2014/main" xmlns="" id="{1A3A258E-3AC7-4F3B-BFCC-F4D2AF102594}"/>
                  </a:ext>
                </a:extLst>
              </p:cNvPr>
              <p:cNvSpPr>
                <a:spLocks noChangeShapeType="1"/>
              </p:cNvSpPr>
              <p:nvPr/>
            </p:nvSpPr>
            <p:spPr bwMode="auto">
              <a:xfrm>
                <a:off x="3790" y="2171"/>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6">
                <a:extLst>
                  <a:ext uri="{FF2B5EF4-FFF2-40B4-BE49-F238E27FC236}">
                    <a16:creationId xmlns:a16="http://schemas.microsoft.com/office/drawing/2014/main" xmlns="" id="{DF004C1B-054D-4ECD-B843-EF9B0878F7B2}"/>
                  </a:ext>
                </a:extLst>
              </p:cNvPr>
              <p:cNvSpPr>
                <a:spLocks/>
              </p:cNvSpPr>
              <p:nvPr/>
            </p:nvSpPr>
            <p:spPr bwMode="auto">
              <a:xfrm>
                <a:off x="3840" y="2193"/>
                <a:ext cx="33" cy="33"/>
              </a:xfrm>
              <a:custGeom>
                <a:avLst/>
                <a:gdLst>
                  <a:gd name="T0" fmla="*/ 24 w 24"/>
                  <a:gd name="T1" fmla="*/ 12 h 24"/>
                  <a:gd name="T2" fmla="*/ 12 w 24"/>
                  <a:gd name="T3" fmla="*/ 24 h 24"/>
                  <a:gd name="T4" fmla="*/ 0 w 24"/>
                  <a:gd name="T5" fmla="*/ 12 h 24"/>
                  <a:gd name="T6" fmla="*/ 12 w 24"/>
                  <a:gd name="T7" fmla="*/ 0 h 24"/>
                </a:gdLst>
                <a:ahLst/>
                <a:cxnLst>
                  <a:cxn ang="0">
                    <a:pos x="T0" y="T1"/>
                  </a:cxn>
                  <a:cxn ang="0">
                    <a:pos x="T2" y="T3"/>
                  </a:cxn>
                  <a:cxn ang="0">
                    <a:pos x="T4" y="T5"/>
                  </a:cxn>
                  <a:cxn ang="0">
                    <a:pos x="T6" y="T7"/>
                  </a:cxn>
                </a:cxnLst>
                <a:rect l="0" t="0" r="r" b="b"/>
                <a:pathLst>
                  <a:path w="24" h="24">
                    <a:moveTo>
                      <a:pt x="24" y="12"/>
                    </a:moveTo>
                    <a:cubicBezTo>
                      <a:pt x="24" y="19"/>
                      <a:pt x="19" y="24"/>
                      <a:pt x="12" y="24"/>
                    </a:cubicBezTo>
                    <a:cubicBezTo>
                      <a:pt x="5" y="24"/>
                      <a:pt x="0" y="19"/>
                      <a:pt x="0" y="12"/>
                    </a:cubicBezTo>
                    <a:cubicBezTo>
                      <a:pt x="0" y="5"/>
                      <a:pt x="5" y="0"/>
                      <a:pt x="1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7">
                <a:extLst>
                  <a:ext uri="{FF2B5EF4-FFF2-40B4-BE49-F238E27FC236}">
                    <a16:creationId xmlns:a16="http://schemas.microsoft.com/office/drawing/2014/main" xmlns="" id="{F3453A3D-537A-42C5-9732-2D115F644F6E}"/>
                  </a:ext>
                </a:extLst>
              </p:cNvPr>
              <p:cNvSpPr>
                <a:spLocks noChangeShapeType="1"/>
              </p:cNvSpPr>
              <p:nvPr/>
            </p:nvSpPr>
            <p:spPr bwMode="auto">
              <a:xfrm flipV="1">
                <a:off x="3829" y="2243"/>
                <a:ext cx="17"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28">
                <a:extLst>
                  <a:ext uri="{FF2B5EF4-FFF2-40B4-BE49-F238E27FC236}">
                    <a16:creationId xmlns:a16="http://schemas.microsoft.com/office/drawing/2014/main" xmlns="" id="{52199462-E7AF-4BA6-9651-0FD885B2DCE7}"/>
                  </a:ext>
                </a:extLst>
              </p:cNvPr>
              <p:cNvSpPr>
                <a:spLocks noChangeShapeType="1"/>
              </p:cNvSpPr>
              <p:nvPr/>
            </p:nvSpPr>
            <p:spPr bwMode="auto">
              <a:xfrm>
                <a:off x="3868" y="2243"/>
                <a:ext cx="16"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29">
                <a:extLst>
                  <a:ext uri="{FF2B5EF4-FFF2-40B4-BE49-F238E27FC236}">
                    <a16:creationId xmlns:a16="http://schemas.microsoft.com/office/drawing/2014/main" xmlns="" id="{1C837CE1-0D17-47A9-8194-CB5FBA76F125}"/>
                  </a:ext>
                </a:extLst>
              </p:cNvPr>
              <p:cNvSpPr>
                <a:spLocks/>
              </p:cNvSpPr>
              <p:nvPr/>
            </p:nvSpPr>
            <p:spPr bwMode="auto">
              <a:xfrm>
                <a:off x="3667" y="1988"/>
                <a:ext cx="346"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2" name="Rühm 72">
            <a:extLst>
              <a:ext uri="{FF2B5EF4-FFF2-40B4-BE49-F238E27FC236}">
                <a16:creationId xmlns:a16="http://schemas.microsoft.com/office/drawing/2014/main" xmlns="" id="{16BCE1EA-9405-415F-9F68-4E11CE880D0A}"/>
              </a:ext>
            </a:extLst>
          </p:cNvPr>
          <p:cNvGrpSpPr/>
          <p:nvPr/>
        </p:nvGrpSpPr>
        <p:grpSpPr>
          <a:xfrm>
            <a:off x="7613503" y="3895805"/>
            <a:ext cx="2188968" cy="1364883"/>
            <a:chOff x="6447849" y="2868582"/>
            <a:chExt cx="2380343" cy="1519760"/>
          </a:xfrm>
        </p:grpSpPr>
        <p:sp>
          <p:nvSpPr>
            <p:cNvPr id="73" name="TextBox 72">
              <a:extLst>
                <a:ext uri="{FF2B5EF4-FFF2-40B4-BE49-F238E27FC236}">
                  <a16:creationId xmlns:a16="http://schemas.microsoft.com/office/drawing/2014/main" xmlns="" id="{82EB066C-87CC-4DE9-91C4-BD91B3408B94}"/>
                </a:ext>
              </a:extLst>
            </p:cNvPr>
            <p:cNvSpPr txBox="1"/>
            <p:nvPr/>
          </p:nvSpPr>
          <p:spPr>
            <a:xfrm>
              <a:off x="6447849" y="3840020"/>
              <a:ext cx="2380343" cy="548322"/>
            </a:xfrm>
            <a:prstGeom prst="rect">
              <a:avLst/>
            </a:prstGeom>
            <a:noFill/>
            <a:ln>
              <a:noFill/>
            </a:ln>
          </p:spPr>
          <p:txBody>
            <a:bodyPr wrap="square" lIns="0" tIns="0" rIns="0" bIns="0" rtlCol="0" anchor="t">
              <a:spAutoFit/>
            </a:bodyPr>
            <a:lstStyle/>
            <a:p>
              <a:pPr algn="ctr"/>
              <a:r>
                <a:rPr lang="et-EE" sz="1600" dirty="0" err="1"/>
                <a:t>Metadata</a:t>
              </a:r>
              <a:r>
                <a:rPr lang="et-EE" sz="1600" dirty="0"/>
                <a:t> </a:t>
              </a:r>
              <a:r>
                <a:rPr lang="et-EE" sz="1600" dirty="0" err="1"/>
                <a:t>enriched</a:t>
              </a:r>
              <a:r>
                <a:rPr lang="et-EE" sz="1600" dirty="0"/>
                <a:t> </a:t>
              </a:r>
              <a:r>
                <a:rPr lang="et-EE" sz="1600" dirty="0" err="1"/>
                <a:t>by</a:t>
              </a:r>
              <a:r>
                <a:rPr lang="et-EE" sz="1600" dirty="0"/>
                <a:t> </a:t>
              </a:r>
              <a:r>
                <a:rPr lang="et-EE" sz="1600" dirty="0" err="1"/>
                <a:t>Statistics</a:t>
              </a:r>
              <a:r>
                <a:rPr lang="et-EE" sz="1600" dirty="0"/>
                <a:t> Estonia</a:t>
              </a:r>
            </a:p>
          </p:txBody>
        </p:sp>
        <p:grpSp>
          <p:nvGrpSpPr>
            <p:cNvPr id="74" name="Group 19">
              <a:extLst>
                <a:ext uri="{FF2B5EF4-FFF2-40B4-BE49-F238E27FC236}">
                  <a16:creationId xmlns:a16="http://schemas.microsoft.com/office/drawing/2014/main" xmlns="" id="{CE861094-DF0C-40EC-88BD-FD7F3403151A}"/>
                </a:ext>
              </a:extLst>
            </p:cNvPr>
            <p:cNvGrpSpPr>
              <a:grpSpLocks noChangeAspect="1"/>
            </p:cNvGrpSpPr>
            <p:nvPr/>
          </p:nvGrpSpPr>
          <p:grpSpPr bwMode="auto">
            <a:xfrm>
              <a:off x="7067888" y="2868582"/>
              <a:ext cx="957600" cy="918853"/>
              <a:chOff x="3667" y="1988"/>
              <a:chExt cx="346" cy="332"/>
            </a:xfrm>
          </p:grpSpPr>
          <p:sp>
            <p:nvSpPr>
              <p:cNvPr id="75" name="Freeform 20">
                <a:extLst>
                  <a:ext uri="{FF2B5EF4-FFF2-40B4-BE49-F238E27FC236}">
                    <a16:creationId xmlns:a16="http://schemas.microsoft.com/office/drawing/2014/main" xmlns="" id="{54CF150D-08B4-406F-92D1-03EEA2BDD558}"/>
                  </a:ext>
                </a:extLst>
              </p:cNvPr>
              <p:cNvSpPr>
                <a:spLocks/>
              </p:cNvSpPr>
              <p:nvPr/>
            </p:nvSpPr>
            <p:spPr bwMode="auto">
              <a:xfrm>
                <a:off x="3763" y="2078"/>
                <a:ext cx="44" cy="176"/>
              </a:xfrm>
              <a:custGeom>
                <a:avLst/>
                <a:gdLst>
                  <a:gd name="T0" fmla="*/ 44 w 44"/>
                  <a:gd name="T1" fmla="*/ 176 h 176"/>
                  <a:gd name="T2" fmla="*/ 0 w 44"/>
                  <a:gd name="T3" fmla="*/ 176 h 176"/>
                  <a:gd name="T4" fmla="*/ 0 w 44"/>
                  <a:gd name="T5" fmla="*/ 0 h 176"/>
                </a:gdLst>
                <a:ahLst/>
                <a:cxnLst>
                  <a:cxn ang="0">
                    <a:pos x="T0" y="T1"/>
                  </a:cxn>
                  <a:cxn ang="0">
                    <a:pos x="T2" y="T3"/>
                  </a:cxn>
                  <a:cxn ang="0">
                    <a:pos x="T4" y="T5"/>
                  </a:cxn>
                </a:cxnLst>
                <a:rect l="0" t="0" r="r" b="b"/>
                <a:pathLst>
                  <a:path w="44" h="176">
                    <a:moveTo>
                      <a:pt x="44" y="176"/>
                    </a:moveTo>
                    <a:lnTo>
                      <a:pt x="0" y="176"/>
                    </a:lnTo>
                    <a:lnTo>
                      <a:pt x="0" y="0"/>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21">
                <a:extLst>
                  <a:ext uri="{FF2B5EF4-FFF2-40B4-BE49-F238E27FC236}">
                    <a16:creationId xmlns:a16="http://schemas.microsoft.com/office/drawing/2014/main" xmlns="" id="{324DE313-80D3-4EFA-A302-D3A07AD8AAC6}"/>
                  </a:ext>
                </a:extLst>
              </p:cNvPr>
              <p:cNvSpPr>
                <a:spLocks noChangeShapeType="1"/>
              </p:cNvSpPr>
              <p:nvPr/>
            </p:nvSpPr>
            <p:spPr bwMode="auto">
              <a:xfrm>
                <a:off x="3895" y="2119"/>
                <a:ext cx="0" cy="10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2">
                <a:extLst>
                  <a:ext uri="{FF2B5EF4-FFF2-40B4-BE49-F238E27FC236}">
                    <a16:creationId xmlns:a16="http://schemas.microsoft.com/office/drawing/2014/main" xmlns="" id="{A3FD7996-38FF-41BB-B67B-E305D26EC10C}"/>
                  </a:ext>
                </a:extLst>
              </p:cNvPr>
              <p:cNvSpPr>
                <a:spLocks/>
              </p:cNvSpPr>
              <p:nvPr/>
            </p:nvSpPr>
            <p:spPr bwMode="auto">
              <a:xfrm>
                <a:off x="3763" y="2056"/>
                <a:ext cx="160" cy="44"/>
              </a:xfrm>
              <a:custGeom>
                <a:avLst/>
                <a:gdLst>
                  <a:gd name="T0" fmla="*/ 0 w 116"/>
                  <a:gd name="T1" fmla="*/ 16 h 32"/>
                  <a:gd name="T2" fmla="*/ 8 w 116"/>
                  <a:gd name="T3" fmla="*/ 0 h 32"/>
                  <a:gd name="T4" fmla="*/ 20 w 116"/>
                  <a:gd name="T5" fmla="*/ 16 h 32"/>
                  <a:gd name="T6" fmla="*/ 16 w 116"/>
                  <a:gd name="T7" fmla="*/ 32 h 32"/>
                  <a:gd name="T8" fmla="*/ 108 w 116"/>
                  <a:gd name="T9" fmla="*/ 32 h 32"/>
                  <a:gd name="T10" fmla="*/ 116 w 116"/>
                  <a:gd name="T11" fmla="*/ 16 h 32"/>
                  <a:gd name="T12" fmla="*/ 104 w 116"/>
                  <a:gd name="T13" fmla="*/ 0 h 32"/>
                  <a:gd name="T14" fmla="*/ 32 w 11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32">
                    <a:moveTo>
                      <a:pt x="0" y="16"/>
                    </a:moveTo>
                    <a:cubicBezTo>
                      <a:pt x="0" y="7"/>
                      <a:pt x="4" y="0"/>
                      <a:pt x="8" y="0"/>
                    </a:cubicBezTo>
                    <a:cubicBezTo>
                      <a:pt x="16" y="0"/>
                      <a:pt x="20" y="7"/>
                      <a:pt x="20" y="16"/>
                    </a:cubicBezTo>
                    <a:cubicBezTo>
                      <a:pt x="20" y="22"/>
                      <a:pt x="20" y="32"/>
                      <a:pt x="16" y="32"/>
                    </a:cubicBezTo>
                    <a:cubicBezTo>
                      <a:pt x="108" y="32"/>
                      <a:pt x="108" y="32"/>
                      <a:pt x="108" y="32"/>
                    </a:cubicBezTo>
                    <a:cubicBezTo>
                      <a:pt x="112" y="32"/>
                      <a:pt x="116" y="22"/>
                      <a:pt x="116" y="16"/>
                    </a:cubicBezTo>
                    <a:cubicBezTo>
                      <a:pt x="116" y="7"/>
                      <a:pt x="112" y="0"/>
                      <a:pt x="104" y="0"/>
                    </a:cubicBezTo>
                    <a:cubicBezTo>
                      <a:pt x="32" y="0"/>
                      <a:pt x="32" y="0"/>
                      <a:pt x="3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23">
                <a:extLst>
                  <a:ext uri="{FF2B5EF4-FFF2-40B4-BE49-F238E27FC236}">
                    <a16:creationId xmlns:a16="http://schemas.microsoft.com/office/drawing/2014/main" xmlns="" id="{EAFEB17A-E374-4BA4-9122-8A0C76F09E3D}"/>
                  </a:ext>
                </a:extLst>
              </p:cNvPr>
              <p:cNvSpPr>
                <a:spLocks noChangeShapeType="1"/>
              </p:cNvSpPr>
              <p:nvPr/>
            </p:nvSpPr>
            <p:spPr bwMode="auto">
              <a:xfrm>
                <a:off x="3790" y="2127"/>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24">
                <a:extLst>
                  <a:ext uri="{FF2B5EF4-FFF2-40B4-BE49-F238E27FC236}">
                    <a16:creationId xmlns:a16="http://schemas.microsoft.com/office/drawing/2014/main" xmlns="" id="{61324558-3526-4D14-8A04-C3FE60D76D00}"/>
                  </a:ext>
                </a:extLst>
              </p:cNvPr>
              <p:cNvSpPr>
                <a:spLocks noChangeShapeType="1"/>
              </p:cNvSpPr>
              <p:nvPr/>
            </p:nvSpPr>
            <p:spPr bwMode="auto">
              <a:xfrm>
                <a:off x="3790" y="2149"/>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25">
                <a:extLst>
                  <a:ext uri="{FF2B5EF4-FFF2-40B4-BE49-F238E27FC236}">
                    <a16:creationId xmlns:a16="http://schemas.microsoft.com/office/drawing/2014/main" xmlns="" id="{1A3A258E-3AC7-4F3B-BFCC-F4D2AF102594}"/>
                  </a:ext>
                </a:extLst>
              </p:cNvPr>
              <p:cNvSpPr>
                <a:spLocks noChangeShapeType="1"/>
              </p:cNvSpPr>
              <p:nvPr/>
            </p:nvSpPr>
            <p:spPr bwMode="auto">
              <a:xfrm>
                <a:off x="3790" y="2171"/>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6">
                <a:extLst>
                  <a:ext uri="{FF2B5EF4-FFF2-40B4-BE49-F238E27FC236}">
                    <a16:creationId xmlns:a16="http://schemas.microsoft.com/office/drawing/2014/main" xmlns="" id="{DF004C1B-054D-4ECD-B843-EF9B0878F7B2}"/>
                  </a:ext>
                </a:extLst>
              </p:cNvPr>
              <p:cNvSpPr>
                <a:spLocks/>
              </p:cNvSpPr>
              <p:nvPr/>
            </p:nvSpPr>
            <p:spPr bwMode="auto">
              <a:xfrm>
                <a:off x="3840" y="2193"/>
                <a:ext cx="33" cy="33"/>
              </a:xfrm>
              <a:custGeom>
                <a:avLst/>
                <a:gdLst>
                  <a:gd name="T0" fmla="*/ 24 w 24"/>
                  <a:gd name="T1" fmla="*/ 12 h 24"/>
                  <a:gd name="T2" fmla="*/ 12 w 24"/>
                  <a:gd name="T3" fmla="*/ 24 h 24"/>
                  <a:gd name="T4" fmla="*/ 0 w 24"/>
                  <a:gd name="T5" fmla="*/ 12 h 24"/>
                  <a:gd name="T6" fmla="*/ 12 w 24"/>
                  <a:gd name="T7" fmla="*/ 0 h 24"/>
                </a:gdLst>
                <a:ahLst/>
                <a:cxnLst>
                  <a:cxn ang="0">
                    <a:pos x="T0" y="T1"/>
                  </a:cxn>
                  <a:cxn ang="0">
                    <a:pos x="T2" y="T3"/>
                  </a:cxn>
                  <a:cxn ang="0">
                    <a:pos x="T4" y="T5"/>
                  </a:cxn>
                  <a:cxn ang="0">
                    <a:pos x="T6" y="T7"/>
                  </a:cxn>
                </a:cxnLst>
                <a:rect l="0" t="0" r="r" b="b"/>
                <a:pathLst>
                  <a:path w="24" h="24">
                    <a:moveTo>
                      <a:pt x="24" y="12"/>
                    </a:moveTo>
                    <a:cubicBezTo>
                      <a:pt x="24" y="19"/>
                      <a:pt x="19" y="24"/>
                      <a:pt x="12" y="24"/>
                    </a:cubicBezTo>
                    <a:cubicBezTo>
                      <a:pt x="5" y="24"/>
                      <a:pt x="0" y="19"/>
                      <a:pt x="0" y="12"/>
                    </a:cubicBezTo>
                    <a:cubicBezTo>
                      <a:pt x="0" y="5"/>
                      <a:pt x="5" y="0"/>
                      <a:pt x="1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27">
                <a:extLst>
                  <a:ext uri="{FF2B5EF4-FFF2-40B4-BE49-F238E27FC236}">
                    <a16:creationId xmlns:a16="http://schemas.microsoft.com/office/drawing/2014/main" xmlns="" id="{F3453A3D-537A-42C5-9732-2D115F644F6E}"/>
                  </a:ext>
                </a:extLst>
              </p:cNvPr>
              <p:cNvSpPr>
                <a:spLocks noChangeShapeType="1"/>
              </p:cNvSpPr>
              <p:nvPr/>
            </p:nvSpPr>
            <p:spPr bwMode="auto">
              <a:xfrm flipV="1">
                <a:off x="3829" y="2243"/>
                <a:ext cx="17"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28">
                <a:extLst>
                  <a:ext uri="{FF2B5EF4-FFF2-40B4-BE49-F238E27FC236}">
                    <a16:creationId xmlns:a16="http://schemas.microsoft.com/office/drawing/2014/main" xmlns="" id="{52199462-E7AF-4BA6-9651-0FD885B2DCE7}"/>
                  </a:ext>
                </a:extLst>
              </p:cNvPr>
              <p:cNvSpPr>
                <a:spLocks noChangeShapeType="1"/>
              </p:cNvSpPr>
              <p:nvPr/>
            </p:nvSpPr>
            <p:spPr bwMode="auto">
              <a:xfrm>
                <a:off x="3868" y="2243"/>
                <a:ext cx="16"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9">
                <a:extLst>
                  <a:ext uri="{FF2B5EF4-FFF2-40B4-BE49-F238E27FC236}">
                    <a16:creationId xmlns:a16="http://schemas.microsoft.com/office/drawing/2014/main" xmlns="" id="{1C837CE1-0D17-47A9-8194-CB5FBA76F125}"/>
                  </a:ext>
                </a:extLst>
              </p:cNvPr>
              <p:cNvSpPr>
                <a:spLocks/>
              </p:cNvSpPr>
              <p:nvPr/>
            </p:nvSpPr>
            <p:spPr bwMode="auto">
              <a:xfrm>
                <a:off x="3667" y="1988"/>
                <a:ext cx="346"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5" name="Rühm 72">
            <a:extLst>
              <a:ext uri="{FF2B5EF4-FFF2-40B4-BE49-F238E27FC236}">
                <a16:creationId xmlns:a16="http://schemas.microsoft.com/office/drawing/2014/main" xmlns="" id="{16BCE1EA-9405-415F-9F68-4E11CE880D0A}"/>
              </a:ext>
            </a:extLst>
          </p:cNvPr>
          <p:cNvGrpSpPr/>
          <p:nvPr/>
        </p:nvGrpSpPr>
        <p:grpSpPr>
          <a:xfrm>
            <a:off x="5344761" y="2760738"/>
            <a:ext cx="2380343" cy="1418765"/>
            <a:chOff x="6357257" y="2868582"/>
            <a:chExt cx="2380343" cy="1418765"/>
          </a:xfrm>
        </p:grpSpPr>
        <p:sp>
          <p:nvSpPr>
            <p:cNvPr id="86" name="TextBox 85">
              <a:extLst>
                <a:ext uri="{FF2B5EF4-FFF2-40B4-BE49-F238E27FC236}">
                  <a16:creationId xmlns:a16="http://schemas.microsoft.com/office/drawing/2014/main" xmlns="" id="{82EB066C-87CC-4DE9-91C4-BD91B3408B94}"/>
                </a:ext>
              </a:extLst>
            </p:cNvPr>
            <p:cNvSpPr txBox="1"/>
            <p:nvPr/>
          </p:nvSpPr>
          <p:spPr>
            <a:xfrm>
              <a:off x="6357257" y="3979570"/>
              <a:ext cx="2380343" cy="307777"/>
            </a:xfrm>
            <a:prstGeom prst="rect">
              <a:avLst/>
            </a:prstGeom>
            <a:noFill/>
            <a:ln>
              <a:noFill/>
            </a:ln>
          </p:spPr>
          <p:txBody>
            <a:bodyPr wrap="square" lIns="0" tIns="0" rIns="0" bIns="0" rtlCol="0" anchor="t">
              <a:spAutoFit/>
            </a:bodyPr>
            <a:lstStyle/>
            <a:p>
              <a:pPr algn="ctr"/>
              <a:r>
                <a:rPr lang="et-EE" sz="2000" b="1" dirty="0" smtClean="0"/>
                <a:t>RIHA 8.0</a:t>
              </a:r>
              <a:endParaRPr lang="en-GB" sz="2000" b="1" dirty="0"/>
            </a:p>
          </p:txBody>
        </p:sp>
        <p:grpSp>
          <p:nvGrpSpPr>
            <p:cNvPr id="87" name="Group 19">
              <a:extLst>
                <a:ext uri="{FF2B5EF4-FFF2-40B4-BE49-F238E27FC236}">
                  <a16:creationId xmlns:a16="http://schemas.microsoft.com/office/drawing/2014/main" xmlns="" id="{CE861094-DF0C-40EC-88BD-FD7F3403151A}"/>
                </a:ext>
              </a:extLst>
            </p:cNvPr>
            <p:cNvGrpSpPr>
              <a:grpSpLocks noChangeAspect="1"/>
            </p:cNvGrpSpPr>
            <p:nvPr/>
          </p:nvGrpSpPr>
          <p:grpSpPr bwMode="auto">
            <a:xfrm>
              <a:off x="7067888" y="2868582"/>
              <a:ext cx="957600" cy="918853"/>
              <a:chOff x="3667" y="1988"/>
              <a:chExt cx="346" cy="332"/>
            </a:xfrm>
          </p:grpSpPr>
          <p:sp>
            <p:nvSpPr>
              <p:cNvPr id="88" name="Freeform 20">
                <a:extLst>
                  <a:ext uri="{FF2B5EF4-FFF2-40B4-BE49-F238E27FC236}">
                    <a16:creationId xmlns:a16="http://schemas.microsoft.com/office/drawing/2014/main" xmlns="" id="{54CF150D-08B4-406F-92D1-03EEA2BDD558}"/>
                  </a:ext>
                </a:extLst>
              </p:cNvPr>
              <p:cNvSpPr>
                <a:spLocks/>
              </p:cNvSpPr>
              <p:nvPr/>
            </p:nvSpPr>
            <p:spPr bwMode="auto">
              <a:xfrm>
                <a:off x="3763" y="2078"/>
                <a:ext cx="44" cy="176"/>
              </a:xfrm>
              <a:custGeom>
                <a:avLst/>
                <a:gdLst>
                  <a:gd name="T0" fmla="*/ 44 w 44"/>
                  <a:gd name="T1" fmla="*/ 176 h 176"/>
                  <a:gd name="T2" fmla="*/ 0 w 44"/>
                  <a:gd name="T3" fmla="*/ 176 h 176"/>
                  <a:gd name="T4" fmla="*/ 0 w 44"/>
                  <a:gd name="T5" fmla="*/ 0 h 176"/>
                </a:gdLst>
                <a:ahLst/>
                <a:cxnLst>
                  <a:cxn ang="0">
                    <a:pos x="T0" y="T1"/>
                  </a:cxn>
                  <a:cxn ang="0">
                    <a:pos x="T2" y="T3"/>
                  </a:cxn>
                  <a:cxn ang="0">
                    <a:pos x="T4" y="T5"/>
                  </a:cxn>
                </a:cxnLst>
                <a:rect l="0" t="0" r="r" b="b"/>
                <a:pathLst>
                  <a:path w="44" h="176">
                    <a:moveTo>
                      <a:pt x="44" y="176"/>
                    </a:moveTo>
                    <a:lnTo>
                      <a:pt x="0" y="176"/>
                    </a:lnTo>
                    <a:lnTo>
                      <a:pt x="0" y="0"/>
                    </a:ln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1">
                <a:extLst>
                  <a:ext uri="{FF2B5EF4-FFF2-40B4-BE49-F238E27FC236}">
                    <a16:creationId xmlns:a16="http://schemas.microsoft.com/office/drawing/2014/main" xmlns="" id="{324DE313-80D3-4EFA-A302-D3A07AD8AAC6}"/>
                  </a:ext>
                </a:extLst>
              </p:cNvPr>
              <p:cNvSpPr>
                <a:spLocks noChangeShapeType="1"/>
              </p:cNvSpPr>
              <p:nvPr/>
            </p:nvSpPr>
            <p:spPr bwMode="auto">
              <a:xfrm>
                <a:off x="3895" y="2119"/>
                <a:ext cx="0" cy="10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xmlns="" id="{A3FD7996-38FF-41BB-B67B-E305D26EC10C}"/>
                  </a:ext>
                </a:extLst>
              </p:cNvPr>
              <p:cNvSpPr>
                <a:spLocks/>
              </p:cNvSpPr>
              <p:nvPr/>
            </p:nvSpPr>
            <p:spPr bwMode="auto">
              <a:xfrm>
                <a:off x="3763" y="2056"/>
                <a:ext cx="160" cy="44"/>
              </a:xfrm>
              <a:custGeom>
                <a:avLst/>
                <a:gdLst>
                  <a:gd name="T0" fmla="*/ 0 w 116"/>
                  <a:gd name="T1" fmla="*/ 16 h 32"/>
                  <a:gd name="T2" fmla="*/ 8 w 116"/>
                  <a:gd name="T3" fmla="*/ 0 h 32"/>
                  <a:gd name="T4" fmla="*/ 20 w 116"/>
                  <a:gd name="T5" fmla="*/ 16 h 32"/>
                  <a:gd name="T6" fmla="*/ 16 w 116"/>
                  <a:gd name="T7" fmla="*/ 32 h 32"/>
                  <a:gd name="T8" fmla="*/ 108 w 116"/>
                  <a:gd name="T9" fmla="*/ 32 h 32"/>
                  <a:gd name="T10" fmla="*/ 116 w 116"/>
                  <a:gd name="T11" fmla="*/ 16 h 32"/>
                  <a:gd name="T12" fmla="*/ 104 w 116"/>
                  <a:gd name="T13" fmla="*/ 0 h 32"/>
                  <a:gd name="T14" fmla="*/ 32 w 11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32">
                    <a:moveTo>
                      <a:pt x="0" y="16"/>
                    </a:moveTo>
                    <a:cubicBezTo>
                      <a:pt x="0" y="7"/>
                      <a:pt x="4" y="0"/>
                      <a:pt x="8" y="0"/>
                    </a:cubicBezTo>
                    <a:cubicBezTo>
                      <a:pt x="16" y="0"/>
                      <a:pt x="20" y="7"/>
                      <a:pt x="20" y="16"/>
                    </a:cubicBezTo>
                    <a:cubicBezTo>
                      <a:pt x="20" y="22"/>
                      <a:pt x="20" y="32"/>
                      <a:pt x="16" y="32"/>
                    </a:cubicBezTo>
                    <a:cubicBezTo>
                      <a:pt x="108" y="32"/>
                      <a:pt x="108" y="32"/>
                      <a:pt x="108" y="32"/>
                    </a:cubicBezTo>
                    <a:cubicBezTo>
                      <a:pt x="112" y="32"/>
                      <a:pt x="116" y="22"/>
                      <a:pt x="116" y="16"/>
                    </a:cubicBezTo>
                    <a:cubicBezTo>
                      <a:pt x="116" y="7"/>
                      <a:pt x="112" y="0"/>
                      <a:pt x="104" y="0"/>
                    </a:cubicBezTo>
                    <a:cubicBezTo>
                      <a:pt x="32" y="0"/>
                      <a:pt x="32" y="0"/>
                      <a:pt x="3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3">
                <a:extLst>
                  <a:ext uri="{FF2B5EF4-FFF2-40B4-BE49-F238E27FC236}">
                    <a16:creationId xmlns:a16="http://schemas.microsoft.com/office/drawing/2014/main" xmlns="" id="{EAFEB17A-E374-4BA4-9122-8A0C76F09E3D}"/>
                  </a:ext>
                </a:extLst>
              </p:cNvPr>
              <p:cNvSpPr>
                <a:spLocks noChangeShapeType="1"/>
              </p:cNvSpPr>
              <p:nvPr/>
            </p:nvSpPr>
            <p:spPr bwMode="auto">
              <a:xfrm>
                <a:off x="3790" y="2127"/>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4">
                <a:extLst>
                  <a:ext uri="{FF2B5EF4-FFF2-40B4-BE49-F238E27FC236}">
                    <a16:creationId xmlns:a16="http://schemas.microsoft.com/office/drawing/2014/main" xmlns="" id="{61324558-3526-4D14-8A04-C3FE60D76D00}"/>
                  </a:ext>
                </a:extLst>
              </p:cNvPr>
              <p:cNvSpPr>
                <a:spLocks noChangeShapeType="1"/>
              </p:cNvSpPr>
              <p:nvPr/>
            </p:nvSpPr>
            <p:spPr bwMode="auto">
              <a:xfrm>
                <a:off x="3790" y="2149"/>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25">
                <a:extLst>
                  <a:ext uri="{FF2B5EF4-FFF2-40B4-BE49-F238E27FC236}">
                    <a16:creationId xmlns:a16="http://schemas.microsoft.com/office/drawing/2014/main" xmlns="" id="{1A3A258E-3AC7-4F3B-BFCC-F4D2AF102594}"/>
                  </a:ext>
                </a:extLst>
              </p:cNvPr>
              <p:cNvSpPr>
                <a:spLocks noChangeShapeType="1"/>
              </p:cNvSpPr>
              <p:nvPr/>
            </p:nvSpPr>
            <p:spPr bwMode="auto">
              <a:xfrm>
                <a:off x="3790" y="2171"/>
                <a:ext cx="78"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6">
                <a:extLst>
                  <a:ext uri="{FF2B5EF4-FFF2-40B4-BE49-F238E27FC236}">
                    <a16:creationId xmlns:a16="http://schemas.microsoft.com/office/drawing/2014/main" xmlns="" id="{DF004C1B-054D-4ECD-B843-EF9B0878F7B2}"/>
                  </a:ext>
                </a:extLst>
              </p:cNvPr>
              <p:cNvSpPr>
                <a:spLocks/>
              </p:cNvSpPr>
              <p:nvPr/>
            </p:nvSpPr>
            <p:spPr bwMode="auto">
              <a:xfrm>
                <a:off x="3840" y="2193"/>
                <a:ext cx="33" cy="33"/>
              </a:xfrm>
              <a:custGeom>
                <a:avLst/>
                <a:gdLst>
                  <a:gd name="T0" fmla="*/ 24 w 24"/>
                  <a:gd name="T1" fmla="*/ 12 h 24"/>
                  <a:gd name="T2" fmla="*/ 12 w 24"/>
                  <a:gd name="T3" fmla="*/ 24 h 24"/>
                  <a:gd name="T4" fmla="*/ 0 w 24"/>
                  <a:gd name="T5" fmla="*/ 12 h 24"/>
                  <a:gd name="T6" fmla="*/ 12 w 24"/>
                  <a:gd name="T7" fmla="*/ 0 h 24"/>
                </a:gdLst>
                <a:ahLst/>
                <a:cxnLst>
                  <a:cxn ang="0">
                    <a:pos x="T0" y="T1"/>
                  </a:cxn>
                  <a:cxn ang="0">
                    <a:pos x="T2" y="T3"/>
                  </a:cxn>
                  <a:cxn ang="0">
                    <a:pos x="T4" y="T5"/>
                  </a:cxn>
                  <a:cxn ang="0">
                    <a:pos x="T6" y="T7"/>
                  </a:cxn>
                </a:cxnLst>
                <a:rect l="0" t="0" r="r" b="b"/>
                <a:pathLst>
                  <a:path w="24" h="24">
                    <a:moveTo>
                      <a:pt x="24" y="12"/>
                    </a:moveTo>
                    <a:cubicBezTo>
                      <a:pt x="24" y="19"/>
                      <a:pt x="19" y="24"/>
                      <a:pt x="12" y="24"/>
                    </a:cubicBezTo>
                    <a:cubicBezTo>
                      <a:pt x="5" y="24"/>
                      <a:pt x="0" y="19"/>
                      <a:pt x="0" y="12"/>
                    </a:cubicBezTo>
                    <a:cubicBezTo>
                      <a:pt x="0" y="5"/>
                      <a:pt x="5" y="0"/>
                      <a:pt x="12"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27">
                <a:extLst>
                  <a:ext uri="{FF2B5EF4-FFF2-40B4-BE49-F238E27FC236}">
                    <a16:creationId xmlns:a16="http://schemas.microsoft.com/office/drawing/2014/main" xmlns="" id="{F3453A3D-537A-42C5-9732-2D115F644F6E}"/>
                  </a:ext>
                </a:extLst>
              </p:cNvPr>
              <p:cNvSpPr>
                <a:spLocks noChangeShapeType="1"/>
              </p:cNvSpPr>
              <p:nvPr/>
            </p:nvSpPr>
            <p:spPr bwMode="auto">
              <a:xfrm flipV="1">
                <a:off x="3829" y="2243"/>
                <a:ext cx="17"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28">
                <a:extLst>
                  <a:ext uri="{FF2B5EF4-FFF2-40B4-BE49-F238E27FC236}">
                    <a16:creationId xmlns:a16="http://schemas.microsoft.com/office/drawing/2014/main" xmlns="" id="{52199462-E7AF-4BA6-9651-0FD885B2DCE7}"/>
                  </a:ext>
                </a:extLst>
              </p:cNvPr>
              <p:cNvSpPr>
                <a:spLocks noChangeShapeType="1"/>
              </p:cNvSpPr>
              <p:nvPr/>
            </p:nvSpPr>
            <p:spPr bwMode="auto">
              <a:xfrm>
                <a:off x="3868" y="2243"/>
                <a:ext cx="16" cy="22"/>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29">
                <a:extLst>
                  <a:ext uri="{FF2B5EF4-FFF2-40B4-BE49-F238E27FC236}">
                    <a16:creationId xmlns:a16="http://schemas.microsoft.com/office/drawing/2014/main" xmlns="" id="{1C837CE1-0D17-47A9-8194-CB5FBA76F125}"/>
                  </a:ext>
                </a:extLst>
              </p:cNvPr>
              <p:cNvSpPr>
                <a:spLocks/>
              </p:cNvSpPr>
              <p:nvPr/>
            </p:nvSpPr>
            <p:spPr bwMode="auto">
              <a:xfrm>
                <a:off x="3667" y="1988"/>
                <a:ext cx="346"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9" name="Rühm 145">
            <a:extLst>
              <a:ext uri="{FF2B5EF4-FFF2-40B4-BE49-F238E27FC236}">
                <a16:creationId xmlns:a16="http://schemas.microsoft.com/office/drawing/2014/main" xmlns="" id="{B905D8EC-99DD-471A-992E-49F9E936D6EE}"/>
              </a:ext>
            </a:extLst>
          </p:cNvPr>
          <p:cNvGrpSpPr/>
          <p:nvPr/>
        </p:nvGrpSpPr>
        <p:grpSpPr>
          <a:xfrm>
            <a:off x="1839653" y="2475915"/>
            <a:ext cx="2138736" cy="1502231"/>
            <a:chOff x="8687942" y="2489076"/>
            <a:chExt cx="2138886" cy="1502336"/>
          </a:xfrm>
        </p:grpSpPr>
        <p:grpSp>
          <p:nvGrpSpPr>
            <p:cNvPr id="100" name="Group 20">
              <a:extLst>
                <a:ext uri="{FF2B5EF4-FFF2-40B4-BE49-F238E27FC236}">
                  <a16:creationId xmlns:a16="http://schemas.microsoft.com/office/drawing/2014/main" xmlns="" id="{3C828153-A5EC-47CD-B141-06C3FE21FAE3}"/>
                </a:ext>
              </a:extLst>
            </p:cNvPr>
            <p:cNvGrpSpPr>
              <a:grpSpLocks noChangeAspect="1"/>
            </p:cNvGrpSpPr>
            <p:nvPr/>
          </p:nvGrpSpPr>
          <p:grpSpPr bwMode="auto">
            <a:xfrm>
              <a:off x="9248610" y="2489076"/>
              <a:ext cx="957687" cy="921600"/>
              <a:chOff x="4811" y="1016"/>
              <a:chExt cx="345" cy="332"/>
            </a:xfrm>
          </p:grpSpPr>
          <p:sp>
            <p:nvSpPr>
              <p:cNvPr id="102" name="Freeform 21">
                <a:extLst>
                  <a:ext uri="{FF2B5EF4-FFF2-40B4-BE49-F238E27FC236}">
                    <a16:creationId xmlns:a16="http://schemas.microsoft.com/office/drawing/2014/main" xmlns="" id="{2AF8B8B5-F294-4A7B-9874-CAA44672ACF6}"/>
                  </a:ext>
                </a:extLst>
              </p:cNvPr>
              <p:cNvSpPr>
                <a:spLocks/>
              </p:cNvSpPr>
              <p:nvPr/>
            </p:nvSpPr>
            <p:spPr bwMode="auto">
              <a:xfrm>
                <a:off x="4862" y="1125"/>
                <a:ext cx="243" cy="154"/>
              </a:xfrm>
              <a:custGeom>
                <a:avLst/>
                <a:gdLst>
                  <a:gd name="T0" fmla="*/ 176 w 176"/>
                  <a:gd name="T1" fmla="*/ 80 h 112"/>
                  <a:gd name="T2" fmla="*/ 176 w 176"/>
                  <a:gd name="T3" fmla="*/ 16 h 112"/>
                  <a:gd name="T4" fmla="*/ 160 w 176"/>
                  <a:gd name="T5" fmla="*/ 0 h 112"/>
                  <a:gd name="T6" fmla="*/ 16 w 176"/>
                  <a:gd name="T7" fmla="*/ 0 h 112"/>
                  <a:gd name="T8" fmla="*/ 0 w 176"/>
                  <a:gd name="T9" fmla="*/ 16 h 112"/>
                  <a:gd name="T10" fmla="*/ 0 w 176"/>
                  <a:gd name="T11" fmla="*/ 96 h 112"/>
                  <a:gd name="T12" fmla="*/ 16 w 176"/>
                  <a:gd name="T13" fmla="*/ 112 h 112"/>
                  <a:gd name="T14" fmla="*/ 160 w 176"/>
                  <a:gd name="T15" fmla="*/ 112 h 112"/>
                  <a:gd name="T16" fmla="*/ 176 w 176"/>
                  <a:gd name="T1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12">
                    <a:moveTo>
                      <a:pt x="176" y="80"/>
                    </a:moveTo>
                    <a:cubicBezTo>
                      <a:pt x="176" y="16"/>
                      <a:pt x="176" y="16"/>
                      <a:pt x="176" y="16"/>
                    </a:cubicBezTo>
                    <a:cubicBezTo>
                      <a:pt x="176" y="7"/>
                      <a:pt x="169" y="0"/>
                      <a:pt x="160" y="0"/>
                    </a:cubicBezTo>
                    <a:cubicBezTo>
                      <a:pt x="16" y="0"/>
                      <a:pt x="16" y="0"/>
                      <a:pt x="16" y="0"/>
                    </a:cubicBezTo>
                    <a:cubicBezTo>
                      <a:pt x="7" y="0"/>
                      <a:pt x="0" y="7"/>
                      <a:pt x="0" y="16"/>
                    </a:cubicBezTo>
                    <a:cubicBezTo>
                      <a:pt x="0" y="96"/>
                      <a:pt x="0" y="96"/>
                      <a:pt x="0" y="96"/>
                    </a:cubicBezTo>
                    <a:cubicBezTo>
                      <a:pt x="0" y="105"/>
                      <a:pt x="7" y="112"/>
                      <a:pt x="16" y="112"/>
                    </a:cubicBezTo>
                    <a:cubicBezTo>
                      <a:pt x="160" y="112"/>
                      <a:pt x="160" y="112"/>
                      <a:pt x="160" y="112"/>
                    </a:cubicBezTo>
                    <a:cubicBezTo>
                      <a:pt x="169" y="112"/>
                      <a:pt x="176" y="105"/>
                      <a:pt x="176" y="9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3" name="Freeform 22">
                <a:extLst>
                  <a:ext uri="{FF2B5EF4-FFF2-40B4-BE49-F238E27FC236}">
                    <a16:creationId xmlns:a16="http://schemas.microsoft.com/office/drawing/2014/main" xmlns="" id="{0E8EF782-E50C-4E39-AC09-F11CF0F1B5DF}"/>
                  </a:ext>
                </a:extLst>
              </p:cNvPr>
              <p:cNvSpPr>
                <a:spLocks/>
              </p:cNvSpPr>
              <p:nvPr/>
            </p:nvSpPr>
            <p:spPr bwMode="auto">
              <a:xfrm>
                <a:off x="4906" y="1158"/>
                <a:ext cx="44" cy="44"/>
              </a:xfrm>
              <a:custGeom>
                <a:avLst/>
                <a:gdLst>
                  <a:gd name="T0" fmla="*/ 32 w 32"/>
                  <a:gd name="T1" fmla="*/ 16 h 32"/>
                  <a:gd name="T2" fmla="*/ 16 w 32"/>
                  <a:gd name="T3" fmla="*/ 32 h 32"/>
                  <a:gd name="T4" fmla="*/ 0 w 32"/>
                  <a:gd name="T5" fmla="*/ 16 h 32"/>
                  <a:gd name="T6" fmla="*/ 16 w 32"/>
                  <a:gd name="T7" fmla="*/ 0 h 32"/>
                  <a:gd name="T8" fmla="*/ 16 w 32"/>
                  <a:gd name="T9" fmla="*/ 0 h 32"/>
                </a:gdLst>
                <a:ahLst/>
                <a:cxnLst>
                  <a:cxn ang="0">
                    <a:pos x="T0" y="T1"/>
                  </a:cxn>
                  <a:cxn ang="0">
                    <a:pos x="T2" y="T3"/>
                  </a:cxn>
                  <a:cxn ang="0">
                    <a:pos x="T4" y="T5"/>
                  </a:cxn>
                  <a:cxn ang="0">
                    <a:pos x="T6" y="T7"/>
                  </a:cxn>
                  <a:cxn ang="0">
                    <a:pos x="T8" y="T9"/>
                  </a:cxn>
                </a:cxnLst>
                <a:rect l="0" t="0" r="r" b="b"/>
                <a:pathLst>
                  <a:path w="32" h="32">
                    <a:moveTo>
                      <a:pt x="32" y="16"/>
                    </a:moveTo>
                    <a:cubicBezTo>
                      <a:pt x="32" y="25"/>
                      <a:pt x="25" y="32"/>
                      <a:pt x="16" y="32"/>
                    </a:cubicBezTo>
                    <a:cubicBezTo>
                      <a:pt x="7" y="32"/>
                      <a:pt x="0" y="25"/>
                      <a:pt x="0" y="16"/>
                    </a:cubicBezTo>
                    <a:cubicBezTo>
                      <a:pt x="0" y="7"/>
                      <a:pt x="7" y="0"/>
                      <a:pt x="16" y="0"/>
                    </a:cubicBezTo>
                    <a:cubicBezTo>
                      <a:pt x="16" y="0"/>
                      <a:pt x="16" y="0"/>
                      <a:pt x="16" y="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4" name="Freeform 23">
                <a:extLst>
                  <a:ext uri="{FF2B5EF4-FFF2-40B4-BE49-F238E27FC236}">
                    <a16:creationId xmlns:a16="http://schemas.microsoft.com/office/drawing/2014/main" xmlns="" id="{40A4127D-3EFC-45E7-B182-AC4D51F993B0}"/>
                  </a:ext>
                </a:extLst>
              </p:cNvPr>
              <p:cNvSpPr>
                <a:spLocks/>
              </p:cNvSpPr>
              <p:nvPr/>
            </p:nvSpPr>
            <p:spPr bwMode="auto">
              <a:xfrm>
                <a:off x="4890" y="1224"/>
                <a:ext cx="77" cy="33"/>
              </a:xfrm>
              <a:custGeom>
                <a:avLst/>
                <a:gdLst>
                  <a:gd name="T0" fmla="*/ 24 w 56"/>
                  <a:gd name="T1" fmla="*/ 24 h 24"/>
                  <a:gd name="T2" fmla="*/ 56 w 56"/>
                  <a:gd name="T3" fmla="*/ 24 h 24"/>
                  <a:gd name="T4" fmla="*/ 56 w 56"/>
                  <a:gd name="T5" fmla="*/ 8 h 24"/>
                  <a:gd name="T6" fmla="*/ 28 w 56"/>
                  <a:gd name="T7" fmla="*/ 0 h 24"/>
                  <a:gd name="T8" fmla="*/ 0 w 56"/>
                  <a:gd name="T9" fmla="*/ 8 h 24"/>
                </a:gdLst>
                <a:ahLst/>
                <a:cxnLst>
                  <a:cxn ang="0">
                    <a:pos x="T0" y="T1"/>
                  </a:cxn>
                  <a:cxn ang="0">
                    <a:pos x="T2" y="T3"/>
                  </a:cxn>
                  <a:cxn ang="0">
                    <a:pos x="T4" y="T5"/>
                  </a:cxn>
                  <a:cxn ang="0">
                    <a:pos x="T6" y="T7"/>
                  </a:cxn>
                  <a:cxn ang="0">
                    <a:pos x="T8" y="T9"/>
                  </a:cxn>
                </a:cxnLst>
                <a:rect l="0" t="0" r="r" b="b"/>
                <a:pathLst>
                  <a:path w="56" h="24">
                    <a:moveTo>
                      <a:pt x="24" y="24"/>
                    </a:moveTo>
                    <a:cubicBezTo>
                      <a:pt x="56" y="24"/>
                      <a:pt x="56" y="24"/>
                      <a:pt x="56" y="24"/>
                    </a:cubicBezTo>
                    <a:cubicBezTo>
                      <a:pt x="56" y="8"/>
                      <a:pt x="56" y="8"/>
                      <a:pt x="56" y="8"/>
                    </a:cubicBezTo>
                    <a:cubicBezTo>
                      <a:pt x="48" y="3"/>
                      <a:pt x="38" y="0"/>
                      <a:pt x="28" y="0"/>
                    </a:cubicBezTo>
                    <a:cubicBezTo>
                      <a:pt x="18" y="0"/>
                      <a:pt x="8" y="3"/>
                      <a:pt x="0" y="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5" name="Line 24">
                <a:extLst>
                  <a:ext uri="{FF2B5EF4-FFF2-40B4-BE49-F238E27FC236}">
                    <a16:creationId xmlns:a16="http://schemas.microsoft.com/office/drawing/2014/main" xmlns="" id="{C1DC1C0D-6C6F-49FC-AD1D-B4EB42ACDEF7}"/>
                  </a:ext>
                </a:extLst>
              </p:cNvPr>
              <p:cNvSpPr>
                <a:spLocks noChangeShapeType="1"/>
              </p:cNvSpPr>
              <p:nvPr/>
            </p:nvSpPr>
            <p:spPr bwMode="auto">
              <a:xfrm>
                <a:off x="4995" y="1169"/>
                <a:ext cx="82"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6" name="Line 25">
                <a:extLst>
                  <a:ext uri="{FF2B5EF4-FFF2-40B4-BE49-F238E27FC236}">
                    <a16:creationId xmlns:a16="http://schemas.microsoft.com/office/drawing/2014/main" xmlns="" id="{A7D8A280-1F1A-49E1-A7A3-9AEEDAD10D1C}"/>
                  </a:ext>
                </a:extLst>
              </p:cNvPr>
              <p:cNvSpPr>
                <a:spLocks noChangeShapeType="1"/>
              </p:cNvSpPr>
              <p:nvPr/>
            </p:nvSpPr>
            <p:spPr bwMode="auto">
              <a:xfrm>
                <a:off x="4995" y="1202"/>
                <a:ext cx="55"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7" name="Line 26">
                <a:extLst>
                  <a:ext uri="{FF2B5EF4-FFF2-40B4-BE49-F238E27FC236}">
                    <a16:creationId xmlns:a16="http://schemas.microsoft.com/office/drawing/2014/main" xmlns="" id="{9186BF93-16F6-4C55-9D4D-350FF3A7B2F2}"/>
                  </a:ext>
                </a:extLst>
              </p:cNvPr>
              <p:cNvSpPr>
                <a:spLocks noChangeShapeType="1"/>
              </p:cNvSpPr>
              <p:nvPr/>
            </p:nvSpPr>
            <p:spPr bwMode="auto">
              <a:xfrm>
                <a:off x="4995" y="1235"/>
                <a:ext cx="55" cy="0"/>
              </a:xfrm>
              <a:prstGeom prst="line">
                <a:avLst/>
              </a:prstGeom>
              <a:noFill/>
              <a:ln w="2540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p>
            </p:txBody>
          </p:sp>
          <p:sp>
            <p:nvSpPr>
              <p:cNvPr id="108" name="Freeform 27">
                <a:extLst>
                  <a:ext uri="{FF2B5EF4-FFF2-40B4-BE49-F238E27FC236}">
                    <a16:creationId xmlns:a16="http://schemas.microsoft.com/office/drawing/2014/main" xmlns="" id="{80D3D48E-751A-44BE-A8F4-F443C78B7741}"/>
                  </a:ext>
                </a:extLst>
              </p:cNvPr>
              <p:cNvSpPr>
                <a:spLocks/>
              </p:cNvSpPr>
              <p:nvPr/>
            </p:nvSpPr>
            <p:spPr bwMode="auto">
              <a:xfrm>
                <a:off x="4811" y="1016"/>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p>
            </p:txBody>
          </p:sp>
        </p:grpSp>
        <p:sp>
          <p:nvSpPr>
            <p:cNvPr id="101" name="TextBox 100">
              <a:extLst>
                <a:ext uri="{FF2B5EF4-FFF2-40B4-BE49-F238E27FC236}">
                  <a16:creationId xmlns:a16="http://schemas.microsoft.com/office/drawing/2014/main" xmlns="" id="{7692F017-8553-4289-B904-1B9604132BBA}"/>
                </a:ext>
              </a:extLst>
            </p:cNvPr>
            <p:cNvSpPr txBox="1"/>
            <p:nvPr/>
          </p:nvSpPr>
          <p:spPr>
            <a:xfrm>
              <a:off x="8687942" y="3498935"/>
              <a:ext cx="2138886" cy="492477"/>
            </a:xfrm>
            <a:prstGeom prst="rect">
              <a:avLst/>
            </a:prstGeom>
            <a:noFill/>
            <a:ln>
              <a:noFill/>
            </a:ln>
          </p:spPr>
          <p:txBody>
            <a:bodyPr wrap="square" lIns="0" tIns="0" rIns="0" bIns="0" rtlCol="0" anchor="t">
              <a:spAutoFit/>
            </a:bodyPr>
            <a:lstStyle/>
            <a:p>
              <a:pPr algn="ctr"/>
              <a:r>
                <a:rPr lang="et-EE" sz="1600" dirty="0" err="1"/>
                <a:t>Institution’s</a:t>
              </a:r>
              <a:r>
                <a:rPr lang="et-EE" sz="1600" dirty="0"/>
                <a:t> </a:t>
              </a:r>
            </a:p>
            <a:p>
              <a:pPr algn="ctr"/>
              <a:r>
                <a:rPr lang="et-EE" sz="1600" dirty="0" err="1"/>
                <a:t>data</a:t>
              </a:r>
              <a:r>
                <a:rPr lang="et-EE" sz="1600" dirty="0"/>
                <a:t> </a:t>
              </a:r>
              <a:r>
                <a:rPr lang="et-EE" sz="1600" dirty="0" err="1"/>
                <a:t>catalogue</a:t>
              </a:r>
              <a:endParaRPr lang="et-EE" sz="1600" dirty="0"/>
            </a:p>
          </p:txBody>
        </p:sp>
      </p:grpSp>
      <p:grpSp>
        <p:nvGrpSpPr>
          <p:cNvPr id="109" name="Rühm 143">
            <a:extLst>
              <a:ext uri="{FF2B5EF4-FFF2-40B4-BE49-F238E27FC236}">
                <a16:creationId xmlns:a16="http://schemas.microsoft.com/office/drawing/2014/main" xmlns="" id="{95A995BA-5DE9-4151-BFEC-CE77A6EFE643}"/>
              </a:ext>
            </a:extLst>
          </p:cNvPr>
          <p:cNvGrpSpPr/>
          <p:nvPr/>
        </p:nvGrpSpPr>
        <p:grpSpPr>
          <a:xfrm>
            <a:off x="9720113" y="1381499"/>
            <a:ext cx="2789945" cy="1402233"/>
            <a:chOff x="1070812" y="2479794"/>
            <a:chExt cx="2790141" cy="1402332"/>
          </a:xfrm>
        </p:grpSpPr>
        <p:grpSp>
          <p:nvGrpSpPr>
            <p:cNvPr id="110" name="Group 4">
              <a:extLst>
                <a:ext uri="{FF2B5EF4-FFF2-40B4-BE49-F238E27FC236}">
                  <a16:creationId xmlns:a16="http://schemas.microsoft.com/office/drawing/2014/main" xmlns="" id="{B7721023-7D86-4FF7-A1A6-80FB80749C0F}"/>
                </a:ext>
              </a:extLst>
            </p:cNvPr>
            <p:cNvGrpSpPr>
              <a:grpSpLocks noChangeAspect="1"/>
            </p:cNvGrpSpPr>
            <p:nvPr/>
          </p:nvGrpSpPr>
          <p:grpSpPr bwMode="auto">
            <a:xfrm>
              <a:off x="1985601" y="2479794"/>
              <a:ext cx="960564" cy="922813"/>
              <a:chOff x="3660" y="1654"/>
              <a:chExt cx="687" cy="660"/>
            </a:xfrm>
          </p:grpSpPr>
          <p:sp>
            <p:nvSpPr>
              <p:cNvPr id="112" name="Freeform 5">
                <a:extLst>
                  <a:ext uri="{FF2B5EF4-FFF2-40B4-BE49-F238E27FC236}">
                    <a16:creationId xmlns:a16="http://schemas.microsoft.com/office/drawing/2014/main" xmlns=""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113" name="Freeform 6">
                <a:extLst>
                  <a:ext uri="{FF2B5EF4-FFF2-40B4-BE49-F238E27FC236}">
                    <a16:creationId xmlns:a16="http://schemas.microsoft.com/office/drawing/2014/main" xmlns=""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114" name="Freeform 7">
                <a:extLst>
                  <a:ext uri="{FF2B5EF4-FFF2-40B4-BE49-F238E27FC236}">
                    <a16:creationId xmlns:a16="http://schemas.microsoft.com/office/drawing/2014/main" xmlns=""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115" name="Freeform 8">
                <a:extLst>
                  <a:ext uri="{FF2B5EF4-FFF2-40B4-BE49-F238E27FC236}">
                    <a16:creationId xmlns:a16="http://schemas.microsoft.com/office/drawing/2014/main" xmlns=""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sp>
            <p:nvSpPr>
              <p:cNvPr id="116" name="Freeform 9">
                <a:extLst>
                  <a:ext uri="{FF2B5EF4-FFF2-40B4-BE49-F238E27FC236}">
                    <a16:creationId xmlns:a16="http://schemas.microsoft.com/office/drawing/2014/main" xmlns=""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endParaRPr>
              </a:p>
            </p:txBody>
          </p:sp>
        </p:grpSp>
        <p:sp>
          <p:nvSpPr>
            <p:cNvPr id="111" name="TextBox 110">
              <a:extLst>
                <a:ext uri="{FF2B5EF4-FFF2-40B4-BE49-F238E27FC236}">
                  <a16:creationId xmlns:a16="http://schemas.microsoft.com/office/drawing/2014/main" xmlns="" id="{7387F74E-536C-4742-A5BB-01FF655C71F8}"/>
                </a:ext>
              </a:extLst>
            </p:cNvPr>
            <p:cNvSpPr txBox="1"/>
            <p:nvPr/>
          </p:nvSpPr>
          <p:spPr>
            <a:xfrm>
              <a:off x="1070812" y="3635888"/>
              <a:ext cx="2790141" cy="246238"/>
            </a:xfrm>
            <a:prstGeom prst="rect">
              <a:avLst/>
            </a:prstGeom>
            <a:noFill/>
            <a:ln>
              <a:noFill/>
            </a:ln>
          </p:spPr>
          <p:txBody>
            <a:bodyPr wrap="square" lIns="0" tIns="0" rIns="0" bIns="0" rtlCol="0" anchor="t">
              <a:spAutoFit/>
            </a:bodyPr>
            <a:lstStyle/>
            <a:p>
              <a:pPr algn="ctr" defTabSz="914358"/>
              <a:r>
                <a:rPr lang="et-EE" sz="1600" dirty="0" err="1" smtClean="0">
                  <a:solidFill>
                    <a:srgbClr val="575A5D"/>
                  </a:solidFill>
                </a:rPr>
                <a:t>Services</a:t>
              </a:r>
              <a:endParaRPr lang="en-GB" sz="1600" dirty="0">
                <a:solidFill>
                  <a:srgbClr val="575A5D"/>
                </a:solidFill>
              </a:endParaRPr>
            </a:p>
          </p:txBody>
        </p:sp>
      </p:grpSp>
      <p:sp>
        <p:nvSpPr>
          <p:cNvPr id="120" name="TextBox 119"/>
          <p:cNvSpPr txBox="1"/>
          <p:nvPr/>
        </p:nvSpPr>
        <p:spPr>
          <a:xfrm>
            <a:off x="9720113" y="6301502"/>
            <a:ext cx="636713" cy="369332"/>
          </a:xfrm>
          <a:prstGeom prst="rect">
            <a:avLst/>
          </a:prstGeom>
          <a:noFill/>
        </p:spPr>
        <p:txBody>
          <a:bodyPr wrap="none" rtlCol="0">
            <a:spAutoFit/>
          </a:bodyPr>
          <a:lstStyle/>
          <a:p>
            <a:r>
              <a:rPr lang="et-EE" dirty="0" err="1" smtClean="0"/>
              <a:t>data</a:t>
            </a:r>
            <a:endParaRPr lang="et-EE" dirty="0"/>
          </a:p>
        </p:txBody>
      </p:sp>
      <p:sp>
        <p:nvSpPr>
          <p:cNvPr id="121" name="Right Arrow 120"/>
          <p:cNvSpPr/>
          <p:nvPr/>
        </p:nvSpPr>
        <p:spPr>
          <a:xfrm rot="1222336">
            <a:off x="7425743" y="2497257"/>
            <a:ext cx="3150976" cy="369274"/>
          </a:xfrm>
          <a:prstGeom prst="rightArrow">
            <a:avLst/>
          </a:prstGeom>
          <a:solidFill>
            <a:schemeClr val="tx1">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t-EE">
              <a:solidFill>
                <a:schemeClr val="tx1"/>
              </a:solidFill>
            </a:endParaRPr>
          </a:p>
        </p:txBody>
      </p:sp>
      <p:cxnSp>
        <p:nvCxnSpPr>
          <p:cNvPr id="125" name="Straight Arrow Connector 124"/>
          <p:cNvCxnSpPr/>
          <p:nvPr/>
        </p:nvCxnSpPr>
        <p:spPr>
          <a:xfrm flipV="1">
            <a:off x="9165117" y="4228874"/>
            <a:ext cx="1296907" cy="23961"/>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9165117" y="4261490"/>
            <a:ext cx="1335726" cy="1154946"/>
          </a:xfrm>
          <a:prstGeom prst="straightConnector1">
            <a:avLst/>
          </a:prstGeom>
          <a:ln w="190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9588176" y="3165438"/>
            <a:ext cx="636713" cy="369332"/>
          </a:xfrm>
          <a:prstGeom prst="rect">
            <a:avLst/>
          </a:prstGeom>
          <a:noFill/>
        </p:spPr>
        <p:txBody>
          <a:bodyPr wrap="none" rtlCol="0">
            <a:spAutoFit/>
          </a:bodyPr>
          <a:lstStyle/>
          <a:p>
            <a:r>
              <a:rPr lang="et-EE" dirty="0" err="1" smtClean="0"/>
              <a:t>data</a:t>
            </a:r>
            <a:endParaRPr lang="et-EE" dirty="0"/>
          </a:p>
        </p:txBody>
      </p:sp>
      <p:pic>
        <p:nvPicPr>
          <p:cNvPr id="98" name="Picture 97"/>
          <p:cNvPicPr>
            <a:picLocks noChangeAspect="1"/>
          </p:cNvPicPr>
          <p:nvPr/>
        </p:nvPicPr>
        <p:blipFill>
          <a:blip r:embed="rId2"/>
          <a:stretch>
            <a:fillRect/>
          </a:stretch>
        </p:blipFill>
        <p:spPr>
          <a:xfrm>
            <a:off x="2213120" y="1261965"/>
            <a:ext cx="9447560" cy="5402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68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07EC977-967C-416A-B2D1-956E101C9208}"/>
              </a:ext>
            </a:extLst>
          </p:cNvPr>
          <p:cNvSpPr>
            <a:spLocks noGrp="1"/>
          </p:cNvSpPr>
          <p:nvPr>
            <p:ph type="title"/>
          </p:nvPr>
        </p:nvSpPr>
        <p:spPr/>
        <p:txBody>
          <a:bodyPr/>
          <a:lstStyle/>
          <a:p>
            <a:r>
              <a:rPr lang="et-EE" dirty="0" err="1" smtClean="0"/>
              <a:t>Data</a:t>
            </a:r>
            <a:r>
              <a:rPr lang="et-EE" dirty="0" smtClean="0"/>
              <a:t> </a:t>
            </a:r>
            <a:r>
              <a:rPr lang="et-EE" dirty="0" err="1" smtClean="0"/>
              <a:t>Collection</a:t>
            </a:r>
            <a:endParaRPr lang="et-EE" dirty="0"/>
          </a:p>
        </p:txBody>
      </p:sp>
      <p:sp>
        <p:nvSpPr>
          <p:cNvPr id="7" name="Text Placeholder 6">
            <a:extLst>
              <a:ext uri="{FF2B5EF4-FFF2-40B4-BE49-F238E27FC236}">
                <a16:creationId xmlns:a16="http://schemas.microsoft.com/office/drawing/2014/main" xmlns="" id="{B22D3BBC-C5BE-4DE9-829D-1FFDB0415BB1}"/>
              </a:ext>
            </a:extLst>
          </p:cNvPr>
          <p:cNvSpPr>
            <a:spLocks noGrp="1"/>
          </p:cNvSpPr>
          <p:nvPr>
            <p:ph type="body" idx="1"/>
          </p:nvPr>
        </p:nvSpPr>
        <p:spPr/>
        <p:txBody>
          <a:bodyPr/>
          <a:lstStyle/>
          <a:p>
            <a:r>
              <a:rPr lang="et-EE" dirty="0" err="1" smtClean="0"/>
              <a:t>From</a:t>
            </a:r>
            <a:r>
              <a:rPr lang="et-EE" dirty="0" smtClean="0"/>
              <a:t> </a:t>
            </a:r>
            <a:r>
              <a:rPr lang="et-EE" dirty="0" err="1" smtClean="0"/>
              <a:t>classical</a:t>
            </a:r>
            <a:r>
              <a:rPr lang="et-EE" dirty="0" smtClean="0"/>
              <a:t> </a:t>
            </a:r>
            <a:r>
              <a:rPr lang="et-EE" dirty="0" err="1" smtClean="0"/>
              <a:t>production</a:t>
            </a:r>
            <a:r>
              <a:rPr lang="et-EE" dirty="0" smtClean="0"/>
              <a:t> </a:t>
            </a:r>
            <a:r>
              <a:rPr lang="et-EE" dirty="0" err="1" smtClean="0"/>
              <a:t>to</a:t>
            </a:r>
            <a:r>
              <a:rPr lang="et-EE" dirty="0" smtClean="0"/>
              <a:t> </a:t>
            </a:r>
            <a:r>
              <a:rPr lang="et-EE" dirty="0" err="1" smtClean="0"/>
              <a:t>big</a:t>
            </a:r>
            <a:r>
              <a:rPr lang="et-EE" dirty="0" smtClean="0"/>
              <a:t> </a:t>
            </a:r>
            <a:r>
              <a:rPr lang="et-EE" dirty="0" err="1" smtClean="0"/>
              <a:t>data</a:t>
            </a:r>
            <a:endParaRPr lang="et-EE" dirty="0"/>
          </a:p>
        </p:txBody>
      </p:sp>
      <p:sp>
        <p:nvSpPr>
          <p:cNvPr id="3" name="Slide Number Placeholder 2">
            <a:extLst>
              <a:ext uri="{FF2B5EF4-FFF2-40B4-BE49-F238E27FC236}">
                <a16:creationId xmlns:a16="http://schemas.microsoft.com/office/drawing/2014/main" xmlns="" id="{6514AFBC-4574-4604-A58A-79932D69FB11}"/>
              </a:ext>
            </a:extLst>
          </p:cNvPr>
          <p:cNvSpPr>
            <a:spLocks noGrp="1"/>
          </p:cNvSpPr>
          <p:nvPr>
            <p:ph type="sldNum" sz="quarter" idx="12"/>
          </p:nvPr>
        </p:nvSpPr>
        <p:spPr>
          <a:xfrm>
            <a:off x="326449" y="315396"/>
            <a:ext cx="216000" cy="216000"/>
          </a:xfrm>
        </p:spPr>
        <p:txBody>
          <a:bodyPr/>
          <a:lstStyle/>
          <a:p>
            <a:fld id="{9705FB9A-5FEA-4486-902A-E9C47A7B21EC}" type="slidenum">
              <a:rPr lang="et-EE" smtClean="0"/>
              <a:t>22</a:t>
            </a:fld>
            <a:endParaRPr lang="et-EE"/>
          </a:p>
        </p:txBody>
      </p:sp>
    </p:spTree>
    <p:extLst>
      <p:ext uri="{BB962C8B-B14F-4D97-AF65-F5344CB8AC3E}">
        <p14:creationId xmlns:p14="http://schemas.microsoft.com/office/powerpoint/2010/main" val="1776372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t-EE" dirty="0" err="1"/>
              <a:t>F</a:t>
            </a:r>
            <a:r>
              <a:rPr lang="et-EE" dirty="0" err="1" smtClean="0"/>
              <a:t>rom</a:t>
            </a:r>
            <a:r>
              <a:rPr lang="et-EE" dirty="0" smtClean="0"/>
              <a:t> </a:t>
            </a:r>
            <a:r>
              <a:rPr lang="et-EE" dirty="0" err="1" smtClean="0"/>
              <a:t>classical</a:t>
            </a:r>
            <a:r>
              <a:rPr lang="et-EE" dirty="0" smtClean="0"/>
              <a:t> </a:t>
            </a:r>
            <a:r>
              <a:rPr lang="et-EE" dirty="0" err="1" smtClean="0"/>
              <a:t>surveys</a:t>
            </a:r>
            <a:r>
              <a:rPr lang="et-EE" dirty="0" smtClean="0"/>
              <a:t> </a:t>
            </a:r>
            <a:r>
              <a:rPr lang="et-EE" dirty="0" err="1" smtClean="0"/>
              <a:t>to</a:t>
            </a:r>
            <a:r>
              <a:rPr lang="et-EE" dirty="0" smtClean="0"/>
              <a:t> </a:t>
            </a:r>
            <a:r>
              <a:rPr lang="et-EE" dirty="0" err="1" smtClean="0"/>
              <a:t>machine-to-machine</a:t>
            </a:r>
            <a:r>
              <a:rPr lang="et-EE" dirty="0" smtClean="0"/>
              <a:t> </a:t>
            </a:r>
            <a:r>
              <a:rPr lang="et-EE" dirty="0" err="1" smtClean="0"/>
              <a:t>solutions</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23</a:t>
            </a:fld>
            <a:endParaRPr lang="et-EE" dirty="0"/>
          </a:p>
        </p:txBody>
      </p:sp>
      <p:pic>
        <p:nvPicPr>
          <p:cNvPr id="18" name="Picture 17"/>
          <p:cNvPicPr>
            <a:picLocks noChangeAspect="1"/>
          </p:cNvPicPr>
          <p:nvPr/>
        </p:nvPicPr>
        <p:blipFill>
          <a:blip r:embed="rId2"/>
          <a:stretch>
            <a:fillRect/>
          </a:stretch>
        </p:blipFill>
        <p:spPr>
          <a:xfrm>
            <a:off x="2652743" y="1352748"/>
            <a:ext cx="5351810" cy="2581592"/>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 name="Picture 5"/>
          <p:cNvPicPr>
            <a:picLocks noChangeAspect="1"/>
          </p:cNvPicPr>
          <p:nvPr/>
        </p:nvPicPr>
        <p:blipFill>
          <a:blip r:embed="rId3"/>
          <a:stretch>
            <a:fillRect/>
          </a:stretch>
        </p:blipFill>
        <p:spPr>
          <a:xfrm>
            <a:off x="5336629" y="1352748"/>
            <a:ext cx="6017171" cy="2581592"/>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sp>
        <p:nvSpPr>
          <p:cNvPr id="19" name="Rectangle 18"/>
          <p:cNvSpPr/>
          <p:nvPr/>
        </p:nvSpPr>
        <p:spPr>
          <a:xfrm>
            <a:off x="8726412" y="4046708"/>
            <a:ext cx="2858630" cy="2308324"/>
          </a:xfrm>
          <a:prstGeom prst="rect">
            <a:avLst/>
          </a:prstGeom>
        </p:spPr>
        <p:txBody>
          <a:bodyPr wrap="square">
            <a:spAutoFit/>
          </a:bodyPr>
          <a:lstStyle/>
          <a:p>
            <a:r>
              <a:rPr lang="en-US" sz="2400" b="1" dirty="0"/>
              <a:t>67%</a:t>
            </a:r>
            <a:r>
              <a:rPr lang="en-US" sz="2400" dirty="0"/>
              <a:t> of the statistical </a:t>
            </a:r>
            <a:r>
              <a:rPr lang="et-EE" sz="2400" dirty="0" err="1" smtClean="0"/>
              <a:t>activities</a:t>
            </a:r>
            <a:r>
              <a:rPr lang="et-EE" sz="2400" dirty="0" smtClean="0"/>
              <a:t> </a:t>
            </a:r>
            <a:r>
              <a:rPr lang="en-US" sz="2400" dirty="0" smtClean="0"/>
              <a:t>use </a:t>
            </a:r>
            <a:r>
              <a:rPr lang="et-EE" sz="2400" dirty="0" err="1" smtClean="0"/>
              <a:t>administrative</a:t>
            </a:r>
            <a:r>
              <a:rPr lang="et-EE" sz="2400" dirty="0" smtClean="0"/>
              <a:t> </a:t>
            </a:r>
            <a:r>
              <a:rPr lang="en-US" sz="2400" dirty="0" smtClean="0"/>
              <a:t>data</a:t>
            </a:r>
            <a:r>
              <a:rPr lang="et-EE" sz="2400" dirty="0" smtClean="0"/>
              <a:t> </a:t>
            </a:r>
            <a:r>
              <a:rPr lang="et-EE" sz="2400" dirty="0" err="1" smtClean="0"/>
              <a:t>from</a:t>
            </a:r>
            <a:r>
              <a:rPr lang="et-EE" sz="2400" dirty="0" smtClean="0"/>
              <a:t> </a:t>
            </a:r>
            <a:r>
              <a:rPr lang="et-EE" sz="2400" dirty="0" err="1" smtClean="0"/>
              <a:t>more</a:t>
            </a:r>
            <a:r>
              <a:rPr lang="et-EE" sz="2400" dirty="0" smtClean="0"/>
              <a:t> </a:t>
            </a:r>
            <a:r>
              <a:rPr lang="et-EE" sz="2400" dirty="0" err="1" smtClean="0"/>
              <a:t>than</a:t>
            </a:r>
            <a:r>
              <a:rPr lang="et-EE" sz="2400" dirty="0" smtClean="0"/>
              <a:t> </a:t>
            </a:r>
            <a:r>
              <a:rPr lang="et-EE" sz="2400" b="1" dirty="0" smtClean="0"/>
              <a:t>150</a:t>
            </a:r>
            <a:r>
              <a:rPr lang="et-EE" sz="2400" dirty="0" smtClean="0"/>
              <a:t> </a:t>
            </a:r>
            <a:r>
              <a:rPr lang="et-EE" sz="2400" dirty="0" err="1" smtClean="0"/>
              <a:t>databases</a:t>
            </a:r>
            <a:r>
              <a:rPr lang="et-EE" sz="2400" dirty="0" smtClean="0"/>
              <a:t>.</a:t>
            </a:r>
            <a:endParaRPr lang="en-US" sz="2400" dirty="0"/>
          </a:p>
        </p:txBody>
      </p:sp>
      <p:sp>
        <p:nvSpPr>
          <p:cNvPr id="20" name="Rectangle 19"/>
          <p:cNvSpPr/>
          <p:nvPr/>
        </p:nvSpPr>
        <p:spPr>
          <a:xfrm>
            <a:off x="3238501" y="1541316"/>
            <a:ext cx="7124700" cy="461665"/>
          </a:xfrm>
          <a:prstGeom prst="rect">
            <a:avLst/>
          </a:prstGeom>
          <a:solidFill>
            <a:schemeClr val="bg1"/>
          </a:solidFill>
        </p:spPr>
        <p:txBody>
          <a:bodyPr wrap="square">
            <a:spAutoFit/>
          </a:bodyPr>
          <a:lstStyle/>
          <a:p>
            <a:pPr algn="ctr"/>
            <a:r>
              <a:rPr lang="et-EE" sz="2400" b="1" dirty="0" smtClean="0"/>
              <a:t>97% </a:t>
            </a:r>
            <a:r>
              <a:rPr lang="et-EE" sz="2400" dirty="0" smtClean="0"/>
              <a:t>of </a:t>
            </a:r>
            <a:r>
              <a:rPr lang="et-EE" sz="2400" dirty="0" err="1" smtClean="0"/>
              <a:t>surveys</a:t>
            </a:r>
            <a:r>
              <a:rPr lang="et-EE" sz="2400" dirty="0" smtClean="0"/>
              <a:t> are </a:t>
            </a:r>
            <a:r>
              <a:rPr lang="et-EE" sz="2400" dirty="0" err="1" smtClean="0"/>
              <a:t>done</a:t>
            </a:r>
            <a:r>
              <a:rPr lang="et-EE" sz="2400" dirty="0" smtClean="0"/>
              <a:t> </a:t>
            </a:r>
            <a:r>
              <a:rPr lang="et-EE" sz="2400" dirty="0" err="1" smtClean="0"/>
              <a:t>online</a:t>
            </a:r>
            <a:endParaRPr lang="en-US" sz="2400" dirty="0"/>
          </a:p>
        </p:txBody>
      </p:sp>
      <p:pic>
        <p:nvPicPr>
          <p:cNvPr id="13" name="Picture 2" descr="Fail:Eesti infosüste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717" y="2076666"/>
            <a:ext cx="5966520" cy="4198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Content Placeholder 3"/>
          <p:cNvPicPr>
            <a:picLocks noChangeAspect="1"/>
          </p:cNvPicPr>
          <p:nvPr/>
        </p:nvPicPr>
        <p:blipFill>
          <a:blip r:embed="rId5"/>
          <a:srcRect/>
          <a:stretch>
            <a:fillRect/>
          </a:stretch>
        </p:blipFill>
        <p:spPr bwMode="auto">
          <a:xfrm>
            <a:off x="2822917" y="2261733"/>
            <a:ext cx="5684120" cy="3828804"/>
          </a:xfrm>
          <a:prstGeom prst="rect">
            <a:avLst/>
          </a:prstGeom>
          <a:solidFill>
            <a:schemeClr val="bg1"/>
          </a:solidFill>
          <a:ln>
            <a:noFill/>
          </a:ln>
          <a:effectLst>
            <a:outerShdw blurRad="292100" dist="139700" dir="2700000" algn="tl" rotWithShape="0">
              <a:srgbClr val="333333">
                <a:alpha val="65000"/>
              </a:srgbClr>
            </a:outerShdw>
          </a:effectLst>
        </p:spPr>
      </p:pic>
      <p:sp>
        <p:nvSpPr>
          <p:cNvPr id="17" name="TextBox 16"/>
          <p:cNvSpPr txBox="1"/>
          <p:nvPr/>
        </p:nvSpPr>
        <p:spPr>
          <a:xfrm>
            <a:off x="464720" y="2261733"/>
            <a:ext cx="2358197" cy="3693319"/>
          </a:xfrm>
          <a:prstGeom prst="rect">
            <a:avLst/>
          </a:prstGeom>
          <a:solidFill>
            <a:schemeClr val="bg1"/>
          </a:solidFill>
          <a:ln>
            <a:noFill/>
          </a:ln>
        </p:spPr>
        <p:txBody>
          <a:bodyPr wrap="square" rtlCol="0">
            <a:spAutoFit/>
          </a:bodyPr>
          <a:lstStyle/>
          <a:p>
            <a:pPr algn="ctr"/>
            <a:r>
              <a:rPr lang="et-EE" sz="2400" dirty="0" err="1" smtClean="0"/>
              <a:t>Voluntary</a:t>
            </a:r>
            <a:r>
              <a:rPr lang="et-EE" sz="2400" dirty="0" smtClean="0"/>
              <a:t> </a:t>
            </a:r>
            <a:r>
              <a:rPr lang="et-EE" sz="2400" dirty="0" err="1" smtClean="0"/>
              <a:t>Reporting</a:t>
            </a:r>
            <a:r>
              <a:rPr lang="et-EE" sz="2400" dirty="0" smtClean="0"/>
              <a:t> </a:t>
            </a:r>
            <a:r>
              <a:rPr lang="et-EE" sz="2400" b="1" dirty="0" smtClean="0"/>
              <a:t>3.0</a:t>
            </a:r>
            <a:endParaRPr lang="et-EE" sz="2400" dirty="0" smtClean="0"/>
          </a:p>
          <a:p>
            <a:pPr algn="ctr"/>
            <a:r>
              <a:rPr lang="et-EE" sz="2400" dirty="0" err="1" smtClean="0"/>
              <a:t>based</a:t>
            </a:r>
            <a:r>
              <a:rPr lang="et-EE" sz="2400" dirty="0" smtClean="0"/>
              <a:t> </a:t>
            </a:r>
            <a:r>
              <a:rPr lang="et-EE" sz="2400" dirty="0"/>
              <a:t>on </a:t>
            </a:r>
            <a:r>
              <a:rPr lang="et-EE" sz="2400" dirty="0" err="1" smtClean="0"/>
              <a:t>state</a:t>
            </a:r>
            <a:r>
              <a:rPr lang="et-EE" sz="2400" dirty="0" smtClean="0"/>
              <a:t> </a:t>
            </a:r>
            <a:r>
              <a:rPr lang="et-EE" sz="2400" dirty="0" err="1" smtClean="0"/>
              <a:t>ontology</a:t>
            </a:r>
            <a:endParaRPr lang="et-EE" sz="2400" dirty="0"/>
          </a:p>
          <a:p>
            <a:pPr algn="ctr"/>
            <a:r>
              <a:rPr lang="et-EE" sz="2400" dirty="0" smtClean="0"/>
              <a:t>XBRL </a:t>
            </a:r>
            <a:endParaRPr lang="et-EE" sz="2400" dirty="0"/>
          </a:p>
          <a:p>
            <a:pPr algn="ctr"/>
            <a:endParaRPr lang="et-EE" sz="2400" dirty="0" smtClean="0"/>
          </a:p>
          <a:p>
            <a:pPr algn="ctr"/>
            <a:r>
              <a:rPr lang="et-EE" dirty="0" err="1" smtClean="0"/>
              <a:t>Cooperation</a:t>
            </a:r>
            <a:r>
              <a:rPr lang="et-EE" dirty="0" smtClean="0"/>
              <a:t> </a:t>
            </a:r>
            <a:r>
              <a:rPr lang="et-EE" dirty="0" err="1" smtClean="0"/>
              <a:t>between</a:t>
            </a:r>
            <a:r>
              <a:rPr lang="et-EE" dirty="0" smtClean="0"/>
              <a:t>:</a:t>
            </a:r>
            <a:endParaRPr lang="et-EE" dirty="0"/>
          </a:p>
          <a:p>
            <a:pPr algn="ctr"/>
            <a:r>
              <a:rPr lang="et-EE" dirty="0" smtClean="0"/>
              <a:t>Estonian </a:t>
            </a:r>
            <a:r>
              <a:rPr lang="et-EE" dirty="0" err="1" smtClean="0"/>
              <a:t>Tax</a:t>
            </a:r>
            <a:r>
              <a:rPr lang="et-EE" dirty="0" smtClean="0"/>
              <a:t> </a:t>
            </a:r>
            <a:r>
              <a:rPr lang="et-EE" dirty="0" err="1" smtClean="0"/>
              <a:t>Board</a:t>
            </a:r>
            <a:endParaRPr lang="et-EE" dirty="0"/>
          </a:p>
          <a:p>
            <a:pPr algn="ctr"/>
            <a:r>
              <a:rPr lang="et-EE" dirty="0" err="1"/>
              <a:t>Bank</a:t>
            </a:r>
            <a:r>
              <a:rPr lang="et-EE" dirty="0"/>
              <a:t> of Estonia</a:t>
            </a:r>
          </a:p>
          <a:p>
            <a:pPr algn="ctr"/>
            <a:r>
              <a:rPr lang="et-EE" dirty="0" err="1"/>
              <a:t>Statistics</a:t>
            </a:r>
            <a:r>
              <a:rPr lang="et-EE" dirty="0"/>
              <a:t> Estonia</a:t>
            </a:r>
          </a:p>
        </p:txBody>
      </p:sp>
    </p:spTree>
    <p:extLst>
      <p:ext uri="{BB962C8B-B14F-4D97-AF65-F5344CB8AC3E}">
        <p14:creationId xmlns:p14="http://schemas.microsoft.com/office/powerpoint/2010/main" val="303300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New </a:t>
            </a:r>
            <a:r>
              <a:rPr lang="et-EE" dirty="0" err="1" smtClean="0"/>
              <a:t>collection</a:t>
            </a:r>
            <a:r>
              <a:rPr lang="et-EE" dirty="0" smtClean="0"/>
              <a:t> tool: </a:t>
            </a:r>
            <a:r>
              <a:rPr lang="et-EE" dirty="0" err="1" smtClean="0"/>
              <a:t>eSTAT</a:t>
            </a:r>
            <a:endParaRPr lang="et-EE" dirty="0"/>
          </a:p>
        </p:txBody>
      </p:sp>
      <p:sp>
        <p:nvSpPr>
          <p:cNvPr id="3" name="Content Placeholder 2"/>
          <p:cNvSpPr>
            <a:spLocks noGrp="1"/>
          </p:cNvSpPr>
          <p:nvPr>
            <p:ph sz="half" idx="1"/>
          </p:nvPr>
        </p:nvSpPr>
        <p:spPr>
          <a:xfrm>
            <a:off x="2520000" y="1825624"/>
            <a:ext cx="4140000" cy="4609681"/>
          </a:xfrm>
        </p:spPr>
        <p:txBody>
          <a:bodyPr>
            <a:normAutofit/>
          </a:bodyPr>
          <a:lstStyle/>
          <a:p>
            <a:pPr lvl="0"/>
            <a:r>
              <a:rPr lang="en-GB" dirty="0"/>
              <a:t>New visual</a:t>
            </a:r>
            <a:endParaRPr lang="et-EE" dirty="0"/>
          </a:p>
          <a:p>
            <a:pPr lvl="0"/>
            <a:r>
              <a:rPr lang="en-GB" dirty="0"/>
              <a:t>More intuitive movement in the system and </a:t>
            </a:r>
            <a:r>
              <a:rPr lang="en-GB" dirty="0" smtClean="0"/>
              <a:t>questionnaire</a:t>
            </a:r>
            <a:r>
              <a:rPr lang="et-EE" dirty="0" smtClean="0"/>
              <a:t>s</a:t>
            </a:r>
            <a:r>
              <a:rPr lang="en-GB" dirty="0" smtClean="0"/>
              <a:t> </a:t>
            </a:r>
            <a:endParaRPr lang="et-EE" dirty="0"/>
          </a:p>
          <a:p>
            <a:pPr lvl="0"/>
            <a:r>
              <a:rPr lang="et-EE" dirty="0" smtClean="0"/>
              <a:t>M</a:t>
            </a:r>
            <a:r>
              <a:rPr lang="en-GB" dirty="0" smtClean="0"/>
              <a:t>ore </a:t>
            </a:r>
            <a:r>
              <a:rPr lang="en-GB" dirty="0"/>
              <a:t>logical and </a:t>
            </a:r>
            <a:r>
              <a:rPr lang="en-GB" dirty="0" smtClean="0"/>
              <a:t>clear</a:t>
            </a:r>
            <a:r>
              <a:rPr lang="et-EE" dirty="0" err="1" smtClean="0"/>
              <a:t>er</a:t>
            </a:r>
            <a:r>
              <a:rPr lang="et-EE" dirty="0" smtClean="0"/>
              <a:t> e</a:t>
            </a:r>
            <a:r>
              <a:rPr lang="en-GB" dirty="0" err="1" smtClean="0"/>
              <a:t>rror</a:t>
            </a:r>
            <a:r>
              <a:rPr lang="en-GB" dirty="0" smtClean="0"/>
              <a:t> </a:t>
            </a:r>
            <a:r>
              <a:rPr lang="et-EE" dirty="0" err="1" smtClean="0"/>
              <a:t>messages</a:t>
            </a:r>
            <a:r>
              <a:rPr lang="en-GB" dirty="0" smtClean="0"/>
              <a:t> </a:t>
            </a:r>
            <a:endParaRPr lang="et-EE" dirty="0"/>
          </a:p>
          <a:p>
            <a:pPr lvl="0"/>
            <a:r>
              <a:rPr lang="en-GB" dirty="0"/>
              <a:t>Questionnaires </a:t>
            </a:r>
            <a:r>
              <a:rPr lang="en-GB" dirty="0" smtClean="0"/>
              <a:t>to </a:t>
            </a:r>
            <a:r>
              <a:rPr lang="en-GB" dirty="0"/>
              <a:t>be submitted are indicated more explicitly</a:t>
            </a:r>
            <a:endParaRPr lang="et-EE" dirty="0"/>
          </a:p>
          <a:p>
            <a:pPr lvl="0"/>
            <a:r>
              <a:rPr lang="en-GB" dirty="0"/>
              <a:t>Contact information easier to manage</a:t>
            </a:r>
            <a:endParaRPr lang="et-EE" dirty="0"/>
          </a:p>
          <a:p>
            <a:pPr lvl="0"/>
            <a:r>
              <a:rPr lang="en-GB" dirty="0"/>
              <a:t>Messages and reminders displayed in the </a:t>
            </a:r>
            <a:r>
              <a:rPr lang="en-GB" dirty="0" smtClean="0"/>
              <a:t>system</a:t>
            </a:r>
            <a:endParaRPr lang="et-EE" dirty="0" smtClean="0"/>
          </a:p>
          <a:p>
            <a:pPr lvl="0"/>
            <a:r>
              <a:rPr lang="en-US" dirty="0" smtClean="0"/>
              <a:t>Immediate feedback to respondents</a:t>
            </a:r>
            <a:endParaRPr lang="en-US" dirty="0"/>
          </a:p>
        </p:txBody>
      </p:sp>
      <p:sp>
        <p:nvSpPr>
          <p:cNvPr id="5" name="Slide Number Placeholder 4"/>
          <p:cNvSpPr>
            <a:spLocks noGrp="1"/>
          </p:cNvSpPr>
          <p:nvPr>
            <p:ph type="sldNum" sz="quarter" idx="12"/>
          </p:nvPr>
        </p:nvSpPr>
        <p:spPr/>
        <p:txBody>
          <a:bodyPr/>
          <a:lstStyle/>
          <a:p>
            <a:fld id="{9705FB9A-5FEA-4486-902A-E9C47A7B21EC}" type="slidenum">
              <a:rPr lang="et-EE" smtClean="0"/>
              <a:t>24</a:t>
            </a:fld>
            <a:endParaRPr lang="et-EE"/>
          </a:p>
        </p:txBody>
      </p:sp>
      <p:pic>
        <p:nvPicPr>
          <p:cNvPr id="10" name="Content Placeholder 10" descr="stat-laptop.png"/>
          <p:cNvPicPr>
            <a:picLocks noGrp="1" noChangeAspect="1"/>
          </p:cNvPicPr>
          <p:nvPr>
            <p:ph sz="half" idx="2"/>
          </p:nvPr>
        </p:nvPicPr>
        <p:blipFill>
          <a:blip r:embed="rId2" cstate="screen"/>
          <a:stretch>
            <a:fillRect/>
          </a:stretch>
        </p:blipFill>
        <p:spPr>
          <a:xfrm>
            <a:off x="7058324" y="1335782"/>
            <a:ext cx="4140200" cy="2469843"/>
          </a:xfrm>
          <a:prstGeom prst="rect">
            <a:avLst/>
          </a:prstGeom>
        </p:spPr>
      </p:pic>
      <p:pic>
        <p:nvPicPr>
          <p:cNvPr id="11" name="Content Placeholder 10" descr="stat-laptop.png"/>
          <p:cNvPicPr>
            <a:picLocks noChangeAspect="1"/>
          </p:cNvPicPr>
          <p:nvPr/>
        </p:nvPicPr>
        <p:blipFill>
          <a:blip r:embed="rId2" cstate="screen"/>
          <a:stretch>
            <a:fillRect/>
          </a:stretch>
        </p:blipFill>
        <p:spPr>
          <a:xfrm>
            <a:off x="7058324" y="4030454"/>
            <a:ext cx="4140200" cy="2469843"/>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bwMode="auto">
          <a:xfrm>
            <a:off x="7556740" y="1445840"/>
            <a:ext cx="3141287" cy="2065111"/>
          </a:xfrm>
          <a:prstGeom prst="rect">
            <a:avLst/>
          </a:prstGeom>
          <a:noFill/>
          <a:ln w="9525">
            <a:noFill/>
            <a:miter lim="800000"/>
            <a:headEnd/>
            <a:tailEnd/>
          </a:ln>
        </p:spPr>
      </p:pic>
      <p:pic>
        <p:nvPicPr>
          <p:cNvPr id="12" name="Content Placeholder 2"/>
          <p:cNvPicPr>
            <a:picLocks noChangeAspect="1"/>
          </p:cNvPicPr>
          <p:nvPr/>
        </p:nvPicPr>
        <p:blipFill>
          <a:blip r:embed="rId4"/>
          <a:stretch>
            <a:fillRect/>
          </a:stretch>
        </p:blipFill>
        <p:spPr>
          <a:xfrm>
            <a:off x="7556741" y="4120028"/>
            <a:ext cx="3156528" cy="2065111"/>
          </a:xfrm>
          <a:prstGeom prst="rect">
            <a:avLst/>
          </a:prstGeom>
        </p:spPr>
      </p:pic>
    </p:spTree>
    <p:extLst>
      <p:ext uri="{BB962C8B-B14F-4D97-AF65-F5344CB8AC3E}">
        <p14:creationId xmlns:p14="http://schemas.microsoft.com/office/powerpoint/2010/main" val="3015897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r>
              <a:rPr lang="en-US" dirty="0"/>
              <a:t>/…/ a producer of official statistics shall primarily use data collected in administrative records, data generated in the course of the activities of state and local government authorities and legal persons or collected by them, if such data allow the production of official statistics complying with the quality criteria of official statistics (OSA § 29(1))</a:t>
            </a:r>
          </a:p>
          <a:p>
            <a:r>
              <a:rPr lang="en-US" dirty="0"/>
              <a:t>A producer of official statistics has the right to make proposals for amending the composition of data and the classifications used in the administrative records and databases /…/ (OSA § 29(2))</a:t>
            </a:r>
          </a:p>
          <a:p>
            <a:r>
              <a:rPr lang="en-US" dirty="0"/>
              <a:t>A producer of official statistics has the right to link micro-data collected from respondents and administrative records and databases by using characteristics that allow direct or indirect identification of statistical units (OSA § 30(3))</a:t>
            </a:r>
          </a:p>
          <a:p>
            <a:r>
              <a:rPr lang="en-US" dirty="0"/>
              <a:t>At the request of a producer of official statistics, chief processors of databases shall submit the data collected in the administrative records and databases (OSA § 28(4</a:t>
            </a:r>
            <a:r>
              <a:rPr lang="en-US" dirty="0" smtClean="0"/>
              <a:t>))</a:t>
            </a:r>
            <a:endParaRPr lang="en-US" dirty="0"/>
          </a:p>
        </p:txBody>
      </p:sp>
      <p:sp>
        <p:nvSpPr>
          <p:cNvPr id="3" name="Title 2"/>
          <p:cNvSpPr>
            <a:spLocks noGrp="1"/>
          </p:cNvSpPr>
          <p:nvPr>
            <p:ph type="title"/>
          </p:nvPr>
        </p:nvSpPr>
        <p:spPr/>
        <p:txBody>
          <a:bodyPr/>
          <a:lstStyle/>
          <a:p>
            <a:r>
              <a:rPr lang="en-US" dirty="0"/>
              <a:t>Obligation to use administrative data</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25</a:t>
            </a:fld>
            <a:endParaRPr lang="et-EE" dirty="0"/>
          </a:p>
        </p:txBody>
      </p:sp>
    </p:spTree>
    <p:extLst>
      <p:ext uri="{BB962C8B-B14F-4D97-AF65-F5344CB8AC3E}">
        <p14:creationId xmlns:p14="http://schemas.microsoft.com/office/powerpoint/2010/main" val="1458662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 database is established by an Act or legislation issued on the basis thereof.</a:t>
            </a:r>
            <a:r>
              <a:rPr lang="et-EE" dirty="0"/>
              <a:t> (</a:t>
            </a:r>
            <a:r>
              <a:rPr lang="en-US" dirty="0"/>
              <a:t>§43</a:t>
            </a:r>
            <a:r>
              <a:rPr lang="en-US" baseline="30000" dirty="0"/>
              <a:t>3</a:t>
            </a:r>
            <a:r>
              <a:rPr lang="et-EE" dirty="0"/>
              <a:t>(1))</a:t>
            </a:r>
            <a:endParaRPr lang="en-US" dirty="0"/>
          </a:p>
          <a:p>
            <a:r>
              <a:rPr lang="en-US" dirty="0"/>
              <a:t>Before the establishment of a database or changing the composition of the data collected in a database, introducing a database or terminating a database, the technical documentation of the database shall be approved by the Estonian Information System's Authority, the Data Protection Inspectorate and the Statistics Estonia.</a:t>
            </a:r>
            <a:r>
              <a:rPr lang="et-EE" dirty="0"/>
              <a:t> (</a:t>
            </a:r>
            <a:r>
              <a:rPr lang="en-US" dirty="0"/>
              <a:t>§43</a:t>
            </a:r>
            <a:r>
              <a:rPr lang="en-US" baseline="30000" dirty="0"/>
              <a:t>3</a:t>
            </a:r>
            <a:r>
              <a:rPr lang="et-EE" dirty="0"/>
              <a:t>(3))</a:t>
            </a:r>
          </a:p>
          <a:p>
            <a:r>
              <a:rPr lang="en-GB" dirty="0"/>
              <a:t>Administration system for the state information system </a:t>
            </a:r>
            <a:r>
              <a:rPr lang="et-EE" dirty="0"/>
              <a:t>(</a:t>
            </a:r>
            <a:r>
              <a:rPr lang="en-GB" dirty="0"/>
              <a:t>RIHA</a:t>
            </a:r>
            <a:r>
              <a:rPr lang="et-EE" dirty="0"/>
              <a:t>)</a:t>
            </a:r>
            <a:r>
              <a:rPr lang="en-GB" dirty="0"/>
              <a:t> serves as a catalogue for the state’s information system</a:t>
            </a:r>
            <a:r>
              <a:rPr lang="et-EE" dirty="0"/>
              <a:t> </a:t>
            </a:r>
            <a:r>
              <a:rPr lang="en-GB" dirty="0">
                <a:hlinkClick r:id="rId2"/>
              </a:rPr>
              <a:t>https://</a:t>
            </a:r>
            <a:r>
              <a:rPr lang="en-GB" dirty="0" smtClean="0">
                <a:hlinkClick r:id="rId2"/>
              </a:rPr>
              <a:t>www.ria.ee/administration-system-of-the-state-information-system</a:t>
            </a:r>
            <a:endParaRPr lang="en-GB" dirty="0"/>
          </a:p>
        </p:txBody>
      </p:sp>
      <p:sp>
        <p:nvSpPr>
          <p:cNvPr id="3" name="Title 2"/>
          <p:cNvSpPr>
            <a:spLocks noGrp="1"/>
          </p:cNvSpPr>
          <p:nvPr>
            <p:ph type="title"/>
          </p:nvPr>
        </p:nvSpPr>
        <p:spPr/>
        <p:txBody>
          <a:bodyPr/>
          <a:lstStyle/>
          <a:p>
            <a:r>
              <a:rPr lang="en-US" dirty="0"/>
              <a:t>Supported by Public Information Act</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26</a:t>
            </a:fld>
            <a:endParaRPr lang="et-EE" dirty="0"/>
          </a:p>
        </p:txBody>
      </p:sp>
    </p:spTree>
    <p:extLst>
      <p:ext uri="{BB962C8B-B14F-4D97-AF65-F5344CB8AC3E}">
        <p14:creationId xmlns:p14="http://schemas.microsoft.com/office/powerpoint/2010/main" val="2031172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t-EE" dirty="0" err="1" smtClean="0"/>
              <a:t>Examples</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27</a:t>
            </a:fld>
            <a:endParaRPr lang="et-EE" dirty="0"/>
          </a:p>
        </p:txBody>
      </p:sp>
      <p:graphicFrame>
        <p:nvGraphicFramePr>
          <p:cNvPr id="5" name="Content Placeholder 5"/>
          <p:cNvGraphicFramePr>
            <a:graphicFrameLocks noGrp="1"/>
          </p:cNvGraphicFramePr>
          <p:nvPr>
            <p:ph sz="quarter" idx="13"/>
            <p:extLst/>
          </p:nvPr>
        </p:nvGraphicFramePr>
        <p:xfrm>
          <a:off x="2519363" y="1774825"/>
          <a:ext cx="8834437" cy="4335828"/>
        </p:xfrm>
        <a:graphic>
          <a:graphicData uri="http://schemas.openxmlformats.org/drawingml/2006/table">
            <a:tbl>
              <a:tblPr firstRow="1" bandRow="1">
                <a:tableStyleId>{793D81CF-94F2-401A-BA57-92F5A7B2D0C5}</a:tableStyleId>
              </a:tblPr>
              <a:tblGrid>
                <a:gridCol w="2535558"/>
                <a:gridCol w="6298879"/>
              </a:tblGrid>
              <a:tr h="483887">
                <a:tc>
                  <a:txBody>
                    <a:bodyPr/>
                    <a:lstStyle/>
                    <a:p>
                      <a:r>
                        <a:rPr lang="en-GB" sz="1800" noProof="0" dirty="0" smtClean="0"/>
                        <a:t>Statistical activity</a:t>
                      </a:r>
                      <a:endParaRPr lang="en-GB" sz="1800" noProof="0" dirty="0">
                        <a:solidFill>
                          <a:srgbClr val="002060"/>
                        </a:solidFill>
                      </a:endParaRPr>
                    </a:p>
                  </a:txBody>
                  <a:tcPr marL="121920" marR="121920" marT="60960" marB="60960"/>
                </a:tc>
                <a:tc>
                  <a:txBody>
                    <a:bodyPr/>
                    <a:lstStyle/>
                    <a:p>
                      <a:r>
                        <a:rPr lang="en-GB" sz="1800" noProof="0" dirty="0" smtClean="0"/>
                        <a:t>Administrative data source</a:t>
                      </a:r>
                      <a:endParaRPr lang="en-GB" sz="1800" noProof="0" dirty="0">
                        <a:solidFill>
                          <a:srgbClr val="002060"/>
                        </a:solidFill>
                      </a:endParaRPr>
                    </a:p>
                  </a:txBody>
                  <a:tcPr marL="121920" marR="121920" marT="60960" marB="60960"/>
                </a:tc>
              </a:tr>
              <a:tr h="728318">
                <a:tc>
                  <a:txBody>
                    <a:bodyPr/>
                    <a:lstStyle/>
                    <a:p>
                      <a:pPr algn="l" fontAlgn="b"/>
                      <a:r>
                        <a:rPr lang="en-GB" sz="1800" u="none" strike="noStrike" noProof="0" dirty="0" smtClean="0"/>
                        <a:t>Forest resources</a:t>
                      </a:r>
                    </a:p>
                    <a:p>
                      <a:pPr algn="l" fontAlgn="b"/>
                      <a:endParaRPr lang="en-GB" sz="1800" b="1" u="none" strike="noStrike" noProof="0" dirty="0" smtClean="0"/>
                    </a:p>
                  </a:txBody>
                  <a:tcPr marL="12700" marR="12700" marT="12700" marB="0" anchor="ctr"/>
                </a:tc>
                <a:tc>
                  <a:txBody>
                    <a:bodyPr/>
                    <a:lstStyle/>
                    <a:p>
                      <a:pPr algn="l" fontAlgn="b"/>
                      <a:r>
                        <a:rPr lang="en-GB" sz="1800" u="none" strike="noStrike" noProof="0" dirty="0" smtClean="0"/>
                        <a:t>Estonian Environment Agency: area of forest and other wooded land and area of stands</a:t>
                      </a:r>
                    </a:p>
                  </a:txBody>
                  <a:tcPr marL="12700" marR="12700" marT="12700" marB="0" anchor="ctr"/>
                </a:tc>
              </a:tr>
              <a:tr h="1086262">
                <a:tc>
                  <a:txBody>
                    <a:bodyPr/>
                    <a:lstStyle/>
                    <a:p>
                      <a:pPr algn="l" fontAlgn="b"/>
                      <a:r>
                        <a:rPr lang="en-GB" sz="1800" u="none" strike="noStrike" noProof="0" dirty="0" smtClean="0"/>
                        <a:t>Annual statistics of livestock farming</a:t>
                      </a:r>
                    </a:p>
                    <a:p>
                      <a:pPr algn="l" fontAlgn="b"/>
                      <a:endParaRPr lang="en-GB" sz="1800" b="1" i="0" u="none" strike="noStrike" noProof="0" dirty="0">
                        <a:solidFill>
                          <a:srgbClr val="002060"/>
                        </a:solidFill>
                        <a:latin typeface="Calibri"/>
                      </a:endParaRPr>
                    </a:p>
                  </a:txBody>
                  <a:tcPr marL="12700" marR="12700" marT="12700" marB="0" anchor="ctr"/>
                </a:tc>
                <a:tc>
                  <a:txBody>
                    <a:bodyPr/>
                    <a:lstStyle/>
                    <a:p>
                      <a:pPr algn="l" fontAlgn="b"/>
                      <a:r>
                        <a:rPr lang="en-GB" sz="1800" u="none" strike="noStrike" noProof="0" dirty="0" smtClean="0"/>
                        <a:t>Estonian Agricultural Registers and Information Board (</a:t>
                      </a:r>
                      <a:r>
                        <a:rPr lang="et-EE" sz="1800" u="none" strike="noStrike" noProof="0" dirty="0" smtClean="0"/>
                        <a:t>ARIB</a:t>
                      </a:r>
                      <a:r>
                        <a:rPr lang="en-GB" sz="1800" u="none" strike="noStrike" noProof="0" dirty="0" smtClean="0"/>
                        <a:t>): number of cattle, sheep and goats by age-class</a:t>
                      </a:r>
                    </a:p>
                  </a:txBody>
                  <a:tcPr marL="12700" marR="12700" marT="12700" marB="0" anchor="ctr"/>
                </a:tc>
              </a:tr>
              <a:tr h="951099">
                <a:tc>
                  <a:txBody>
                    <a:bodyPr/>
                    <a:lstStyle/>
                    <a:p>
                      <a:pPr algn="l" fontAlgn="b"/>
                      <a:r>
                        <a:rPr lang="en-GB" sz="1800" u="none" strike="noStrike" noProof="0" dirty="0" smtClean="0"/>
                        <a:t>Construction of dwellings and non-residential buildings</a:t>
                      </a:r>
                      <a:endParaRPr lang="en-GB" sz="1800" b="1" u="none" strike="noStrike" noProof="0" dirty="0" smtClean="0"/>
                    </a:p>
                  </a:txBody>
                  <a:tcPr marL="12700" marR="12700" marT="12700" marB="0" anchor="ctr"/>
                </a:tc>
                <a:tc>
                  <a:txBody>
                    <a:bodyPr/>
                    <a:lstStyle/>
                    <a:p>
                      <a:pPr algn="l" fontAlgn="b"/>
                      <a:r>
                        <a:rPr lang="en-GB" sz="1800" u="none" strike="noStrike" noProof="0" dirty="0" smtClean="0"/>
                        <a:t>Register of Construction Works: granted building permits (number and floor area of dwellings by county</a:t>
                      </a:r>
                      <a:r>
                        <a:rPr lang="et-EE" sz="1800" u="none" strike="noStrike" noProof="0" dirty="0" smtClean="0"/>
                        <a:t>)</a:t>
                      </a:r>
                      <a:endParaRPr lang="en-GB" sz="1800" u="none" strike="noStrike" noProof="0" dirty="0" smtClean="0"/>
                    </a:p>
                  </a:txBody>
                  <a:tcPr marL="12700" marR="12700" marT="12700" marB="0" anchor="ctr"/>
                </a:tc>
              </a:tr>
              <a:tr h="1086262">
                <a:tc>
                  <a:txBody>
                    <a:bodyPr/>
                    <a:lstStyle/>
                    <a:p>
                      <a:pPr algn="l" fontAlgn="b"/>
                      <a:r>
                        <a:rPr lang="en-GB" sz="1800" u="none" strike="noStrike" noProof="0" dirty="0" smtClean="0"/>
                        <a:t>Social benefits</a:t>
                      </a:r>
                    </a:p>
                    <a:p>
                      <a:pPr algn="l" fontAlgn="b"/>
                      <a:endParaRPr lang="en-GB" sz="1800" u="none" strike="noStrike" noProof="0" dirty="0" smtClean="0"/>
                    </a:p>
                    <a:p>
                      <a:pPr algn="l" fontAlgn="b"/>
                      <a:endParaRPr lang="en-GB" sz="1800" b="1" i="0" u="none" strike="noStrike" noProof="0" dirty="0">
                        <a:solidFill>
                          <a:srgbClr val="002060"/>
                        </a:solidFill>
                        <a:latin typeface="Calibri"/>
                      </a:endParaRPr>
                    </a:p>
                  </a:txBody>
                  <a:tcPr marL="12700" marR="12700" marT="12700" marB="0" anchor="ctr"/>
                </a:tc>
                <a:tc>
                  <a:txBody>
                    <a:bodyPr/>
                    <a:lstStyle/>
                    <a:p>
                      <a:pPr algn="l" fontAlgn="b"/>
                      <a:r>
                        <a:rPr lang="en-GB" sz="1800" u="none" strike="noStrike" noProof="0" dirty="0" smtClean="0"/>
                        <a:t>Ministry of Social Affairs: total funds used for subsistence benefits and for the provision and development of social benefits and services</a:t>
                      </a:r>
                      <a:r>
                        <a:rPr lang="et-EE" sz="1800" u="none" strike="noStrike" noProof="0" dirty="0" smtClean="0"/>
                        <a:t>,</a:t>
                      </a:r>
                      <a:r>
                        <a:rPr lang="en-GB" sz="1800" u="none" strike="noStrike" noProof="0" dirty="0" smtClean="0"/>
                        <a:t> </a:t>
                      </a:r>
                      <a:r>
                        <a:rPr lang="en-GB" sz="1800" u="none" strike="noStrike" noProof="0" dirty="0" err="1" smtClean="0"/>
                        <a:t>etc</a:t>
                      </a:r>
                      <a:r>
                        <a:rPr lang="et-EE" sz="1800" u="none" strike="noStrike" noProof="0" dirty="0" smtClean="0"/>
                        <a:t>.</a:t>
                      </a:r>
                      <a:endParaRPr lang="en-GB" sz="1800" b="0" i="0" u="none" strike="noStrike" noProof="0" dirty="0">
                        <a:solidFill>
                          <a:srgbClr val="002060"/>
                        </a:solidFill>
                        <a:latin typeface="Calibri"/>
                      </a:endParaRPr>
                    </a:p>
                  </a:txBody>
                  <a:tcPr marL="12700" marR="12700" marT="12700" marB="0" anchor="ctr"/>
                </a:tc>
              </a:tr>
            </a:tbl>
          </a:graphicData>
        </a:graphic>
      </p:graphicFrame>
    </p:spTree>
    <p:extLst>
      <p:ext uri="{BB962C8B-B14F-4D97-AF65-F5344CB8AC3E}">
        <p14:creationId xmlns:p14="http://schemas.microsoft.com/office/powerpoint/2010/main" val="3931311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Annual </a:t>
            </a:r>
            <a:r>
              <a:rPr lang="et-EE" dirty="0" err="1"/>
              <a:t>financial</a:t>
            </a:r>
            <a:r>
              <a:rPr lang="et-EE" dirty="0"/>
              <a:t> </a:t>
            </a:r>
            <a:r>
              <a:rPr lang="et-EE" dirty="0" err="1"/>
              <a:t>statements</a:t>
            </a:r>
            <a:r>
              <a:rPr lang="en-US" dirty="0"/>
              <a:t> (AR) — the primary administrative source for annual business statistics</a:t>
            </a:r>
            <a:r>
              <a:rPr lang="et-EE" dirty="0"/>
              <a:t>. </a:t>
            </a:r>
            <a:r>
              <a:rPr lang="en-US" dirty="0"/>
              <a:t>According to the Estonian Commercial Code all Estonian </a:t>
            </a:r>
            <a:r>
              <a:rPr lang="en-US" dirty="0" smtClean="0"/>
              <a:t>enterprises </a:t>
            </a:r>
            <a:r>
              <a:rPr lang="en-US" dirty="0"/>
              <a:t>(</a:t>
            </a:r>
            <a:r>
              <a:rPr lang="en-US" dirty="0" err="1"/>
              <a:t>excl</a:t>
            </a:r>
            <a:r>
              <a:rPr lang="et-EE" dirty="0"/>
              <a:t>.</a:t>
            </a:r>
            <a:r>
              <a:rPr lang="en-US" dirty="0"/>
              <a:t> sole proprietors) are obliged to submit their annual </a:t>
            </a:r>
            <a:r>
              <a:rPr lang="et-EE" dirty="0" err="1"/>
              <a:t>financial</a:t>
            </a:r>
            <a:r>
              <a:rPr lang="et-EE" dirty="0"/>
              <a:t> </a:t>
            </a:r>
            <a:r>
              <a:rPr lang="et-EE" dirty="0" err="1"/>
              <a:t>statements</a:t>
            </a:r>
            <a:r>
              <a:rPr lang="en-US" dirty="0"/>
              <a:t> to the Commercial Register 6 month</a:t>
            </a:r>
            <a:r>
              <a:rPr lang="et-EE" dirty="0"/>
              <a:t>s</a:t>
            </a:r>
            <a:r>
              <a:rPr lang="en-US" dirty="0"/>
              <a:t> after the end of </a:t>
            </a:r>
            <a:r>
              <a:rPr lang="et-EE" dirty="0" err="1"/>
              <a:t>the</a:t>
            </a:r>
            <a:r>
              <a:rPr lang="et-EE" dirty="0"/>
              <a:t> </a:t>
            </a:r>
            <a:r>
              <a:rPr lang="en-US" dirty="0"/>
              <a:t>accounting year</a:t>
            </a:r>
            <a:r>
              <a:rPr lang="et-EE" dirty="0"/>
              <a:t>.</a:t>
            </a:r>
            <a:endParaRPr lang="en-US" dirty="0"/>
          </a:p>
          <a:p>
            <a:r>
              <a:rPr lang="en-US" dirty="0"/>
              <a:t>Starting from 1</a:t>
            </a:r>
            <a:r>
              <a:rPr lang="et-EE" dirty="0"/>
              <a:t> </a:t>
            </a:r>
            <a:r>
              <a:rPr lang="en-US" dirty="0"/>
              <a:t>January 2010</a:t>
            </a:r>
            <a:r>
              <a:rPr lang="et-EE" dirty="0"/>
              <a:t>,</a:t>
            </a:r>
            <a:r>
              <a:rPr lang="en-US" dirty="0"/>
              <a:t> commercial undertakings, non-profit associations and foundations are </a:t>
            </a:r>
            <a:r>
              <a:rPr lang="en-US" dirty="0" err="1"/>
              <a:t>obli</a:t>
            </a:r>
            <a:r>
              <a:rPr lang="et-EE" dirty="0" smtClean="0"/>
              <a:t>g</a:t>
            </a:r>
            <a:r>
              <a:rPr lang="en-US" dirty="0" err="1" smtClean="0"/>
              <a:t>ed</a:t>
            </a:r>
            <a:r>
              <a:rPr lang="en-US" dirty="0" smtClean="0"/>
              <a:t> </a:t>
            </a:r>
            <a:r>
              <a:rPr lang="en-US" dirty="0"/>
              <a:t>to provide their annual </a:t>
            </a:r>
            <a:r>
              <a:rPr lang="et-EE" dirty="0" err="1"/>
              <a:t>financial</a:t>
            </a:r>
            <a:r>
              <a:rPr lang="et-EE" dirty="0"/>
              <a:t> </a:t>
            </a:r>
            <a:r>
              <a:rPr lang="et-EE" dirty="0" err="1"/>
              <a:t>statements</a:t>
            </a:r>
            <a:r>
              <a:rPr lang="en-US" dirty="0"/>
              <a:t> only electronically</a:t>
            </a:r>
            <a:r>
              <a:rPr lang="et-EE" dirty="0"/>
              <a:t>.</a:t>
            </a:r>
          </a:p>
          <a:p>
            <a:r>
              <a:rPr lang="en-US" dirty="0"/>
              <a:t>Starting from May 2010</a:t>
            </a:r>
            <a:r>
              <a:rPr lang="et-EE" dirty="0"/>
              <a:t>,</a:t>
            </a:r>
            <a:r>
              <a:rPr lang="en-US" dirty="0"/>
              <a:t> Statistics Estonia started to receive annual </a:t>
            </a:r>
            <a:r>
              <a:rPr lang="et-EE" dirty="0" err="1"/>
              <a:t>financial</a:t>
            </a:r>
            <a:r>
              <a:rPr lang="et-EE" dirty="0"/>
              <a:t> </a:t>
            </a:r>
            <a:r>
              <a:rPr lang="et-EE" dirty="0" err="1"/>
              <a:t>statements</a:t>
            </a:r>
            <a:r>
              <a:rPr lang="en-US" dirty="0"/>
              <a:t> data in XBRL format via X-</a:t>
            </a:r>
            <a:r>
              <a:rPr lang="et-EE" dirty="0"/>
              <a:t>R</a:t>
            </a:r>
            <a:r>
              <a:rPr lang="en-US" dirty="0" err="1"/>
              <a:t>oad</a:t>
            </a:r>
            <a:r>
              <a:rPr lang="en-US" dirty="0"/>
              <a:t> (an environment that </a:t>
            </a:r>
            <a:r>
              <a:rPr lang="en-US" dirty="0" smtClean="0"/>
              <a:t>facilitate</a:t>
            </a:r>
            <a:r>
              <a:rPr lang="et-EE" dirty="0" smtClean="0"/>
              <a:t>s</a:t>
            </a:r>
            <a:r>
              <a:rPr lang="en-US" dirty="0" smtClean="0"/>
              <a:t> </a:t>
            </a:r>
            <a:r>
              <a:rPr lang="en-US" dirty="0"/>
              <a:t>making queries to </a:t>
            </a:r>
            <a:r>
              <a:rPr lang="en-US" dirty="0" smtClean="0"/>
              <a:t>main </a:t>
            </a:r>
            <a:r>
              <a:rPr lang="en-US" dirty="0"/>
              <a:t>state databases in Estonia). </a:t>
            </a:r>
          </a:p>
          <a:p>
            <a:endParaRPr lang="et-EE" dirty="0"/>
          </a:p>
        </p:txBody>
      </p:sp>
      <p:sp>
        <p:nvSpPr>
          <p:cNvPr id="3" name="Title 2"/>
          <p:cNvSpPr>
            <a:spLocks noGrp="1"/>
          </p:cNvSpPr>
          <p:nvPr>
            <p:ph type="title"/>
          </p:nvPr>
        </p:nvSpPr>
        <p:spPr/>
        <p:txBody>
          <a:bodyPr/>
          <a:lstStyle/>
          <a:p>
            <a:r>
              <a:rPr lang="et-EE" dirty="0" err="1" smtClean="0"/>
              <a:t>Annual</a:t>
            </a:r>
            <a:r>
              <a:rPr lang="et-EE" dirty="0" smtClean="0"/>
              <a:t> </a:t>
            </a:r>
            <a:r>
              <a:rPr lang="et-EE" dirty="0" err="1" smtClean="0"/>
              <a:t>financial</a:t>
            </a:r>
            <a:r>
              <a:rPr lang="et-EE" dirty="0" smtClean="0"/>
              <a:t> </a:t>
            </a:r>
            <a:r>
              <a:rPr lang="et-EE" dirty="0" err="1" smtClean="0"/>
              <a:t>statements</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28</a:t>
            </a:fld>
            <a:endParaRPr lang="et-EE" dirty="0"/>
          </a:p>
        </p:txBody>
      </p:sp>
    </p:spTree>
    <p:extLst>
      <p:ext uri="{BB962C8B-B14F-4D97-AF65-F5344CB8AC3E}">
        <p14:creationId xmlns:p14="http://schemas.microsoft.com/office/powerpoint/2010/main" val="714617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07EC977-967C-416A-B2D1-956E101C9208}"/>
              </a:ext>
            </a:extLst>
          </p:cNvPr>
          <p:cNvSpPr>
            <a:spLocks noGrp="1"/>
          </p:cNvSpPr>
          <p:nvPr>
            <p:ph type="title"/>
          </p:nvPr>
        </p:nvSpPr>
        <p:spPr/>
        <p:txBody>
          <a:bodyPr/>
          <a:lstStyle/>
          <a:p>
            <a:r>
              <a:rPr lang="et-EE" dirty="0" err="1" smtClean="0"/>
              <a:t>Data</a:t>
            </a:r>
            <a:r>
              <a:rPr lang="et-EE" dirty="0" smtClean="0"/>
              <a:t> </a:t>
            </a:r>
            <a:r>
              <a:rPr lang="et-EE" dirty="0" err="1" smtClean="0"/>
              <a:t>Dissemination</a:t>
            </a:r>
            <a:endParaRPr lang="et-EE" dirty="0"/>
          </a:p>
        </p:txBody>
      </p:sp>
      <p:sp>
        <p:nvSpPr>
          <p:cNvPr id="7" name="Text Placeholder 6">
            <a:extLst>
              <a:ext uri="{FF2B5EF4-FFF2-40B4-BE49-F238E27FC236}">
                <a16:creationId xmlns:a16="http://schemas.microsoft.com/office/drawing/2014/main" xmlns="" id="{B22D3BBC-C5BE-4DE9-829D-1FFDB0415BB1}"/>
              </a:ext>
            </a:extLst>
          </p:cNvPr>
          <p:cNvSpPr>
            <a:spLocks noGrp="1"/>
          </p:cNvSpPr>
          <p:nvPr>
            <p:ph type="body" idx="1"/>
          </p:nvPr>
        </p:nvSpPr>
        <p:spPr/>
        <p:txBody>
          <a:bodyPr/>
          <a:lstStyle/>
          <a:p>
            <a:r>
              <a:rPr lang="et-EE" dirty="0" err="1" smtClean="0"/>
              <a:t>From</a:t>
            </a:r>
            <a:r>
              <a:rPr lang="et-EE" dirty="0" smtClean="0"/>
              <a:t> </a:t>
            </a:r>
            <a:r>
              <a:rPr lang="et-EE" dirty="0" err="1" smtClean="0"/>
              <a:t>database</a:t>
            </a:r>
            <a:r>
              <a:rPr lang="et-EE" dirty="0" smtClean="0"/>
              <a:t> </a:t>
            </a:r>
            <a:r>
              <a:rPr lang="et-EE" dirty="0" err="1" smtClean="0"/>
              <a:t>to</a:t>
            </a:r>
            <a:r>
              <a:rPr lang="et-EE" dirty="0" smtClean="0"/>
              <a:t> </a:t>
            </a:r>
            <a:r>
              <a:rPr lang="et-EE" dirty="0" err="1" smtClean="0"/>
              <a:t>data</a:t>
            </a:r>
            <a:r>
              <a:rPr lang="et-EE" dirty="0" smtClean="0"/>
              <a:t> </a:t>
            </a:r>
            <a:r>
              <a:rPr lang="et-EE" dirty="0" err="1" smtClean="0"/>
              <a:t>science</a:t>
            </a:r>
            <a:endParaRPr lang="et-EE" dirty="0"/>
          </a:p>
        </p:txBody>
      </p:sp>
      <p:sp>
        <p:nvSpPr>
          <p:cNvPr id="3" name="Slide Number Placeholder 2">
            <a:extLst>
              <a:ext uri="{FF2B5EF4-FFF2-40B4-BE49-F238E27FC236}">
                <a16:creationId xmlns:a16="http://schemas.microsoft.com/office/drawing/2014/main" xmlns="" id="{6514AFBC-4574-4604-A58A-79932D69FB11}"/>
              </a:ext>
            </a:extLst>
          </p:cNvPr>
          <p:cNvSpPr>
            <a:spLocks noGrp="1"/>
          </p:cNvSpPr>
          <p:nvPr>
            <p:ph type="sldNum" sz="quarter" idx="12"/>
          </p:nvPr>
        </p:nvSpPr>
        <p:spPr>
          <a:xfrm>
            <a:off x="326449" y="315396"/>
            <a:ext cx="216000" cy="216000"/>
          </a:xfrm>
        </p:spPr>
        <p:txBody>
          <a:bodyPr/>
          <a:lstStyle/>
          <a:p>
            <a:fld id="{9705FB9A-5FEA-4486-902A-E9C47A7B21EC}" type="slidenum">
              <a:rPr lang="et-EE" smtClean="0"/>
              <a:t>29</a:t>
            </a:fld>
            <a:endParaRPr lang="et-EE"/>
          </a:p>
        </p:txBody>
      </p:sp>
    </p:spTree>
    <p:extLst>
      <p:ext uri="{BB962C8B-B14F-4D97-AF65-F5344CB8AC3E}">
        <p14:creationId xmlns:p14="http://schemas.microsoft.com/office/powerpoint/2010/main" val="2515344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smtClean="0"/>
              <a:t>Brief</a:t>
            </a:r>
            <a:r>
              <a:rPr lang="et-EE" dirty="0" smtClean="0"/>
              <a:t> </a:t>
            </a:r>
            <a:r>
              <a:rPr lang="et-EE" dirty="0" err="1" smtClean="0"/>
              <a:t>history</a:t>
            </a:r>
            <a:r>
              <a:rPr lang="et-EE" dirty="0" smtClean="0"/>
              <a:t> (2)</a:t>
            </a:r>
            <a:endParaRPr lang="et-EE" dirty="0"/>
          </a:p>
        </p:txBody>
      </p:sp>
      <p:sp>
        <p:nvSpPr>
          <p:cNvPr id="3" name="Content Placeholder 2"/>
          <p:cNvSpPr>
            <a:spLocks noGrp="1"/>
          </p:cNvSpPr>
          <p:nvPr>
            <p:ph sz="half" idx="1"/>
          </p:nvPr>
        </p:nvSpPr>
        <p:spPr>
          <a:xfrm>
            <a:off x="2520000" y="1825625"/>
            <a:ext cx="8833800" cy="3960000"/>
          </a:xfrm>
        </p:spPr>
        <p:txBody>
          <a:bodyPr/>
          <a:lstStyle/>
          <a:p>
            <a:r>
              <a:rPr lang="et-EE" b="1" dirty="0"/>
              <a:t>2006 </a:t>
            </a:r>
            <a:r>
              <a:rPr lang="et-EE" dirty="0"/>
              <a:t>    </a:t>
            </a:r>
            <a:r>
              <a:rPr lang="et-EE" dirty="0" err="1" smtClean="0"/>
              <a:t>electronic</a:t>
            </a:r>
            <a:r>
              <a:rPr lang="et-EE" dirty="0" smtClean="0"/>
              <a:t> </a:t>
            </a:r>
            <a:r>
              <a:rPr lang="et-EE" dirty="0" err="1"/>
              <a:t>data</a:t>
            </a:r>
            <a:r>
              <a:rPr lang="et-EE" dirty="0"/>
              <a:t> </a:t>
            </a:r>
            <a:r>
              <a:rPr lang="et-EE" dirty="0" err="1"/>
              <a:t>transmission</a:t>
            </a:r>
            <a:r>
              <a:rPr lang="et-EE" dirty="0"/>
              <a:t> </a:t>
            </a:r>
            <a:r>
              <a:rPr lang="et-EE" dirty="0" err="1"/>
              <a:t>channel</a:t>
            </a:r>
            <a:r>
              <a:rPr lang="et-EE" dirty="0"/>
              <a:t> </a:t>
            </a:r>
            <a:r>
              <a:rPr lang="et-EE" b="1" u="sng" dirty="0" err="1" smtClean="0">
                <a:hlinkClick r:id="rId2"/>
              </a:rPr>
              <a:t>eSTAT</a:t>
            </a:r>
            <a:endParaRPr lang="et-EE" b="1" u="sng" dirty="0" smtClean="0"/>
          </a:p>
          <a:p>
            <a:r>
              <a:rPr lang="en-US" b="1" dirty="0"/>
              <a:t>2010 </a:t>
            </a:r>
            <a:r>
              <a:rPr lang="en-US" dirty="0"/>
              <a:t>     </a:t>
            </a:r>
            <a:r>
              <a:rPr lang="en-US" b="1" u="sng" dirty="0">
                <a:hlinkClick r:id="rId3"/>
              </a:rPr>
              <a:t>Official Statistics </a:t>
            </a:r>
            <a:r>
              <a:rPr lang="en-US" b="1" u="sng" dirty="0" smtClean="0">
                <a:hlinkClick r:id="rId3"/>
              </a:rPr>
              <a:t>Act</a:t>
            </a:r>
            <a:endParaRPr lang="et-EE" u="sng" dirty="0"/>
          </a:p>
          <a:p>
            <a:r>
              <a:rPr lang="en-US" b="1" dirty="0"/>
              <a:t>2012 </a:t>
            </a:r>
            <a:r>
              <a:rPr lang="en-US" dirty="0"/>
              <a:t>    </a:t>
            </a:r>
            <a:r>
              <a:rPr lang="en-US" dirty="0" smtClean="0"/>
              <a:t>Population </a:t>
            </a:r>
            <a:r>
              <a:rPr lang="en-US" dirty="0"/>
              <a:t>and Housing Census is carried </a:t>
            </a:r>
            <a:r>
              <a:rPr lang="en-US" dirty="0" smtClean="0"/>
              <a:t>out</a:t>
            </a:r>
            <a:r>
              <a:rPr lang="et-EE" dirty="0" smtClean="0"/>
              <a:t> to </a:t>
            </a:r>
            <a:r>
              <a:rPr lang="en-US" dirty="0" smtClean="0"/>
              <a:t>participate </a:t>
            </a:r>
            <a:r>
              <a:rPr lang="en-US" dirty="0"/>
              <a:t>in </a:t>
            </a:r>
            <a:r>
              <a:rPr lang="en-US" dirty="0" smtClean="0"/>
              <a:t>online</a:t>
            </a:r>
            <a:endParaRPr lang="et-EE" dirty="0" smtClean="0"/>
          </a:p>
          <a:p>
            <a:r>
              <a:rPr lang="en-US" b="1" dirty="0"/>
              <a:t>2015 </a:t>
            </a:r>
            <a:r>
              <a:rPr lang="en-US" dirty="0"/>
              <a:t>    Statistics Estonia is awarded the </a:t>
            </a:r>
            <a:r>
              <a:rPr lang="en-US" dirty="0" smtClean="0"/>
              <a:t>Green </a:t>
            </a:r>
            <a:r>
              <a:rPr lang="en-US" dirty="0"/>
              <a:t>Office of the Year </a:t>
            </a:r>
            <a:r>
              <a:rPr lang="en-US" dirty="0" smtClean="0"/>
              <a:t>award</a:t>
            </a:r>
            <a:endParaRPr lang="et-EE" dirty="0" smtClean="0"/>
          </a:p>
          <a:p>
            <a:r>
              <a:rPr lang="en-US" b="1" dirty="0"/>
              <a:t>2017</a:t>
            </a:r>
            <a:r>
              <a:rPr lang="en-US" dirty="0"/>
              <a:t>     Statistics Estonia chairs the Council Working Party on Statistics during the Estonian Presidency of the Council of the European </a:t>
            </a:r>
            <a:r>
              <a:rPr lang="en-US" dirty="0" smtClean="0"/>
              <a:t>Union</a:t>
            </a:r>
            <a:endParaRPr lang="et-EE" dirty="0" smtClean="0"/>
          </a:p>
          <a:p>
            <a:r>
              <a:rPr lang="en-US" b="1" dirty="0"/>
              <a:t>2019  </a:t>
            </a:r>
            <a:r>
              <a:rPr lang="en-US" dirty="0"/>
              <a:t>   Statistics Estonia presents first interactive </a:t>
            </a:r>
            <a:r>
              <a:rPr lang="en-US" dirty="0" err="1"/>
              <a:t>visualisation</a:t>
            </a:r>
            <a:r>
              <a:rPr lang="en-US" dirty="0"/>
              <a:t> applications </a:t>
            </a:r>
            <a:r>
              <a:rPr lang="en-US" b="1" u="sng" dirty="0">
                <a:hlinkClick r:id="rId4"/>
              </a:rPr>
              <a:t>Foreign trade</a:t>
            </a:r>
            <a:r>
              <a:rPr lang="en-US" dirty="0"/>
              <a:t> and the </a:t>
            </a:r>
            <a:r>
              <a:rPr lang="en-US" b="1" u="sng" dirty="0">
                <a:hlinkClick r:id="rId5"/>
              </a:rPr>
              <a:t>Tree of Truth</a:t>
            </a:r>
            <a:r>
              <a:rPr lang="en-US" dirty="0"/>
              <a:t>, measuring important national indicators.</a:t>
            </a:r>
            <a:endParaRPr lang="et-EE" dirty="0" smtClean="0"/>
          </a:p>
          <a:p>
            <a:r>
              <a:rPr lang="en-US" b="1" dirty="0"/>
              <a:t>2020     </a:t>
            </a:r>
            <a:r>
              <a:rPr lang="en-US" dirty="0"/>
              <a:t>Statistics Estonia publishes interactive tools </a:t>
            </a:r>
            <a:r>
              <a:rPr lang="en-US" b="1" u="sng" dirty="0">
                <a:hlinkClick r:id="rId6"/>
              </a:rPr>
              <a:t>Wages and salaries</a:t>
            </a:r>
            <a:r>
              <a:rPr lang="en-US" dirty="0"/>
              <a:t> and </a:t>
            </a:r>
            <a:r>
              <a:rPr lang="en-US" b="1" u="sng" dirty="0">
                <a:hlinkClick r:id="rId7"/>
              </a:rPr>
              <a:t>Dashboards</a:t>
            </a:r>
            <a:r>
              <a:rPr lang="en-US" dirty="0"/>
              <a:t>, </a:t>
            </a:r>
            <a:endParaRPr lang="et-EE" u="sng" dirty="0"/>
          </a:p>
        </p:txBody>
      </p:sp>
      <p:sp>
        <p:nvSpPr>
          <p:cNvPr id="5" name="Slide Number Placeholder 4"/>
          <p:cNvSpPr>
            <a:spLocks noGrp="1"/>
          </p:cNvSpPr>
          <p:nvPr>
            <p:ph type="sldNum" sz="quarter" idx="12"/>
          </p:nvPr>
        </p:nvSpPr>
        <p:spPr/>
        <p:txBody>
          <a:bodyPr/>
          <a:lstStyle/>
          <a:p>
            <a:fld id="{9705FB9A-5FEA-4486-902A-E9C47A7B21EC}" type="slidenum">
              <a:rPr lang="et-EE" smtClean="0">
                <a:solidFill>
                  <a:prstClr val="white"/>
                </a:solidFill>
              </a:rPr>
              <a:pPr/>
              <a:t>3</a:t>
            </a:fld>
            <a:endParaRPr lang="et-EE">
              <a:solidFill>
                <a:prstClr val="white"/>
              </a:solidFill>
            </a:endParaRPr>
          </a:p>
        </p:txBody>
      </p:sp>
    </p:spTree>
    <p:extLst>
      <p:ext uri="{BB962C8B-B14F-4D97-AF65-F5344CB8AC3E}">
        <p14:creationId xmlns:p14="http://schemas.microsoft.com/office/powerpoint/2010/main" val="257154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err="1" smtClean="0"/>
              <a:t>Client</a:t>
            </a:r>
            <a:r>
              <a:rPr lang="et-EE" dirty="0" smtClean="0"/>
              <a:t> </a:t>
            </a:r>
            <a:r>
              <a:rPr lang="et-EE" dirty="0" err="1" smtClean="0"/>
              <a:t>segments</a:t>
            </a:r>
            <a:r>
              <a:rPr lang="et-EE" dirty="0" smtClean="0"/>
              <a:t> and </a:t>
            </a:r>
            <a:r>
              <a:rPr lang="et-EE" dirty="0" err="1" smtClean="0"/>
              <a:t>solutions</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30</a:t>
            </a:fld>
            <a:endParaRPr lang="et-EE" dirty="0"/>
          </a:p>
        </p:txBody>
      </p:sp>
      <p:sp>
        <p:nvSpPr>
          <p:cNvPr id="6" name="Freeform 8"/>
          <p:cNvSpPr>
            <a:spLocks/>
          </p:cNvSpPr>
          <p:nvPr/>
        </p:nvSpPr>
        <p:spPr bwMode="auto">
          <a:xfrm>
            <a:off x="2664826" y="1657260"/>
            <a:ext cx="7159720" cy="4972139"/>
          </a:xfrm>
          <a:custGeom>
            <a:avLst/>
            <a:gdLst>
              <a:gd name="T0" fmla="*/ 2147483647 w 2829"/>
              <a:gd name="T1" fmla="*/ 2147483647 h 2455"/>
              <a:gd name="T2" fmla="*/ 0 w 2829"/>
              <a:gd name="T3" fmla="*/ 2147483647 h 2455"/>
              <a:gd name="T4" fmla="*/ 1781751640 w 2829"/>
              <a:gd name="T5" fmla="*/ 2147483647 h 2455"/>
              <a:gd name="T6" fmla="*/ 2147483647 w 2829"/>
              <a:gd name="T7" fmla="*/ 0 h 2455"/>
              <a:gd name="T8" fmla="*/ 2147483647 w 2829"/>
              <a:gd name="T9" fmla="*/ 2147483647 h 2455"/>
              <a:gd name="T10" fmla="*/ 2147483647 w 2829"/>
              <a:gd name="T11" fmla="*/ 2147483647 h 2455"/>
              <a:gd name="T12" fmla="*/ 2147483647 w 2829"/>
              <a:gd name="T13" fmla="*/ 2147483647 h 2455"/>
              <a:gd name="T14" fmla="*/ 0 60000 65536"/>
              <a:gd name="T15" fmla="*/ 0 60000 65536"/>
              <a:gd name="T16" fmla="*/ 0 60000 65536"/>
              <a:gd name="T17" fmla="*/ 0 60000 65536"/>
              <a:gd name="T18" fmla="*/ 0 60000 65536"/>
              <a:gd name="T19" fmla="*/ 0 60000 65536"/>
              <a:gd name="T20" fmla="*/ 0 60000 65536"/>
              <a:gd name="T21" fmla="*/ 0 w 2829"/>
              <a:gd name="T22" fmla="*/ 0 h 2455"/>
              <a:gd name="T23" fmla="*/ 2829 w 2829"/>
              <a:gd name="T24" fmla="*/ 2455 h 24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29" h="2455">
                <a:moveTo>
                  <a:pt x="1415" y="2455"/>
                </a:moveTo>
                <a:lnTo>
                  <a:pt x="0" y="2455"/>
                </a:lnTo>
                <a:lnTo>
                  <a:pt x="707" y="1227"/>
                </a:lnTo>
                <a:lnTo>
                  <a:pt x="1415" y="0"/>
                </a:lnTo>
                <a:lnTo>
                  <a:pt x="2122" y="1227"/>
                </a:lnTo>
                <a:lnTo>
                  <a:pt x="2829" y="2455"/>
                </a:lnTo>
                <a:lnTo>
                  <a:pt x="1415" y="2455"/>
                </a:lnTo>
                <a:close/>
              </a:path>
            </a:pathLst>
          </a:custGeom>
          <a:noFill/>
          <a:ln>
            <a:solidFill>
              <a:schemeClr val="accent6"/>
            </a:solidFill>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eaLnBrk="0" fontAlgn="base" hangingPunct="0">
              <a:spcBef>
                <a:spcPct val="0"/>
              </a:spcBef>
              <a:spcAft>
                <a:spcPct val="0"/>
              </a:spcAft>
              <a:defRPr/>
            </a:pPr>
            <a:endParaRPr lang="et-EE" b="1">
              <a:solidFill>
                <a:schemeClr val="tx1"/>
              </a:solidFill>
              <a:cs typeface="Arial" panose="020B0604020202020204" pitchFamily="34" charset="0"/>
            </a:endParaRPr>
          </a:p>
        </p:txBody>
      </p:sp>
      <p:sp>
        <p:nvSpPr>
          <p:cNvPr id="7" name="Rectangle 24"/>
          <p:cNvSpPr>
            <a:spLocks noChangeArrowheads="1"/>
          </p:cNvSpPr>
          <p:nvPr/>
        </p:nvSpPr>
        <p:spPr bwMode="auto">
          <a:xfrm>
            <a:off x="880426" y="2905657"/>
            <a:ext cx="65" cy="276999"/>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endParaRPr lang="et-EE">
              <a:cs typeface="Arial" panose="020B0604020202020204" pitchFamily="34" charset="0"/>
            </a:endParaRPr>
          </a:p>
        </p:txBody>
      </p:sp>
      <p:sp>
        <p:nvSpPr>
          <p:cNvPr id="8" name="TextBox 7"/>
          <p:cNvSpPr txBox="1"/>
          <p:nvPr/>
        </p:nvSpPr>
        <p:spPr>
          <a:xfrm>
            <a:off x="368584" y="1400017"/>
            <a:ext cx="1839777" cy="646331"/>
          </a:xfrm>
          <a:prstGeom prst="rect">
            <a:avLst/>
          </a:prstGeom>
          <a:solidFill>
            <a:schemeClr val="bg1"/>
          </a:solidFill>
        </p:spPr>
        <p:txBody>
          <a:bodyPr wrap="square" lIns="0" rtlCol="0">
            <a:spAutoFit/>
          </a:bodyPr>
          <a:lstStyle/>
          <a:p>
            <a:pPr eaLnBrk="0" fontAlgn="base" hangingPunct="0">
              <a:spcBef>
                <a:spcPct val="0"/>
              </a:spcBef>
              <a:spcAft>
                <a:spcPct val="0"/>
              </a:spcAft>
            </a:pPr>
            <a:r>
              <a:rPr lang="et-EE" dirty="0" err="1">
                <a:cs typeface="Arial" panose="020B0604020202020204" pitchFamily="34" charset="0"/>
              </a:rPr>
              <a:t>Researchers</a:t>
            </a:r>
            <a:r>
              <a:rPr lang="et-EE" dirty="0">
                <a:cs typeface="Arial" panose="020B0604020202020204" pitchFamily="34" charset="0"/>
              </a:rPr>
              <a:t> </a:t>
            </a:r>
          </a:p>
          <a:p>
            <a:pPr eaLnBrk="0" fontAlgn="base" hangingPunct="0">
              <a:spcBef>
                <a:spcPct val="0"/>
              </a:spcBef>
              <a:spcAft>
                <a:spcPct val="0"/>
              </a:spcAft>
            </a:pPr>
            <a:r>
              <a:rPr lang="et-EE" dirty="0">
                <a:cs typeface="Arial" panose="020B0604020202020204" pitchFamily="34" charset="0"/>
              </a:rPr>
              <a:t>(VIP </a:t>
            </a:r>
            <a:r>
              <a:rPr lang="et-EE" dirty="0" err="1">
                <a:cs typeface="Arial" panose="020B0604020202020204" pitchFamily="34" charset="0"/>
              </a:rPr>
              <a:t>users</a:t>
            </a:r>
            <a:r>
              <a:rPr lang="et-EE" dirty="0">
                <a:cs typeface="Arial" panose="020B0604020202020204" pitchFamily="34" charset="0"/>
              </a:rPr>
              <a:t>)</a:t>
            </a:r>
          </a:p>
        </p:txBody>
      </p:sp>
      <p:sp>
        <p:nvSpPr>
          <p:cNvPr id="9" name="TextBox 8"/>
          <p:cNvSpPr txBox="1"/>
          <p:nvPr/>
        </p:nvSpPr>
        <p:spPr>
          <a:xfrm>
            <a:off x="392273" y="2232225"/>
            <a:ext cx="2010686" cy="923330"/>
          </a:xfrm>
          <a:prstGeom prst="rect">
            <a:avLst/>
          </a:prstGeom>
          <a:solidFill>
            <a:schemeClr val="bg1"/>
          </a:solidFill>
        </p:spPr>
        <p:txBody>
          <a:bodyPr wrap="square" lIns="0" rtlCol="0">
            <a:spAutoFit/>
          </a:bodyPr>
          <a:lstStyle/>
          <a:p>
            <a:pPr eaLnBrk="0" fontAlgn="base" hangingPunct="0">
              <a:spcBef>
                <a:spcPct val="0"/>
              </a:spcBef>
              <a:spcAft>
                <a:spcPct val="0"/>
              </a:spcAft>
            </a:pPr>
            <a:r>
              <a:rPr lang="en-US" dirty="0">
                <a:cs typeface="Arial" panose="020B0604020202020204" pitchFamily="34" charset="0"/>
              </a:rPr>
              <a:t>Key users (main </a:t>
            </a:r>
          </a:p>
          <a:p>
            <a:pPr eaLnBrk="0" fontAlgn="base" hangingPunct="0">
              <a:spcBef>
                <a:spcPct val="0"/>
              </a:spcBef>
              <a:spcAft>
                <a:spcPct val="0"/>
              </a:spcAft>
            </a:pPr>
            <a:r>
              <a:rPr lang="en-US" dirty="0">
                <a:cs typeface="Arial" panose="020B0604020202020204" pitchFamily="34" charset="0"/>
              </a:rPr>
              <a:t>representatives of public interest) </a:t>
            </a:r>
            <a:endParaRPr lang="et-EE" dirty="0">
              <a:cs typeface="Arial" panose="020B0604020202020204" pitchFamily="34" charset="0"/>
            </a:endParaRPr>
          </a:p>
        </p:txBody>
      </p:sp>
      <p:sp>
        <p:nvSpPr>
          <p:cNvPr id="10" name="TextBox 9"/>
          <p:cNvSpPr txBox="1"/>
          <p:nvPr/>
        </p:nvSpPr>
        <p:spPr>
          <a:xfrm>
            <a:off x="368584" y="4485827"/>
            <a:ext cx="2034375" cy="923330"/>
          </a:xfrm>
          <a:prstGeom prst="rect">
            <a:avLst/>
          </a:prstGeom>
          <a:solidFill>
            <a:schemeClr val="bg1"/>
          </a:solidFill>
        </p:spPr>
        <p:txBody>
          <a:bodyPr wrap="square" lIns="0" rtlCol="0">
            <a:spAutoFit/>
          </a:bodyPr>
          <a:lstStyle/>
          <a:p>
            <a:pPr eaLnBrk="0" fontAlgn="base" hangingPunct="0">
              <a:spcBef>
                <a:spcPct val="0"/>
              </a:spcBef>
              <a:spcAft>
                <a:spcPct val="0"/>
              </a:spcAft>
            </a:pPr>
            <a:r>
              <a:rPr lang="et-EE" dirty="0">
                <a:cs typeface="Arial" panose="020B0604020202020204" pitchFamily="34" charset="0"/>
              </a:rPr>
              <a:t>Main </a:t>
            </a:r>
            <a:r>
              <a:rPr lang="et-EE" dirty="0" err="1">
                <a:cs typeface="Arial" panose="020B0604020202020204" pitchFamily="34" charset="0"/>
              </a:rPr>
              <a:t>users</a:t>
            </a:r>
            <a:r>
              <a:rPr lang="et-EE" dirty="0">
                <a:cs typeface="Arial" panose="020B0604020202020204" pitchFamily="34" charset="0"/>
              </a:rPr>
              <a:t> </a:t>
            </a:r>
            <a:r>
              <a:rPr lang="et-EE" dirty="0" smtClean="0">
                <a:cs typeface="Arial" panose="020B0604020202020204" pitchFamily="34" charset="0"/>
              </a:rPr>
              <a:t>(</a:t>
            </a:r>
            <a:r>
              <a:rPr lang="et-EE" dirty="0" err="1" smtClean="0">
                <a:cs typeface="Arial" panose="020B0604020202020204" pitchFamily="34" charset="0"/>
              </a:rPr>
              <a:t>entrepreneurs</a:t>
            </a:r>
            <a:r>
              <a:rPr lang="et-EE" dirty="0" smtClean="0">
                <a:cs typeface="Arial" panose="020B0604020202020204" pitchFamily="34" charset="0"/>
              </a:rPr>
              <a:t>, </a:t>
            </a:r>
            <a:r>
              <a:rPr lang="et-EE" dirty="0" err="1" smtClean="0">
                <a:cs typeface="Arial" panose="020B0604020202020204" pitchFamily="34" charset="0"/>
              </a:rPr>
              <a:t>students</a:t>
            </a:r>
            <a:r>
              <a:rPr lang="et-EE" dirty="0" smtClean="0">
                <a:cs typeface="Arial" panose="020B0604020202020204" pitchFamily="34" charset="0"/>
              </a:rPr>
              <a:t>) </a:t>
            </a:r>
            <a:endParaRPr lang="et-EE" dirty="0">
              <a:cs typeface="Arial" panose="020B0604020202020204" pitchFamily="34" charset="0"/>
            </a:endParaRPr>
          </a:p>
        </p:txBody>
      </p:sp>
      <p:sp>
        <p:nvSpPr>
          <p:cNvPr id="11" name="TextBox 10"/>
          <p:cNvSpPr txBox="1"/>
          <p:nvPr/>
        </p:nvSpPr>
        <p:spPr>
          <a:xfrm>
            <a:off x="401792" y="5462736"/>
            <a:ext cx="2001167" cy="369332"/>
          </a:xfrm>
          <a:prstGeom prst="rect">
            <a:avLst/>
          </a:prstGeom>
          <a:solidFill>
            <a:schemeClr val="bg1"/>
          </a:solidFill>
        </p:spPr>
        <p:txBody>
          <a:bodyPr wrap="square" lIns="0" rtlCol="0">
            <a:spAutoFit/>
          </a:bodyPr>
          <a:lstStyle/>
          <a:p>
            <a:pPr eaLnBrk="0" fontAlgn="base" hangingPunct="0">
              <a:spcBef>
                <a:spcPct val="0"/>
              </a:spcBef>
              <a:spcAft>
                <a:spcPct val="0"/>
              </a:spcAft>
            </a:pPr>
            <a:r>
              <a:rPr lang="et-EE" dirty="0" err="1">
                <a:cs typeface="Arial" panose="020B0604020202020204" pitchFamily="34" charset="0"/>
              </a:rPr>
              <a:t>Infrequent</a:t>
            </a:r>
            <a:r>
              <a:rPr lang="et-EE" dirty="0">
                <a:cs typeface="Arial" panose="020B0604020202020204" pitchFamily="34" charset="0"/>
              </a:rPr>
              <a:t> </a:t>
            </a:r>
            <a:r>
              <a:rPr lang="et-EE" dirty="0" err="1">
                <a:cs typeface="Arial" panose="020B0604020202020204" pitchFamily="34" charset="0"/>
              </a:rPr>
              <a:t>users</a:t>
            </a:r>
            <a:r>
              <a:rPr lang="et-EE" dirty="0">
                <a:cs typeface="Arial" panose="020B0604020202020204" pitchFamily="34" charset="0"/>
              </a:rPr>
              <a:t>  </a:t>
            </a:r>
          </a:p>
        </p:txBody>
      </p:sp>
      <p:cxnSp>
        <p:nvCxnSpPr>
          <p:cNvPr id="12" name="Straight Connector 11"/>
          <p:cNvCxnSpPr/>
          <p:nvPr/>
        </p:nvCxnSpPr>
        <p:spPr bwMode="auto">
          <a:xfrm flipV="1">
            <a:off x="368584" y="5405722"/>
            <a:ext cx="9349630" cy="16737"/>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Rectangle 44"/>
          <p:cNvSpPr>
            <a:spLocks noChangeArrowheads="1"/>
          </p:cNvSpPr>
          <p:nvPr/>
        </p:nvSpPr>
        <p:spPr bwMode="auto">
          <a:xfrm>
            <a:off x="9891003" y="4437238"/>
            <a:ext cx="2123453" cy="283914"/>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Datasets</a:t>
            </a:r>
            <a:endParaRPr lang="et-EE" dirty="0">
              <a:cs typeface="Arial" panose="020B0604020202020204" pitchFamily="34" charset="0"/>
            </a:endParaRPr>
          </a:p>
        </p:txBody>
      </p:sp>
      <p:sp>
        <p:nvSpPr>
          <p:cNvPr id="14" name="Rectangle 44"/>
          <p:cNvSpPr>
            <a:spLocks noChangeArrowheads="1"/>
          </p:cNvSpPr>
          <p:nvPr/>
        </p:nvSpPr>
        <p:spPr bwMode="auto">
          <a:xfrm>
            <a:off x="9886660" y="5410765"/>
            <a:ext cx="2173352" cy="276999"/>
          </a:xfrm>
          <a:prstGeom prst="rect">
            <a:avLst/>
          </a:prstGeom>
          <a:noFill/>
          <a:ln w="9525">
            <a:noFill/>
            <a:miter lim="800000"/>
            <a:headEnd/>
            <a:tailEnd/>
          </a:ln>
        </p:spPr>
        <p:txBody>
          <a:bodyPr wrap="non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smtClean="0">
                <a:cs typeface="Arial" panose="020B0604020202020204" pitchFamily="34" charset="0"/>
              </a:rPr>
              <a:t>Web</a:t>
            </a:r>
            <a:r>
              <a:rPr lang="et-EE" dirty="0" smtClean="0">
                <a:cs typeface="Arial" panose="020B0604020202020204" pitchFamily="34" charset="0"/>
              </a:rPr>
              <a:t> </a:t>
            </a:r>
            <a:r>
              <a:rPr lang="et-EE" dirty="0" err="1" smtClean="0">
                <a:cs typeface="Arial" panose="020B0604020202020204" pitchFamily="34" charset="0"/>
              </a:rPr>
              <a:t>applications</a:t>
            </a:r>
            <a:endParaRPr lang="et-EE" b="1" dirty="0">
              <a:cs typeface="Arial" panose="020B0604020202020204" pitchFamily="34" charset="0"/>
            </a:endParaRPr>
          </a:p>
        </p:txBody>
      </p:sp>
      <p:sp>
        <p:nvSpPr>
          <p:cNvPr id="15" name="Rectangle 44"/>
          <p:cNvSpPr>
            <a:spLocks noChangeArrowheads="1"/>
          </p:cNvSpPr>
          <p:nvPr/>
        </p:nvSpPr>
        <p:spPr bwMode="auto">
          <a:xfrm>
            <a:off x="9886660" y="5762739"/>
            <a:ext cx="1702069" cy="276999"/>
          </a:xfrm>
          <a:prstGeom prst="rect">
            <a:avLst/>
          </a:prstGeom>
          <a:noFill/>
          <a:ln w="9525">
            <a:noFill/>
            <a:miter lim="800000"/>
            <a:headEnd/>
            <a:tailEnd/>
          </a:ln>
        </p:spPr>
        <p:txBody>
          <a:bodyPr wrap="non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Infographics</a:t>
            </a:r>
            <a:endParaRPr lang="et-EE" dirty="0">
              <a:cs typeface="Arial" panose="020B0604020202020204" pitchFamily="34" charset="0"/>
            </a:endParaRPr>
          </a:p>
        </p:txBody>
      </p:sp>
      <p:sp>
        <p:nvSpPr>
          <p:cNvPr id="16" name="Rectangle 44"/>
          <p:cNvSpPr>
            <a:spLocks noChangeArrowheads="1"/>
          </p:cNvSpPr>
          <p:nvPr/>
        </p:nvSpPr>
        <p:spPr bwMode="auto">
          <a:xfrm>
            <a:off x="9891003" y="2203302"/>
            <a:ext cx="2123453" cy="553998"/>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a:cs typeface="Arial" panose="020B0604020202020204" pitchFamily="34" charset="0"/>
              </a:rPr>
              <a:t>.</a:t>
            </a:r>
            <a:r>
              <a:rPr lang="et-EE" dirty="0" err="1">
                <a:cs typeface="Arial" panose="020B0604020202020204" pitchFamily="34" charset="0"/>
              </a:rPr>
              <a:t>Stat</a:t>
            </a:r>
            <a:r>
              <a:rPr lang="et-EE" dirty="0">
                <a:cs typeface="Arial" panose="020B0604020202020204" pitchFamily="34" charset="0"/>
              </a:rPr>
              <a:t> </a:t>
            </a:r>
            <a:r>
              <a:rPr lang="et-EE" dirty="0" err="1">
                <a:cs typeface="Arial" panose="020B0604020202020204" pitchFamily="34" charset="0"/>
              </a:rPr>
              <a:t>database</a:t>
            </a:r>
            <a:r>
              <a:rPr lang="et-EE" dirty="0">
                <a:cs typeface="Arial" panose="020B0604020202020204" pitchFamily="34" charset="0"/>
              </a:rPr>
              <a:t>, </a:t>
            </a:r>
            <a:r>
              <a:rPr lang="et-EE" dirty="0" err="1">
                <a:cs typeface="Arial" panose="020B0604020202020204" pitchFamily="34" charset="0"/>
              </a:rPr>
              <a:t>GeoStat</a:t>
            </a:r>
            <a:endParaRPr lang="et-EE" dirty="0">
              <a:cs typeface="Arial" panose="020B0604020202020204" pitchFamily="34" charset="0"/>
            </a:endParaRPr>
          </a:p>
        </p:txBody>
      </p:sp>
      <p:sp>
        <p:nvSpPr>
          <p:cNvPr id="17" name="Rectangle 44"/>
          <p:cNvSpPr>
            <a:spLocks noChangeArrowheads="1"/>
          </p:cNvSpPr>
          <p:nvPr/>
        </p:nvSpPr>
        <p:spPr bwMode="auto">
          <a:xfrm>
            <a:off x="9891004" y="1574762"/>
            <a:ext cx="2123452" cy="553998"/>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Researchers</a:t>
            </a:r>
            <a:r>
              <a:rPr lang="et-EE" dirty="0">
                <a:cs typeface="Arial" panose="020B0604020202020204" pitchFamily="34" charset="0"/>
              </a:rPr>
              <a:t>’ </a:t>
            </a:r>
            <a:r>
              <a:rPr lang="et-EE" dirty="0" err="1">
                <a:cs typeface="Arial" panose="020B0604020202020204" pitchFamily="34" charset="0"/>
              </a:rPr>
              <a:t>solution</a:t>
            </a:r>
            <a:endParaRPr lang="et-EE" dirty="0">
              <a:cs typeface="Arial" panose="020B0604020202020204" pitchFamily="34" charset="0"/>
            </a:endParaRPr>
          </a:p>
        </p:txBody>
      </p:sp>
      <p:sp>
        <p:nvSpPr>
          <p:cNvPr id="18" name="Rectangle 44"/>
          <p:cNvSpPr>
            <a:spLocks noChangeArrowheads="1"/>
          </p:cNvSpPr>
          <p:nvPr/>
        </p:nvSpPr>
        <p:spPr bwMode="auto">
          <a:xfrm>
            <a:off x="9891003" y="3739226"/>
            <a:ext cx="2146565" cy="276999"/>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Open</a:t>
            </a:r>
            <a:r>
              <a:rPr lang="et-EE" dirty="0">
                <a:cs typeface="Arial" panose="020B0604020202020204" pitchFamily="34" charset="0"/>
              </a:rPr>
              <a:t> </a:t>
            </a:r>
            <a:r>
              <a:rPr lang="et-EE" dirty="0" err="1">
                <a:cs typeface="Arial" panose="020B0604020202020204" pitchFamily="34" charset="0"/>
              </a:rPr>
              <a:t>data</a:t>
            </a:r>
            <a:endParaRPr lang="et-EE" dirty="0">
              <a:cs typeface="Arial" panose="020B0604020202020204" pitchFamily="34" charset="0"/>
            </a:endParaRPr>
          </a:p>
        </p:txBody>
      </p:sp>
      <p:sp>
        <p:nvSpPr>
          <p:cNvPr id="19" name="Rectangle 44"/>
          <p:cNvSpPr>
            <a:spLocks noChangeArrowheads="1"/>
          </p:cNvSpPr>
          <p:nvPr/>
        </p:nvSpPr>
        <p:spPr bwMode="auto">
          <a:xfrm>
            <a:off x="9886660" y="6096381"/>
            <a:ext cx="1732526" cy="276999"/>
          </a:xfrm>
          <a:prstGeom prst="rect">
            <a:avLst/>
          </a:prstGeom>
          <a:noFill/>
          <a:ln w="9525">
            <a:noFill/>
            <a:miter lim="800000"/>
            <a:headEnd/>
            <a:tailEnd/>
          </a:ln>
        </p:spPr>
        <p:txBody>
          <a:bodyPr wrap="non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Social</a:t>
            </a:r>
            <a:r>
              <a:rPr lang="et-EE" dirty="0">
                <a:cs typeface="Arial" panose="020B0604020202020204" pitchFamily="34" charset="0"/>
              </a:rPr>
              <a:t> </a:t>
            </a:r>
            <a:r>
              <a:rPr lang="et-EE" dirty="0" err="1">
                <a:cs typeface="Arial" panose="020B0604020202020204" pitchFamily="34" charset="0"/>
              </a:rPr>
              <a:t>media</a:t>
            </a:r>
            <a:endParaRPr lang="et-EE" dirty="0">
              <a:cs typeface="Arial" panose="020B0604020202020204" pitchFamily="34" charset="0"/>
            </a:endParaRPr>
          </a:p>
        </p:txBody>
      </p:sp>
      <p:sp>
        <p:nvSpPr>
          <p:cNvPr id="20" name="Rectangle 44"/>
          <p:cNvSpPr>
            <a:spLocks noChangeArrowheads="1"/>
          </p:cNvSpPr>
          <p:nvPr/>
        </p:nvSpPr>
        <p:spPr bwMode="auto">
          <a:xfrm>
            <a:off x="9888532" y="3398002"/>
            <a:ext cx="2128394" cy="276999"/>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Dashboards</a:t>
            </a:r>
            <a:endParaRPr lang="et-EE" dirty="0">
              <a:cs typeface="Arial" panose="020B0604020202020204" pitchFamily="34" charset="0"/>
            </a:endParaRPr>
          </a:p>
        </p:txBody>
      </p:sp>
      <p:sp>
        <p:nvSpPr>
          <p:cNvPr id="21" name="Rectangle 44"/>
          <p:cNvSpPr>
            <a:spLocks noChangeArrowheads="1"/>
          </p:cNvSpPr>
          <p:nvPr/>
        </p:nvSpPr>
        <p:spPr bwMode="auto">
          <a:xfrm>
            <a:off x="9891003" y="4085401"/>
            <a:ext cx="2099765" cy="274399"/>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smtClean="0">
                <a:cs typeface="Arial" panose="020B0604020202020204" pitchFamily="34" charset="0"/>
              </a:rPr>
              <a:t>Press </a:t>
            </a:r>
            <a:r>
              <a:rPr lang="et-EE" dirty="0" err="1" smtClean="0">
                <a:cs typeface="Arial" panose="020B0604020202020204" pitchFamily="34" charset="0"/>
              </a:rPr>
              <a:t>releases</a:t>
            </a:r>
            <a:endParaRPr lang="et-EE" b="1" dirty="0">
              <a:cs typeface="Arial" panose="020B0604020202020204" pitchFamily="34" charset="0"/>
            </a:endParaRPr>
          </a:p>
        </p:txBody>
      </p:sp>
      <p:sp>
        <p:nvSpPr>
          <p:cNvPr id="22" name="Rectangle 44"/>
          <p:cNvSpPr>
            <a:spLocks noChangeArrowheads="1"/>
          </p:cNvSpPr>
          <p:nvPr/>
        </p:nvSpPr>
        <p:spPr bwMode="auto">
          <a:xfrm>
            <a:off x="9886660" y="4780813"/>
            <a:ext cx="2132138" cy="276999"/>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a:cs typeface="Arial" panose="020B0604020202020204" pitchFamily="34" charset="0"/>
              </a:rPr>
              <a:t>Publications</a:t>
            </a:r>
            <a:endParaRPr lang="et-EE" dirty="0">
              <a:cs typeface="Arial" panose="020B0604020202020204" pitchFamily="34" charset="0"/>
            </a:endParaRPr>
          </a:p>
        </p:txBody>
      </p:sp>
      <p:sp>
        <p:nvSpPr>
          <p:cNvPr id="23" name="TextBox 22"/>
          <p:cNvSpPr txBox="1"/>
          <p:nvPr/>
        </p:nvSpPr>
        <p:spPr>
          <a:xfrm>
            <a:off x="2961910" y="1699365"/>
            <a:ext cx="2270904" cy="369332"/>
          </a:xfrm>
          <a:prstGeom prst="rect">
            <a:avLst/>
          </a:prstGeom>
          <a:noFill/>
        </p:spPr>
        <p:txBody>
          <a:bodyPr wrap="square" rtlCol="0">
            <a:spAutoFit/>
          </a:bodyPr>
          <a:lstStyle/>
          <a:p>
            <a:r>
              <a:rPr lang="et-EE" b="1" dirty="0" smtClean="0">
                <a:cs typeface="Arial" panose="020B0604020202020204" pitchFamily="34" charset="0"/>
              </a:rPr>
              <a:t>DATA VOLUME</a:t>
            </a:r>
            <a:endParaRPr lang="et-EE" b="1" dirty="0">
              <a:cs typeface="Arial" panose="020B0604020202020204" pitchFamily="34" charset="0"/>
            </a:endParaRPr>
          </a:p>
        </p:txBody>
      </p:sp>
      <p:sp>
        <p:nvSpPr>
          <p:cNvPr id="24" name="TextBox 23"/>
          <p:cNvSpPr txBox="1"/>
          <p:nvPr/>
        </p:nvSpPr>
        <p:spPr>
          <a:xfrm>
            <a:off x="3080443" y="6198173"/>
            <a:ext cx="2307935" cy="369332"/>
          </a:xfrm>
          <a:prstGeom prst="rect">
            <a:avLst/>
          </a:prstGeom>
          <a:noFill/>
        </p:spPr>
        <p:txBody>
          <a:bodyPr wrap="square" rtlCol="0">
            <a:spAutoFit/>
          </a:bodyPr>
          <a:lstStyle>
            <a:defPPr>
              <a:defRPr lang="et-EE"/>
            </a:defPPr>
            <a:lvl1pPr>
              <a:defRPr sz="2400" b="1">
                <a:solidFill>
                  <a:srgbClr val="C00000"/>
                </a:solidFill>
                <a:latin typeface="Arial" panose="020B0604020202020204" pitchFamily="34" charset="0"/>
                <a:cs typeface="Arial" panose="020B0604020202020204" pitchFamily="34" charset="0"/>
              </a:defRPr>
            </a:lvl1pPr>
          </a:lstStyle>
          <a:p>
            <a:r>
              <a:rPr lang="et-EE" sz="1800" dirty="0" smtClean="0">
                <a:solidFill>
                  <a:schemeClr val="tx1"/>
                </a:solidFill>
                <a:latin typeface="+mn-lt"/>
              </a:rPr>
              <a:t>NR OF CLIENTS</a:t>
            </a:r>
            <a:endParaRPr lang="et-EE" sz="1800" dirty="0">
              <a:solidFill>
                <a:schemeClr val="tx1"/>
              </a:solidFill>
              <a:latin typeface="+mn-lt"/>
            </a:endParaRPr>
          </a:p>
        </p:txBody>
      </p:sp>
      <p:cxnSp>
        <p:nvCxnSpPr>
          <p:cNvPr id="25" name="Straight Connector 24"/>
          <p:cNvCxnSpPr/>
          <p:nvPr/>
        </p:nvCxnSpPr>
        <p:spPr bwMode="auto">
          <a:xfrm>
            <a:off x="390769" y="4380666"/>
            <a:ext cx="9327445" cy="4994"/>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bwMode="auto">
          <a:xfrm flipV="1">
            <a:off x="368584" y="2125133"/>
            <a:ext cx="9349630" cy="592"/>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Freeform 8"/>
          <p:cNvSpPr>
            <a:spLocks/>
          </p:cNvSpPr>
          <p:nvPr/>
        </p:nvSpPr>
        <p:spPr bwMode="auto">
          <a:xfrm flipV="1">
            <a:off x="2664826" y="1662399"/>
            <a:ext cx="7159719" cy="4972140"/>
          </a:xfrm>
          <a:custGeom>
            <a:avLst/>
            <a:gdLst>
              <a:gd name="T0" fmla="*/ 2147483647 w 2829"/>
              <a:gd name="T1" fmla="*/ 2147483647 h 2455"/>
              <a:gd name="T2" fmla="*/ 0 w 2829"/>
              <a:gd name="T3" fmla="*/ 2147483647 h 2455"/>
              <a:gd name="T4" fmla="*/ 1781751640 w 2829"/>
              <a:gd name="T5" fmla="*/ 2147483647 h 2455"/>
              <a:gd name="T6" fmla="*/ 2147483647 w 2829"/>
              <a:gd name="T7" fmla="*/ 0 h 2455"/>
              <a:gd name="T8" fmla="*/ 2147483647 w 2829"/>
              <a:gd name="T9" fmla="*/ 2147483647 h 2455"/>
              <a:gd name="T10" fmla="*/ 2147483647 w 2829"/>
              <a:gd name="T11" fmla="*/ 2147483647 h 2455"/>
              <a:gd name="T12" fmla="*/ 2147483647 w 2829"/>
              <a:gd name="T13" fmla="*/ 2147483647 h 2455"/>
              <a:gd name="T14" fmla="*/ 0 60000 65536"/>
              <a:gd name="T15" fmla="*/ 0 60000 65536"/>
              <a:gd name="T16" fmla="*/ 0 60000 65536"/>
              <a:gd name="T17" fmla="*/ 0 60000 65536"/>
              <a:gd name="T18" fmla="*/ 0 60000 65536"/>
              <a:gd name="T19" fmla="*/ 0 60000 65536"/>
              <a:gd name="T20" fmla="*/ 0 60000 65536"/>
              <a:gd name="T21" fmla="*/ 0 w 2829"/>
              <a:gd name="T22" fmla="*/ 0 h 2455"/>
              <a:gd name="T23" fmla="*/ 2829 w 2829"/>
              <a:gd name="T24" fmla="*/ 2455 h 24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29" h="2455">
                <a:moveTo>
                  <a:pt x="1415" y="2455"/>
                </a:moveTo>
                <a:lnTo>
                  <a:pt x="0" y="2455"/>
                </a:lnTo>
                <a:lnTo>
                  <a:pt x="707" y="1227"/>
                </a:lnTo>
                <a:lnTo>
                  <a:pt x="1415" y="0"/>
                </a:lnTo>
                <a:lnTo>
                  <a:pt x="2122" y="1227"/>
                </a:lnTo>
                <a:lnTo>
                  <a:pt x="2829" y="2455"/>
                </a:lnTo>
                <a:lnTo>
                  <a:pt x="1415" y="2455"/>
                </a:lnTo>
                <a:close/>
              </a:path>
            </a:pathLst>
          </a:custGeom>
          <a:noFill/>
          <a:ln>
            <a:solidFill>
              <a:schemeClr val="accent3"/>
            </a:solidFill>
            <a:headEnd/>
            <a:tailEnd/>
          </a:ln>
          <a:scene3d>
            <a:camera prst="orthographicFront"/>
            <a:lightRig rig="threePt" dir="t"/>
          </a:scene3d>
          <a:sp3d prstMaterial="dkEdge"/>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eaLnBrk="0" fontAlgn="base" hangingPunct="0">
              <a:spcBef>
                <a:spcPct val="0"/>
              </a:spcBef>
              <a:spcAft>
                <a:spcPct val="0"/>
              </a:spcAft>
              <a:defRPr/>
            </a:pPr>
            <a:endParaRPr lang="et-EE" b="1" dirty="0">
              <a:solidFill>
                <a:schemeClr val="tx1"/>
              </a:solidFill>
              <a:cs typeface="Arial" panose="020B0604020202020204" pitchFamily="34" charset="0"/>
            </a:endParaRPr>
          </a:p>
        </p:txBody>
      </p:sp>
      <p:cxnSp>
        <p:nvCxnSpPr>
          <p:cNvPr id="28" name="Straight Connector 27"/>
          <p:cNvCxnSpPr/>
          <p:nvPr/>
        </p:nvCxnSpPr>
        <p:spPr bwMode="auto">
          <a:xfrm flipV="1">
            <a:off x="368584" y="3805025"/>
            <a:ext cx="9349630" cy="592"/>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390769" y="3901090"/>
            <a:ext cx="2012190" cy="369332"/>
          </a:xfrm>
          <a:prstGeom prst="rect">
            <a:avLst/>
          </a:prstGeom>
          <a:solidFill>
            <a:schemeClr val="bg1"/>
          </a:solidFill>
        </p:spPr>
        <p:txBody>
          <a:bodyPr wrap="square" lIns="0" rtlCol="0">
            <a:spAutoFit/>
          </a:bodyPr>
          <a:lstStyle/>
          <a:p>
            <a:pPr eaLnBrk="0" fontAlgn="base" hangingPunct="0">
              <a:spcBef>
                <a:spcPct val="0"/>
              </a:spcBef>
              <a:spcAft>
                <a:spcPct val="0"/>
              </a:spcAft>
            </a:pPr>
            <a:r>
              <a:rPr lang="et-EE" dirty="0" smtClean="0">
                <a:cs typeface="Arial" panose="020B0604020202020204" pitchFamily="34" charset="0"/>
              </a:rPr>
              <a:t>Media</a:t>
            </a:r>
          </a:p>
        </p:txBody>
      </p:sp>
      <p:sp>
        <p:nvSpPr>
          <p:cNvPr id="30" name="Rectangle 44"/>
          <p:cNvSpPr>
            <a:spLocks noChangeArrowheads="1"/>
          </p:cNvSpPr>
          <p:nvPr/>
        </p:nvSpPr>
        <p:spPr bwMode="auto">
          <a:xfrm>
            <a:off x="9909174" y="2807383"/>
            <a:ext cx="2128394" cy="553998"/>
          </a:xfrm>
          <a:prstGeom prst="rect">
            <a:avLst/>
          </a:prstGeom>
          <a:noFill/>
          <a:ln w="9525">
            <a:noFill/>
            <a:miter lim="800000"/>
            <a:headEnd/>
            <a:tailEnd/>
          </a:ln>
        </p:spPr>
        <p:txBody>
          <a:bodyPr wrap="square" lIns="0" tIns="0" rIns="0" bIns="0">
            <a:spAutoFit/>
          </a:bodyPr>
          <a:lstStyle/>
          <a:p>
            <a:pPr marL="426746" indent="-285750" eaLnBrk="0" fontAlgn="base" hangingPunct="0">
              <a:spcBef>
                <a:spcPct val="0"/>
              </a:spcBef>
              <a:spcAft>
                <a:spcPct val="0"/>
              </a:spcAft>
              <a:buFont typeface="Arial" panose="020B0604020202020204" pitchFamily="34" charset="0"/>
              <a:buChar char="•"/>
            </a:pPr>
            <a:r>
              <a:rPr lang="et-EE" dirty="0" err="1" smtClean="0">
                <a:cs typeface="Arial" panose="020B0604020202020204" pitchFamily="34" charset="0"/>
              </a:rPr>
              <a:t>Self-service</a:t>
            </a:r>
            <a:r>
              <a:rPr lang="et-EE" dirty="0" smtClean="0">
                <a:cs typeface="Arial" panose="020B0604020202020204" pitchFamily="34" charset="0"/>
              </a:rPr>
              <a:t> </a:t>
            </a:r>
            <a:r>
              <a:rPr lang="et-EE" dirty="0" err="1" smtClean="0">
                <a:cs typeface="Arial" panose="020B0604020202020204" pitchFamily="34" charset="0"/>
              </a:rPr>
              <a:t>dashboards</a:t>
            </a:r>
            <a:endParaRPr lang="et-EE" dirty="0">
              <a:cs typeface="Arial" panose="020B0604020202020204" pitchFamily="34" charset="0"/>
            </a:endParaRPr>
          </a:p>
        </p:txBody>
      </p:sp>
    </p:spTree>
    <p:extLst>
      <p:ext uri="{BB962C8B-B14F-4D97-AF65-F5344CB8AC3E}">
        <p14:creationId xmlns:p14="http://schemas.microsoft.com/office/powerpoint/2010/main" val="403097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err="1"/>
              <a:t>Publishing</a:t>
            </a:r>
            <a:endParaRPr lang="et-EE" dirty="0"/>
          </a:p>
        </p:txBody>
      </p:sp>
      <p:sp>
        <p:nvSpPr>
          <p:cNvPr id="6" name="Content Placeholder 5"/>
          <p:cNvSpPr>
            <a:spLocks noGrp="1"/>
          </p:cNvSpPr>
          <p:nvPr>
            <p:ph sz="half" idx="1"/>
          </p:nvPr>
        </p:nvSpPr>
        <p:spPr>
          <a:xfrm>
            <a:off x="2519999" y="1825624"/>
            <a:ext cx="4467209" cy="4644749"/>
          </a:xfrm>
          <a:noFill/>
        </p:spPr>
        <p:txBody>
          <a:bodyPr>
            <a:noAutofit/>
          </a:bodyPr>
          <a:lstStyle/>
          <a:p>
            <a:r>
              <a:rPr lang="en-US" sz="1800" smtClean="0"/>
              <a:t>The </a:t>
            </a:r>
            <a:r>
              <a:rPr lang="en-US" sz="1800" dirty="0"/>
              <a:t>results of the statistical activities of Statistics Estonia are published in the Statistical Database</a:t>
            </a:r>
            <a:r>
              <a:rPr lang="en-US" sz="1800" dirty="0" smtClean="0"/>
              <a:t>.</a:t>
            </a:r>
            <a:endParaRPr lang="en-US" sz="1800" dirty="0"/>
          </a:p>
          <a:p>
            <a:r>
              <a:rPr lang="en-US" sz="1800" dirty="0"/>
              <a:t>Statistical data </a:t>
            </a:r>
            <a:r>
              <a:rPr lang="en-US" sz="1800" dirty="0" smtClean="0"/>
              <a:t>of </a:t>
            </a:r>
            <a:r>
              <a:rPr lang="en-US" sz="1800" dirty="0"/>
              <a:t>interest to the public are announced in </a:t>
            </a:r>
            <a:r>
              <a:rPr lang="et-EE" sz="1800" dirty="0" smtClean="0"/>
              <a:t>press</a:t>
            </a:r>
            <a:r>
              <a:rPr lang="en-US" sz="1800" dirty="0" smtClean="0"/>
              <a:t> </a:t>
            </a:r>
            <a:r>
              <a:rPr lang="en-US" sz="1800" dirty="0"/>
              <a:t>releases</a:t>
            </a:r>
            <a:r>
              <a:rPr lang="en-US" sz="1800" dirty="0" smtClean="0"/>
              <a:t>.</a:t>
            </a:r>
            <a:endParaRPr lang="et-EE" sz="1800" dirty="0" smtClean="0"/>
          </a:p>
          <a:p>
            <a:r>
              <a:rPr lang="et-EE" sz="1800" dirty="0" smtClean="0"/>
              <a:t>All </a:t>
            </a:r>
            <a:r>
              <a:rPr lang="et-EE" sz="1800" dirty="0" err="1" smtClean="0"/>
              <a:t>news</a:t>
            </a:r>
            <a:r>
              <a:rPr lang="et-EE" sz="1800" dirty="0" smtClean="0"/>
              <a:t> and </a:t>
            </a:r>
            <a:r>
              <a:rPr lang="et-EE" sz="1800" dirty="0" err="1" smtClean="0"/>
              <a:t>releases</a:t>
            </a:r>
            <a:r>
              <a:rPr lang="et-EE" sz="1800" dirty="0" smtClean="0"/>
              <a:t> are </a:t>
            </a:r>
            <a:r>
              <a:rPr lang="et-EE" sz="1800" dirty="0" err="1" smtClean="0"/>
              <a:t>subject</a:t>
            </a:r>
            <a:r>
              <a:rPr lang="et-EE" sz="1800" dirty="0" smtClean="0"/>
              <a:t> </a:t>
            </a:r>
            <a:r>
              <a:rPr lang="et-EE" sz="1800" dirty="0" err="1" smtClean="0"/>
              <a:t>to</a:t>
            </a:r>
            <a:r>
              <a:rPr lang="et-EE" sz="1800" dirty="0" smtClean="0"/>
              <a:t> 0h </a:t>
            </a:r>
            <a:r>
              <a:rPr lang="et-EE" sz="1800" dirty="0" err="1" smtClean="0"/>
              <a:t>principle</a:t>
            </a:r>
            <a:r>
              <a:rPr lang="et-EE" sz="1800" dirty="0" smtClean="0"/>
              <a:t>: no </a:t>
            </a:r>
            <a:r>
              <a:rPr lang="et-EE" sz="1800" dirty="0" err="1" smtClean="0"/>
              <a:t>stakeholders</a:t>
            </a:r>
            <a:r>
              <a:rPr lang="et-EE" sz="1800" dirty="0" smtClean="0"/>
              <a:t> </a:t>
            </a:r>
            <a:r>
              <a:rPr lang="et-EE" sz="1800" dirty="0" err="1" smtClean="0"/>
              <a:t>get</a:t>
            </a:r>
            <a:r>
              <a:rPr lang="et-EE" sz="1800" dirty="0" smtClean="0"/>
              <a:t> </a:t>
            </a:r>
            <a:r>
              <a:rPr lang="et-EE" sz="1800" dirty="0" err="1" smtClean="0"/>
              <a:t>information</a:t>
            </a:r>
            <a:r>
              <a:rPr lang="et-EE" sz="1800" dirty="0" smtClean="0"/>
              <a:t> </a:t>
            </a:r>
            <a:r>
              <a:rPr lang="et-EE" sz="1800" dirty="0" err="1" smtClean="0"/>
              <a:t>before</a:t>
            </a:r>
            <a:r>
              <a:rPr lang="et-EE" sz="1800" dirty="0" smtClean="0"/>
              <a:t> </a:t>
            </a:r>
            <a:r>
              <a:rPr lang="et-EE" sz="1800" dirty="0" err="1" smtClean="0"/>
              <a:t>the</a:t>
            </a:r>
            <a:r>
              <a:rPr lang="et-EE" sz="1800" dirty="0" smtClean="0"/>
              <a:t> </a:t>
            </a:r>
            <a:r>
              <a:rPr lang="et-EE" sz="1800" dirty="0" err="1" smtClean="0"/>
              <a:t>official</a:t>
            </a:r>
            <a:r>
              <a:rPr lang="et-EE" sz="1800" dirty="0" smtClean="0"/>
              <a:t> </a:t>
            </a:r>
            <a:r>
              <a:rPr lang="et-EE" sz="1800" dirty="0" err="1" smtClean="0"/>
              <a:t>release</a:t>
            </a:r>
            <a:r>
              <a:rPr lang="et-EE" sz="1800" dirty="0" smtClean="0"/>
              <a:t>.</a:t>
            </a:r>
          </a:p>
          <a:p>
            <a:r>
              <a:rPr lang="en-GB" sz="1800" dirty="0"/>
              <a:t>Currently 2 </a:t>
            </a:r>
            <a:r>
              <a:rPr lang="en-GB" sz="1800" dirty="0" err="1"/>
              <a:t>synchroni</a:t>
            </a:r>
            <a:r>
              <a:rPr lang="et-EE" sz="1800" dirty="0"/>
              <a:t>s</a:t>
            </a:r>
            <a:r>
              <a:rPr lang="en-GB" sz="1800" dirty="0" err="1"/>
              <a:t>ed</a:t>
            </a:r>
            <a:r>
              <a:rPr lang="et-EE" sz="1800" dirty="0"/>
              <a:t> </a:t>
            </a:r>
            <a:r>
              <a:rPr lang="en-GB" sz="1800" dirty="0"/>
              <a:t>dissemination platforms:</a:t>
            </a:r>
            <a:endParaRPr lang="et-EE" sz="1800" dirty="0"/>
          </a:p>
          <a:p>
            <a:pPr lvl="1"/>
            <a:r>
              <a:rPr lang="en-GB" dirty="0"/>
              <a:t>PX-Web (since April 2001) – primary </a:t>
            </a:r>
            <a:endParaRPr lang="et-EE" dirty="0"/>
          </a:p>
          <a:p>
            <a:pPr lvl="1"/>
            <a:r>
              <a:rPr lang="en-GB" dirty="0"/>
              <a:t>.STAT (since November 2017) </a:t>
            </a:r>
            <a:r>
              <a:rPr lang="et-EE" dirty="0"/>
              <a:t>– </a:t>
            </a:r>
            <a:r>
              <a:rPr lang="et-EE" dirty="0" err="1"/>
              <a:t>beta</a:t>
            </a:r>
            <a:endParaRPr lang="et-EE" dirty="0"/>
          </a:p>
          <a:p>
            <a:endParaRPr lang="et-EE" sz="1800" dirty="0" smtClean="0"/>
          </a:p>
          <a:p>
            <a:endParaRPr lang="et-EE" sz="1800"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31</a:t>
            </a:fld>
            <a:endParaRPr lang="et-EE" dirty="0"/>
          </a:p>
        </p:txBody>
      </p:sp>
      <p:pic>
        <p:nvPicPr>
          <p:cNvPr id="10" name="Content Placeholder 10" descr="stat-laptop.png"/>
          <p:cNvPicPr>
            <a:picLocks noGrp="1" noChangeAspect="1"/>
          </p:cNvPicPr>
          <p:nvPr>
            <p:ph sz="half" idx="2"/>
          </p:nvPr>
        </p:nvPicPr>
        <p:blipFill>
          <a:blip r:embed="rId2" cstate="screen"/>
          <a:stretch>
            <a:fillRect/>
          </a:stretch>
        </p:blipFill>
        <p:spPr>
          <a:xfrm>
            <a:off x="7153215" y="1598727"/>
            <a:ext cx="4140200" cy="246984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124" y="1693973"/>
            <a:ext cx="3207794" cy="2049549"/>
          </a:xfrm>
          <a:prstGeom prst="rect">
            <a:avLst/>
          </a:prstGeom>
        </p:spPr>
      </p:pic>
      <p:sp>
        <p:nvSpPr>
          <p:cNvPr id="12" name="Content Placeholder 12"/>
          <p:cNvSpPr txBox="1">
            <a:spLocks/>
          </p:cNvSpPr>
          <p:nvPr/>
        </p:nvSpPr>
        <p:spPr>
          <a:xfrm>
            <a:off x="7153215" y="4599835"/>
            <a:ext cx="4200585" cy="971896"/>
          </a:xfrm>
          <a:prstGeom prst="rect">
            <a:avLst/>
          </a:prstGeom>
        </p:spPr>
        <p:txBody>
          <a:bodyPr>
            <a:noAutofit/>
          </a:bodyPr>
          <a:lst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t-EE" sz="1800" dirty="0"/>
          </a:p>
        </p:txBody>
      </p:sp>
      <p:sp>
        <p:nvSpPr>
          <p:cNvPr id="8" name="Content Placeholder 6"/>
          <p:cNvSpPr txBox="1">
            <a:spLocks/>
          </p:cNvSpPr>
          <p:nvPr/>
        </p:nvSpPr>
        <p:spPr>
          <a:xfrm>
            <a:off x="7153215" y="4163816"/>
            <a:ext cx="4316542" cy="1598958"/>
          </a:xfrm>
          <a:prstGeom prst="rect">
            <a:avLst/>
          </a:prstGeom>
        </p:spPr>
        <p:txBody>
          <a:bodyPr>
            <a:noAutofit/>
          </a:bodyPr>
          <a:lst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smtClean="0"/>
              <a:t>POPULATION</a:t>
            </a:r>
            <a:r>
              <a:rPr lang="et-EE" sz="1200" b="1" dirty="0" smtClean="0"/>
              <a:t> - </a:t>
            </a:r>
            <a:r>
              <a:rPr lang="en-US" sz="1200" dirty="0" smtClean="0"/>
              <a:t>Population indicators and composition, events</a:t>
            </a:r>
            <a:endParaRPr lang="et-EE" sz="1200" dirty="0" smtClean="0"/>
          </a:p>
          <a:p>
            <a:pPr marL="0" indent="0">
              <a:buFont typeface="Arial" panose="020B0604020202020204" pitchFamily="34" charset="0"/>
              <a:buNone/>
            </a:pPr>
            <a:r>
              <a:rPr lang="en-US" sz="1200" b="1" dirty="0" smtClean="0"/>
              <a:t>SOCIAL LIFE</a:t>
            </a:r>
            <a:r>
              <a:rPr lang="et-EE" sz="1200" b="1" dirty="0" smtClean="0"/>
              <a:t> - </a:t>
            </a:r>
            <a:r>
              <a:rPr lang="en-US" sz="1200" dirty="0" smtClean="0"/>
              <a:t>Culture, education, households, </a:t>
            </a:r>
            <a:r>
              <a:rPr lang="en-US" sz="1200" dirty="0" err="1" smtClean="0"/>
              <a:t>labour</a:t>
            </a:r>
            <a:r>
              <a:rPr lang="en-US" sz="1200" dirty="0" smtClean="0"/>
              <a:t> market, work</a:t>
            </a:r>
            <a:r>
              <a:rPr lang="et-EE" sz="1200" dirty="0" smtClean="0"/>
              <a:t>-</a:t>
            </a:r>
            <a:r>
              <a:rPr lang="en-US" sz="1200" dirty="0" smtClean="0"/>
              <a:t>life quality</a:t>
            </a:r>
            <a:r>
              <a:rPr lang="et-EE" sz="1200" dirty="0" smtClean="0"/>
              <a:t>,</a:t>
            </a:r>
            <a:r>
              <a:rPr lang="en-US" sz="1200" dirty="0" smtClean="0"/>
              <a:t> </a:t>
            </a:r>
            <a:r>
              <a:rPr lang="en-US" sz="1200" dirty="0" err="1" smtClean="0"/>
              <a:t>etc</a:t>
            </a:r>
            <a:r>
              <a:rPr lang="et-EE" sz="1200" dirty="0" smtClean="0"/>
              <a:t>.</a:t>
            </a:r>
            <a:r>
              <a:rPr lang="en-US" sz="1200" dirty="0" smtClean="0"/>
              <a:t> </a:t>
            </a:r>
            <a:endParaRPr lang="et-EE" sz="1200" dirty="0" smtClean="0"/>
          </a:p>
          <a:p>
            <a:pPr marL="0" indent="0">
              <a:buFont typeface="Arial" panose="020B0604020202020204" pitchFamily="34" charset="0"/>
              <a:buNone/>
            </a:pPr>
            <a:r>
              <a:rPr lang="en-US" sz="1200" b="1" dirty="0" smtClean="0"/>
              <a:t>ECONOMY</a:t>
            </a:r>
            <a:r>
              <a:rPr lang="et-EE" sz="1200" b="1" dirty="0" smtClean="0"/>
              <a:t> - </a:t>
            </a:r>
            <a:r>
              <a:rPr lang="et-EE" sz="1200" dirty="0" smtClean="0"/>
              <a:t>A</a:t>
            </a:r>
            <a:r>
              <a:rPr lang="en-US" sz="1200" dirty="0" err="1" smtClean="0"/>
              <a:t>griculture</a:t>
            </a:r>
            <a:r>
              <a:rPr lang="en-US" sz="1200" dirty="0" smtClean="0"/>
              <a:t>, construction, energy, finance, foreign trade, national accounts, wages and salaries and </a:t>
            </a:r>
            <a:r>
              <a:rPr lang="en-US" sz="1200" dirty="0" err="1" smtClean="0"/>
              <a:t>labour</a:t>
            </a:r>
            <a:r>
              <a:rPr lang="en-US" sz="1200" dirty="0" smtClean="0"/>
              <a:t> costs</a:t>
            </a:r>
            <a:r>
              <a:rPr lang="et-EE" sz="1200" dirty="0" smtClean="0"/>
              <a:t>,</a:t>
            </a:r>
            <a:r>
              <a:rPr lang="en-US" sz="1200" dirty="0" smtClean="0"/>
              <a:t> </a:t>
            </a:r>
            <a:r>
              <a:rPr lang="en-US" sz="1200" dirty="0" err="1" smtClean="0"/>
              <a:t>etc</a:t>
            </a:r>
            <a:r>
              <a:rPr lang="et-EE" sz="1200" dirty="0" smtClean="0"/>
              <a:t>.</a:t>
            </a:r>
          </a:p>
          <a:p>
            <a:pPr marL="0" indent="0">
              <a:buFont typeface="Arial" panose="020B0604020202020204" pitchFamily="34" charset="0"/>
              <a:buNone/>
            </a:pPr>
            <a:r>
              <a:rPr lang="en-US" sz="1200" b="1" dirty="0" smtClean="0"/>
              <a:t>ENVIRONMENT</a:t>
            </a:r>
            <a:r>
              <a:rPr lang="et-EE" sz="1200" b="1" dirty="0" smtClean="0"/>
              <a:t> - </a:t>
            </a:r>
            <a:r>
              <a:rPr lang="et-EE" sz="1200" dirty="0" smtClean="0"/>
              <a:t>N</a:t>
            </a:r>
            <a:r>
              <a:rPr lang="en-US" sz="1200" dirty="0" err="1" smtClean="0"/>
              <a:t>atural</a:t>
            </a:r>
            <a:r>
              <a:rPr lang="en-US" sz="1200" dirty="0" smtClean="0"/>
              <a:t> resources and their use, environmental accounts, state of environment, </a:t>
            </a:r>
            <a:r>
              <a:rPr lang="en-US" sz="1200" dirty="0" err="1" smtClean="0"/>
              <a:t>agri</a:t>
            </a:r>
            <a:r>
              <a:rPr lang="en-US" sz="1200" dirty="0" smtClean="0"/>
              <a:t>-environmental indicators</a:t>
            </a:r>
            <a:r>
              <a:rPr lang="et-EE" sz="1200" dirty="0" smtClean="0"/>
              <a:t>,</a:t>
            </a:r>
            <a:r>
              <a:rPr lang="en-US" sz="1200" dirty="0" smtClean="0"/>
              <a:t> </a:t>
            </a:r>
            <a:r>
              <a:rPr lang="en-US" sz="1200" dirty="0" err="1" smtClean="0"/>
              <a:t>etc</a:t>
            </a:r>
            <a:r>
              <a:rPr lang="et-EE" sz="1200" dirty="0" smtClean="0"/>
              <a:t>.</a:t>
            </a:r>
          </a:p>
          <a:p>
            <a:pPr marL="0" indent="0">
              <a:buFont typeface="Arial" panose="020B0604020202020204" pitchFamily="34" charset="0"/>
              <a:buNone/>
            </a:pPr>
            <a:r>
              <a:rPr lang="en-US" sz="1200" b="1" dirty="0" smtClean="0"/>
              <a:t>MULTIDOMAIN STATISTICS</a:t>
            </a:r>
            <a:r>
              <a:rPr lang="et-EE" sz="1200" b="1" dirty="0" smtClean="0"/>
              <a:t> - I</a:t>
            </a:r>
            <a:r>
              <a:rPr lang="en-US" sz="1200" dirty="0" err="1" smtClean="0"/>
              <a:t>ntegration</a:t>
            </a:r>
            <a:r>
              <a:rPr lang="en-US" sz="1200" dirty="0" smtClean="0"/>
              <a:t>, sustainable development, youth monitoring </a:t>
            </a:r>
            <a:endParaRPr lang="en-US" sz="1200" dirty="0"/>
          </a:p>
        </p:txBody>
      </p:sp>
    </p:spTree>
    <p:extLst>
      <p:ext uri="{BB962C8B-B14F-4D97-AF65-F5344CB8AC3E}">
        <p14:creationId xmlns:p14="http://schemas.microsoft.com/office/powerpoint/2010/main" val="3546713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20000" y="1408559"/>
            <a:ext cx="4266630" cy="4672223"/>
          </a:xfrm>
          <a:prstGeom prst="rect">
            <a:avLst/>
          </a:prstGeom>
        </p:spPr>
      </p:pic>
      <p:sp>
        <p:nvSpPr>
          <p:cNvPr id="3" name="Title 2"/>
          <p:cNvSpPr>
            <a:spLocks noGrp="1"/>
          </p:cNvSpPr>
          <p:nvPr>
            <p:ph type="title"/>
          </p:nvPr>
        </p:nvSpPr>
        <p:spPr/>
        <p:txBody>
          <a:bodyPr/>
          <a:lstStyle/>
          <a:p>
            <a:r>
              <a:rPr lang="et-EE" dirty="0" err="1" smtClean="0"/>
              <a:t>Social</a:t>
            </a:r>
            <a:r>
              <a:rPr lang="et-EE" dirty="0" smtClean="0"/>
              <a:t> </a:t>
            </a:r>
            <a:r>
              <a:rPr lang="et-EE" dirty="0" err="1" smtClean="0"/>
              <a:t>media</a:t>
            </a:r>
            <a:r>
              <a:rPr lang="et-EE" dirty="0" smtClean="0"/>
              <a:t> (all major </a:t>
            </a:r>
            <a:r>
              <a:rPr lang="et-EE" dirty="0" err="1" smtClean="0"/>
              <a:t>channels</a:t>
            </a:r>
            <a:r>
              <a:rPr lang="et-EE" dirty="0" smtClean="0"/>
              <a:t>)</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32</a:t>
            </a:fld>
            <a:endParaRPr lang="et-EE" dirty="0"/>
          </a:p>
        </p:txBody>
      </p:sp>
      <p:pic>
        <p:nvPicPr>
          <p:cNvPr id="6" name="Picture 5"/>
          <p:cNvPicPr>
            <a:picLocks noChangeAspect="1"/>
          </p:cNvPicPr>
          <p:nvPr/>
        </p:nvPicPr>
        <p:blipFill>
          <a:blip r:embed="rId3"/>
          <a:stretch>
            <a:fillRect/>
          </a:stretch>
        </p:blipFill>
        <p:spPr>
          <a:xfrm>
            <a:off x="5585136" y="1219033"/>
            <a:ext cx="3693088" cy="4107009"/>
          </a:xfrm>
          <a:prstGeom prst="rect">
            <a:avLst/>
          </a:prstGeom>
        </p:spPr>
      </p:pic>
      <p:pic>
        <p:nvPicPr>
          <p:cNvPr id="7" name="Picture 6"/>
          <p:cNvPicPr>
            <a:picLocks noChangeAspect="1"/>
          </p:cNvPicPr>
          <p:nvPr/>
        </p:nvPicPr>
        <p:blipFill>
          <a:blip r:embed="rId4"/>
          <a:stretch>
            <a:fillRect/>
          </a:stretch>
        </p:blipFill>
        <p:spPr>
          <a:xfrm>
            <a:off x="3141098" y="2598357"/>
            <a:ext cx="3901497" cy="4023986"/>
          </a:xfrm>
          <a:prstGeom prst="rect">
            <a:avLst/>
          </a:prstGeom>
        </p:spPr>
      </p:pic>
      <p:pic>
        <p:nvPicPr>
          <p:cNvPr id="9" name="Picture 8"/>
          <p:cNvPicPr>
            <a:picLocks noChangeAspect="1"/>
          </p:cNvPicPr>
          <p:nvPr/>
        </p:nvPicPr>
        <p:blipFill>
          <a:blip r:embed="rId5"/>
          <a:stretch>
            <a:fillRect/>
          </a:stretch>
        </p:blipFill>
        <p:spPr>
          <a:xfrm>
            <a:off x="6985992" y="2141697"/>
            <a:ext cx="4367808" cy="1805020"/>
          </a:xfrm>
          <a:prstGeom prst="rect">
            <a:avLst/>
          </a:prstGeom>
        </p:spPr>
      </p:pic>
      <p:pic>
        <p:nvPicPr>
          <p:cNvPr id="10" name="Picture 9"/>
          <p:cNvPicPr>
            <a:picLocks noChangeAspect="1"/>
          </p:cNvPicPr>
          <p:nvPr/>
        </p:nvPicPr>
        <p:blipFill>
          <a:blip r:embed="rId6"/>
          <a:stretch>
            <a:fillRect/>
          </a:stretch>
        </p:blipFill>
        <p:spPr>
          <a:xfrm>
            <a:off x="6520597" y="3548046"/>
            <a:ext cx="4352975" cy="3090775"/>
          </a:xfrm>
          <a:prstGeom prst="rect">
            <a:avLst/>
          </a:prstGeom>
        </p:spPr>
      </p:pic>
    </p:spTree>
    <p:extLst>
      <p:ext uri="{BB962C8B-B14F-4D97-AF65-F5344CB8AC3E}">
        <p14:creationId xmlns:p14="http://schemas.microsoft.com/office/powerpoint/2010/main" val="33579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smtClean="0"/>
              <a:t>Automated r</a:t>
            </a:r>
            <a:r>
              <a:rPr lang="en-US" dirty="0" err="1" smtClean="0"/>
              <a:t>equests</a:t>
            </a:r>
            <a:r>
              <a:rPr lang="en-US" dirty="0" smtClean="0"/>
              <a:t> </a:t>
            </a:r>
            <a:r>
              <a:rPr lang="en-US" dirty="0"/>
              <a:t>and orders for information</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33</a:t>
            </a:fld>
            <a:endParaRPr lang="et-EE" dirty="0"/>
          </a:p>
        </p:txBody>
      </p:sp>
      <p:sp>
        <p:nvSpPr>
          <p:cNvPr id="8" name="Content Placeholder 2"/>
          <p:cNvSpPr>
            <a:spLocks noGrp="1"/>
          </p:cNvSpPr>
          <p:nvPr>
            <p:ph sz="half" idx="1"/>
          </p:nvPr>
        </p:nvSpPr>
        <p:spPr>
          <a:prstGeom prst="rect">
            <a:avLst/>
          </a:prstGeom>
        </p:spPr>
        <p:txBody>
          <a:bodyPr>
            <a:normAutofit/>
          </a:bodyPr>
          <a:lstStyle/>
          <a:p>
            <a:r>
              <a:rPr lang="en-US" sz="1800" dirty="0"/>
              <a:t>Request for information provides data on </a:t>
            </a:r>
            <a:r>
              <a:rPr lang="en-US" sz="1800" dirty="0" smtClean="0"/>
              <a:t>published</a:t>
            </a:r>
            <a:r>
              <a:rPr lang="et-EE" sz="1800" dirty="0" smtClean="0"/>
              <a:t> </a:t>
            </a:r>
            <a:r>
              <a:rPr lang="en-US" sz="1800" dirty="0" smtClean="0"/>
              <a:t>official statistics.</a:t>
            </a:r>
            <a:r>
              <a:rPr lang="et-EE" sz="1800" dirty="0" smtClean="0"/>
              <a:t> </a:t>
            </a:r>
            <a:r>
              <a:rPr lang="en-US" sz="1800" dirty="0" smtClean="0"/>
              <a:t>The </a:t>
            </a:r>
            <a:r>
              <a:rPr lang="en-US" sz="1800" dirty="0"/>
              <a:t>request for information is answered by e-mail, phone or </a:t>
            </a:r>
            <a:r>
              <a:rPr lang="et-EE" sz="1800" dirty="0" smtClean="0"/>
              <a:t>c</a:t>
            </a:r>
            <a:r>
              <a:rPr lang="en-US" sz="1800" dirty="0" smtClean="0"/>
              <a:t>hat.</a:t>
            </a:r>
            <a:endParaRPr lang="et-EE" sz="1800" dirty="0" smtClean="0"/>
          </a:p>
          <a:p>
            <a:r>
              <a:rPr lang="et-EE" sz="1800" dirty="0" err="1" smtClean="0"/>
              <a:t>Machine</a:t>
            </a:r>
            <a:r>
              <a:rPr lang="et-EE" sz="1800" dirty="0" err="1"/>
              <a:t>-</a:t>
            </a:r>
            <a:r>
              <a:rPr lang="et-EE" sz="1800" dirty="0" err="1" smtClean="0"/>
              <a:t>learning</a:t>
            </a:r>
            <a:r>
              <a:rPr lang="et-EE" sz="1800" dirty="0" smtClean="0"/>
              <a:t> </a:t>
            </a:r>
            <a:r>
              <a:rPr lang="et-EE" sz="1800" dirty="0" err="1" smtClean="0"/>
              <a:t>chatbot</a:t>
            </a:r>
            <a:r>
              <a:rPr lang="et-EE" sz="1800" dirty="0" smtClean="0"/>
              <a:t> (</a:t>
            </a:r>
            <a:r>
              <a:rPr lang="et-EE" sz="1800" dirty="0" err="1" smtClean="0"/>
              <a:t>called</a:t>
            </a:r>
            <a:r>
              <a:rPr lang="et-EE" sz="1800" dirty="0" smtClean="0"/>
              <a:t> </a:t>
            </a:r>
            <a:r>
              <a:rPr lang="et-EE" sz="1800" dirty="0" err="1" smtClean="0"/>
              <a:t>Iti</a:t>
            </a:r>
            <a:r>
              <a:rPr lang="et-EE" sz="1800" dirty="0" smtClean="0"/>
              <a:t>) </a:t>
            </a:r>
            <a:r>
              <a:rPr lang="et-EE" sz="1800" dirty="0" err="1" smtClean="0"/>
              <a:t>gives</a:t>
            </a:r>
            <a:r>
              <a:rPr lang="et-EE" sz="1800" dirty="0" smtClean="0"/>
              <a:t> </a:t>
            </a:r>
            <a:r>
              <a:rPr lang="et-EE" sz="1800" dirty="0" err="1" smtClean="0"/>
              <a:t>answers</a:t>
            </a:r>
            <a:r>
              <a:rPr lang="et-EE" sz="1800" dirty="0" smtClean="0"/>
              <a:t> </a:t>
            </a:r>
            <a:r>
              <a:rPr lang="et-EE" sz="1800" dirty="0" err="1" smtClean="0"/>
              <a:t>based</a:t>
            </a:r>
            <a:r>
              <a:rPr lang="et-EE" sz="1800" dirty="0" smtClean="0"/>
              <a:t> on </a:t>
            </a:r>
            <a:r>
              <a:rPr lang="et-EE" sz="1800" dirty="0" err="1" smtClean="0"/>
              <a:t>the</a:t>
            </a:r>
            <a:r>
              <a:rPr lang="et-EE" sz="1800" dirty="0" smtClean="0"/>
              <a:t> </a:t>
            </a:r>
            <a:r>
              <a:rPr lang="et-EE" sz="1800" dirty="0" err="1" smtClean="0"/>
              <a:t>official</a:t>
            </a:r>
            <a:r>
              <a:rPr lang="et-EE" sz="1800" dirty="0" smtClean="0"/>
              <a:t> </a:t>
            </a:r>
            <a:r>
              <a:rPr lang="et-EE" sz="1800" dirty="0" err="1" smtClean="0"/>
              <a:t>statistical</a:t>
            </a:r>
            <a:r>
              <a:rPr lang="et-EE" sz="1800" dirty="0" smtClean="0"/>
              <a:t> </a:t>
            </a:r>
            <a:r>
              <a:rPr lang="et-EE" sz="1800" dirty="0" err="1" smtClean="0"/>
              <a:t>database</a:t>
            </a:r>
            <a:r>
              <a:rPr lang="et-EE" sz="1800" dirty="0" smtClean="0"/>
              <a:t>.</a:t>
            </a:r>
          </a:p>
          <a:p>
            <a:r>
              <a:rPr lang="et-EE" sz="1800" dirty="0" err="1" smtClean="0"/>
              <a:t>Requests</a:t>
            </a:r>
            <a:r>
              <a:rPr lang="et-EE" sz="1800" dirty="0" smtClean="0"/>
              <a:t> </a:t>
            </a:r>
            <a:r>
              <a:rPr lang="et-EE" sz="1800" dirty="0" err="1" smtClean="0"/>
              <a:t>have</a:t>
            </a:r>
            <a:r>
              <a:rPr lang="et-EE" sz="1800" dirty="0" smtClean="0"/>
              <a:t> </a:t>
            </a:r>
            <a:r>
              <a:rPr lang="et-EE" sz="1800" dirty="0" err="1" smtClean="0"/>
              <a:t>doubled</a:t>
            </a:r>
            <a:r>
              <a:rPr lang="et-EE" sz="1800" dirty="0" smtClean="0"/>
              <a:t> </a:t>
            </a:r>
            <a:r>
              <a:rPr lang="et-EE" sz="1800" dirty="0" err="1" smtClean="0"/>
              <a:t>since</a:t>
            </a:r>
            <a:r>
              <a:rPr lang="et-EE" sz="1800" dirty="0" smtClean="0"/>
              <a:t> </a:t>
            </a:r>
            <a:r>
              <a:rPr lang="et-EE" sz="1800" dirty="0" err="1" smtClean="0"/>
              <a:t>the</a:t>
            </a:r>
            <a:r>
              <a:rPr lang="et-EE" sz="1800" dirty="0" smtClean="0"/>
              <a:t> </a:t>
            </a:r>
            <a:r>
              <a:rPr lang="et-EE" sz="1800" dirty="0" err="1" smtClean="0"/>
              <a:t>introduction</a:t>
            </a:r>
            <a:r>
              <a:rPr lang="et-EE" sz="1800" dirty="0" smtClean="0"/>
              <a:t> of </a:t>
            </a:r>
            <a:r>
              <a:rPr lang="et-EE" sz="1800" dirty="0" err="1" smtClean="0"/>
              <a:t>Iti</a:t>
            </a:r>
            <a:r>
              <a:rPr lang="et-EE" sz="1800" dirty="0" smtClean="0"/>
              <a:t>, </a:t>
            </a:r>
            <a:r>
              <a:rPr lang="et-EE" sz="1800" dirty="0" err="1" smtClean="0"/>
              <a:t>while</a:t>
            </a:r>
            <a:r>
              <a:rPr lang="et-EE" sz="1800" dirty="0"/>
              <a:t> </a:t>
            </a:r>
            <a:r>
              <a:rPr lang="et-EE" sz="1800" dirty="0" err="1"/>
              <a:t>only</a:t>
            </a:r>
            <a:r>
              <a:rPr lang="et-EE" sz="1800" dirty="0"/>
              <a:t> </a:t>
            </a:r>
            <a:r>
              <a:rPr lang="et-EE" sz="1800" dirty="0" err="1" smtClean="0"/>
              <a:t>the</a:t>
            </a:r>
            <a:r>
              <a:rPr lang="et-EE" sz="1800" dirty="0" smtClean="0"/>
              <a:t> number of e-mail </a:t>
            </a:r>
            <a:r>
              <a:rPr lang="et-EE" sz="1800" dirty="0" err="1" smtClean="0"/>
              <a:t>requests</a:t>
            </a:r>
            <a:r>
              <a:rPr lang="et-EE" sz="1800" dirty="0" smtClean="0"/>
              <a:t> </a:t>
            </a:r>
            <a:r>
              <a:rPr lang="et-EE" sz="1800" dirty="0" err="1" smtClean="0"/>
              <a:t>has</a:t>
            </a:r>
            <a:r>
              <a:rPr lang="et-EE" sz="1800" dirty="0" smtClean="0"/>
              <a:t> </a:t>
            </a:r>
            <a:r>
              <a:rPr lang="et-EE" sz="1800" dirty="0" err="1" smtClean="0"/>
              <a:t>decreased</a:t>
            </a:r>
            <a:r>
              <a:rPr lang="et-EE" sz="1800" dirty="0" smtClean="0"/>
              <a:t>.</a:t>
            </a:r>
            <a:endParaRPr lang="en-US" sz="1800" dirty="0"/>
          </a:p>
          <a:p>
            <a:endParaRPr lang="et-EE" sz="1800" dirty="0"/>
          </a:p>
        </p:txBody>
      </p:sp>
      <p:pic>
        <p:nvPicPr>
          <p:cNvPr id="9" name="Content Placeholder 8"/>
          <p:cNvPicPr>
            <a:picLocks noGrp="1" noChangeAspect="1"/>
          </p:cNvPicPr>
          <p:nvPr>
            <p:ph sz="half" idx="2"/>
          </p:nvPr>
        </p:nvPicPr>
        <p:blipFill>
          <a:blip r:embed="rId2"/>
          <a:stretch>
            <a:fillRect/>
          </a:stretch>
        </p:blipFill>
        <p:spPr>
          <a:xfrm>
            <a:off x="7504982" y="1825625"/>
            <a:ext cx="3098460" cy="4647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36586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t-EE" dirty="0" err="1" smtClean="0"/>
              <a:t>Data</a:t>
            </a:r>
            <a:r>
              <a:rPr lang="et-EE" dirty="0" smtClean="0"/>
              <a:t> </a:t>
            </a:r>
            <a:r>
              <a:rPr lang="et-EE" dirty="0" err="1" smtClean="0"/>
              <a:t>visualisation</a:t>
            </a:r>
            <a:r>
              <a:rPr lang="et-EE" dirty="0" smtClean="0"/>
              <a:t> and </a:t>
            </a:r>
            <a:r>
              <a:rPr lang="et-EE" dirty="0" err="1" smtClean="0"/>
              <a:t>data</a:t>
            </a:r>
            <a:r>
              <a:rPr lang="et-EE" dirty="0" smtClean="0"/>
              <a:t> </a:t>
            </a:r>
            <a:r>
              <a:rPr lang="et-EE" dirty="0" err="1" smtClean="0"/>
              <a:t>science</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34</a:t>
            </a:fld>
            <a:endParaRPr lang="et-EE" dirty="0"/>
          </a:p>
        </p:txBody>
      </p:sp>
      <p:sp>
        <p:nvSpPr>
          <p:cNvPr id="2" name="Content Placeholder 1"/>
          <p:cNvSpPr>
            <a:spLocks noGrp="1"/>
          </p:cNvSpPr>
          <p:nvPr>
            <p:ph sz="half" idx="1"/>
          </p:nvPr>
        </p:nvSpPr>
        <p:spPr>
          <a:xfrm>
            <a:off x="2520001" y="1958975"/>
            <a:ext cx="4833300" cy="2346325"/>
          </a:xfrm>
          <a:solidFill>
            <a:schemeClr val="bg1"/>
          </a:solidFill>
        </p:spPr>
        <p:txBody>
          <a:bodyPr>
            <a:noAutofit/>
          </a:bodyPr>
          <a:lstStyle/>
          <a:p>
            <a:pPr marL="0" indent="0">
              <a:buNone/>
            </a:pPr>
            <a:r>
              <a:rPr lang="et-EE" sz="1800" dirty="0"/>
              <a:t>New </a:t>
            </a:r>
            <a:r>
              <a:rPr lang="et-EE" sz="1800" dirty="0" err="1"/>
              <a:t>area</a:t>
            </a:r>
            <a:r>
              <a:rPr lang="et-EE" sz="1800" dirty="0"/>
              <a:t> of </a:t>
            </a:r>
            <a:r>
              <a:rPr lang="et-EE" sz="1800" dirty="0" err="1"/>
              <a:t>experimental</a:t>
            </a:r>
            <a:r>
              <a:rPr lang="et-EE" sz="1800" dirty="0"/>
              <a:t> </a:t>
            </a:r>
            <a:r>
              <a:rPr lang="et-EE" sz="1800" dirty="0" err="1"/>
              <a:t>statistics</a:t>
            </a:r>
            <a:r>
              <a:rPr lang="et-EE" sz="1800" dirty="0"/>
              <a:t>:</a:t>
            </a:r>
          </a:p>
          <a:p>
            <a:r>
              <a:rPr lang="et-EE" sz="1800" dirty="0" err="1"/>
              <a:t>M</a:t>
            </a:r>
            <a:r>
              <a:rPr lang="et-EE" sz="1800" dirty="0" err="1" smtClean="0"/>
              <a:t>ore</a:t>
            </a:r>
            <a:r>
              <a:rPr lang="et-EE" sz="1800" dirty="0" smtClean="0"/>
              <a:t> real-</a:t>
            </a:r>
            <a:r>
              <a:rPr lang="et-EE" sz="1800" dirty="0" err="1" smtClean="0"/>
              <a:t>time</a:t>
            </a:r>
            <a:r>
              <a:rPr lang="et-EE" sz="1800" dirty="0" smtClean="0"/>
              <a:t> </a:t>
            </a:r>
            <a:r>
              <a:rPr lang="et-EE" sz="1800" dirty="0" err="1" smtClean="0"/>
              <a:t>to</a:t>
            </a:r>
            <a:r>
              <a:rPr lang="et-EE" sz="1800" dirty="0" smtClean="0"/>
              <a:t> </a:t>
            </a:r>
            <a:r>
              <a:rPr lang="et-EE" sz="1800" dirty="0" err="1" smtClean="0"/>
              <a:t>spot</a:t>
            </a:r>
            <a:r>
              <a:rPr lang="et-EE" sz="1800" dirty="0" smtClean="0"/>
              <a:t> </a:t>
            </a:r>
            <a:r>
              <a:rPr lang="et-EE" sz="1800" dirty="0" err="1" smtClean="0"/>
              <a:t>critical</a:t>
            </a:r>
            <a:r>
              <a:rPr lang="et-EE" sz="1800" dirty="0" smtClean="0"/>
              <a:t> </a:t>
            </a:r>
            <a:r>
              <a:rPr lang="et-EE" sz="1800" dirty="0" err="1" smtClean="0"/>
              <a:t>areas</a:t>
            </a:r>
            <a:endParaRPr lang="et-EE" sz="1800" dirty="0" smtClean="0"/>
          </a:p>
          <a:p>
            <a:r>
              <a:rPr lang="et-EE" sz="1800" dirty="0" err="1"/>
              <a:t>M</a:t>
            </a:r>
            <a:r>
              <a:rPr lang="et-EE" sz="1800" dirty="0" err="1" smtClean="0"/>
              <a:t>ore</a:t>
            </a:r>
            <a:r>
              <a:rPr lang="et-EE" sz="1800" dirty="0" smtClean="0"/>
              <a:t> </a:t>
            </a:r>
            <a:r>
              <a:rPr lang="et-EE" sz="1800" dirty="0" err="1" smtClean="0"/>
              <a:t>community-centred</a:t>
            </a:r>
            <a:r>
              <a:rPr lang="et-EE" sz="1800" dirty="0" smtClean="0"/>
              <a:t> </a:t>
            </a:r>
            <a:r>
              <a:rPr lang="et-EE" sz="1800" dirty="0" err="1"/>
              <a:t>to</a:t>
            </a:r>
            <a:r>
              <a:rPr lang="et-EE" sz="1800" dirty="0"/>
              <a:t> </a:t>
            </a:r>
            <a:r>
              <a:rPr lang="et-EE" sz="1800" dirty="0" err="1"/>
              <a:t>provide</a:t>
            </a:r>
            <a:r>
              <a:rPr lang="et-EE" sz="1800" dirty="0"/>
              <a:t> </a:t>
            </a:r>
            <a:r>
              <a:rPr lang="et-EE" sz="1800" dirty="0" err="1"/>
              <a:t>better</a:t>
            </a:r>
            <a:r>
              <a:rPr lang="et-EE" sz="1800" dirty="0"/>
              <a:t> </a:t>
            </a:r>
            <a:r>
              <a:rPr lang="et-EE" sz="1800" dirty="0" err="1"/>
              <a:t>life</a:t>
            </a:r>
            <a:r>
              <a:rPr lang="et-EE" sz="1800" dirty="0"/>
              <a:t> </a:t>
            </a:r>
            <a:r>
              <a:rPr lang="et-EE" sz="1800" dirty="0" err="1"/>
              <a:t>for</a:t>
            </a:r>
            <a:r>
              <a:rPr lang="et-EE" sz="1800" dirty="0"/>
              <a:t> </a:t>
            </a:r>
            <a:r>
              <a:rPr lang="et-EE" sz="1800" dirty="0" err="1" smtClean="0"/>
              <a:t>citizens</a:t>
            </a:r>
            <a:endParaRPr lang="et-EE" sz="1800" dirty="0"/>
          </a:p>
          <a:p>
            <a:r>
              <a:rPr lang="et-EE" sz="1800" dirty="0" err="1"/>
              <a:t>M</a:t>
            </a:r>
            <a:r>
              <a:rPr lang="et-EE" sz="1800" dirty="0" err="1" smtClean="0"/>
              <a:t>ore</a:t>
            </a:r>
            <a:r>
              <a:rPr lang="et-EE" sz="1800" dirty="0" smtClean="0"/>
              <a:t> </a:t>
            </a:r>
            <a:r>
              <a:rPr lang="et-EE" sz="1800" dirty="0" err="1" smtClean="0"/>
              <a:t>interlinked</a:t>
            </a:r>
            <a:r>
              <a:rPr lang="et-EE" sz="1800" dirty="0" smtClean="0"/>
              <a:t> </a:t>
            </a:r>
            <a:r>
              <a:rPr lang="et-EE" sz="1800" dirty="0" err="1" smtClean="0"/>
              <a:t>with</a:t>
            </a:r>
            <a:r>
              <a:rPr lang="et-EE" sz="1800" dirty="0" smtClean="0"/>
              <a:t> </a:t>
            </a:r>
            <a:r>
              <a:rPr lang="et-EE" sz="1800" dirty="0" err="1" smtClean="0"/>
              <a:t>public</a:t>
            </a:r>
            <a:r>
              <a:rPr lang="et-EE" sz="1800" dirty="0" smtClean="0"/>
              <a:t> </a:t>
            </a:r>
            <a:r>
              <a:rPr lang="et-EE" sz="1800" dirty="0" err="1" smtClean="0"/>
              <a:t>services</a:t>
            </a:r>
            <a:endParaRPr lang="et-EE" sz="1800" dirty="0" smtClean="0"/>
          </a:p>
          <a:p>
            <a:r>
              <a:rPr lang="et-EE" sz="1800" dirty="0" err="1"/>
              <a:t>M</a:t>
            </a:r>
            <a:r>
              <a:rPr lang="et-EE" sz="1800" dirty="0" err="1" smtClean="0"/>
              <a:t>ore</a:t>
            </a:r>
            <a:r>
              <a:rPr lang="et-EE" sz="1800" dirty="0" smtClean="0"/>
              <a:t> </a:t>
            </a:r>
            <a:r>
              <a:rPr lang="et-EE" sz="1800" dirty="0" err="1" smtClean="0"/>
              <a:t>visual</a:t>
            </a:r>
            <a:r>
              <a:rPr lang="et-EE" sz="1800" dirty="0" smtClean="0"/>
              <a:t> and GIS-</a:t>
            </a:r>
            <a:r>
              <a:rPr lang="et-EE" sz="1800" dirty="0" err="1" smtClean="0"/>
              <a:t>based</a:t>
            </a:r>
            <a:endParaRPr lang="et-EE" sz="1800" dirty="0" smtClean="0"/>
          </a:p>
          <a:p>
            <a:r>
              <a:rPr lang="et-EE" sz="1800" dirty="0" err="1"/>
              <a:t>D</a:t>
            </a:r>
            <a:r>
              <a:rPr lang="et-EE" sz="1800" dirty="0" err="1" smtClean="0"/>
              <a:t>eveloped</a:t>
            </a:r>
            <a:r>
              <a:rPr lang="et-EE" sz="1800" dirty="0" smtClean="0"/>
              <a:t> </a:t>
            </a:r>
            <a:r>
              <a:rPr lang="et-EE" sz="1800" dirty="0"/>
              <a:t>in </a:t>
            </a:r>
            <a:r>
              <a:rPr lang="et-EE" sz="1800" dirty="0" err="1"/>
              <a:t>closer</a:t>
            </a:r>
            <a:r>
              <a:rPr lang="et-EE" sz="1800" dirty="0"/>
              <a:t> </a:t>
            </a:r>
            <a:r>
              <a:rPr lang="et-EE" sz="1800" dirty="0" err="1"/>
              <a:t>cooperation</a:t>
            </a:r>
            <a:r>
              <a:rPr lang="et-EE" sz="1800" dirty="0"/>
              <a:t> </a:t>
            </a:r>
            <a:r>
              <a:rPr lang="et-EE" sz="1800" dirty="0" err="1"/>
              <a:t>with</a:t>
            </a:r>
            <a:r>
              <a:rPr lang="et-EE" sz="1800" dirty="0"/>
              <a:t> </a:t>
            </a:r>
            <a:r>
              <a:rPr lang="et-EE" sz="1800" dirty="0" err="1"/>
              <a:t>universities</a:t>
            </a:r>
            <a:r>
              <a:rPr lang="et-EE" sz="1800" dirty="0"/>
              <a:t>, </a:t>
            </a:r>
            <a:r>
              <a:rPr lang="et-EE" sz="1800" dirty="0" err="1"/>
              <a:t>research</a:t>
            </a:r>
            <a:r>
              <a:rPr lang="et-EE" sz="1800" dirty="0"/>
              <a:t> </a:t>
            </a:r>
            <a:r>
              <a:rPr lang="et-EE" sz="1800" dirty="0" err="1"/>
              <a:t>organisations</a:t>
            </a:r>
            <a:r>
              <a:rPr lang="et-EE" sz="1800" dirty="0"/>
              <a:t> and </a:t>
            </a:r>
            <a:r>
              <a:rPr lang="et-EE" sz="1800" dirty="0" err="1"/>
              <a:t>communities</a:t>
            </a:r>
            <a:endParaRPr lang="et-EE" sz="1800" dirty="0"/>
          </a:p>
          <a:p>
            <a:endParaRPr lang="et-EE" sz="1800" dirty="0"/>
          </a:p>
        </p:txBody>
      </p:sp>
      <p:sp>
        <p:nvSpPr>
          <p:cNvPr id="11" name="Rectangle 10"/>
          <p:cNvSpPr/>
          <p:nvPr/>
        </p:nvSpPr>
        <p:spPr>
          <a:xfrm>
            <a:off x="6013599" y="5536685"/>
            <a:ext cx="2679404" cy="1015663"/>
          </a:xfrm>
          <a:prstGeom prst="rect">
            <a:avLst/>
          </a:prstGeom>
          <a:solidFill>
            <a:schemeClr val="bg1"/>
          </a:solidFill>
        </p:spPr>
        <p:txBody>
          <a:bodyPr wrap="square">
            <a:spAutoFit/>
          </a:bodyPr>
          <a:lstStyle/>
          <a:p>
            <a:r>
              <a:rPr lang="et-EE" sz="1200" b="1" i="1" dirty="0" err="1" smtClean="0"/>
              <a:t>Sources</a:t>
            </a:r>
            <a:r>
              <a:rPr lang="et-EE" sz="1200" b="1" i="1" dirty="0" smtClean="0"/>
              <a:t>:</a:t>
            </a:r>
          </a:p>
          <a:p>
            <a:r>
              <a:rPr lang="et-EE" sz="1200" dirty="0" err="1" smtClean="0"/>
              <a:t>Electricity</a:t>
            </a:r>
            <a:r>
              <a:rPr lang="et-EE" sz="1200" dirty="0" smtClean="0"/>
              <a:t> </a:t>
            </a:r>
            <a:r>
              <a:rPr lang="et-EE" sz="1200" dirty="0" err="1" smtClean="0"/>
              <a:t>metre</a:t>
            </a:r>
            <a:r>
              <a:rPr lang="et-EE" sz="1200" dirty="0" smtClean="0"/>
              <a:t> </a:t>
            </a:r>
            <a:r>
              <a:rPr lang="et-EE" sz="1200" dirty="0" err="1" smtClean="0"/>
              <a:t>data</a:t>
            </a:r>
            <a:endParaRPr lang="et-EE" sz="1200" dirty="0" smtClean="0"/>
          </a:p>
          <a:p>
            <a:r>
              <a:rPr lang="et-EE" sz="1200" dirty="0" err="1" smtClean="0"/>
              <a:t>Population</a:t>
            </a:r>
            <a:r>
              <a:rPr lang="et-EE" sz="1200" dirty="0" smtClean="0"/>
              <a:t> register</a:t>
            </a:r>
            <a:endParaRPr lang="et-EE" sz="1200" dirty="0"/>
          </a:p>
          <a:p>
            <a:r>
              <a:rPr lang="et-EE" sz="1200" dirty="0" err="1" smtClean="0"/>
              <a:t>Employment</a:t>
            </a:r>
            <a:r>
              <a:rPr lang="et-EE" sz="1200" dirty="0" smtClean="0"/>
              <a:t> register</a:t>
            </a:r>
          </a:p>
          <a:p>
            <a:r>
              <a:rPr lang="et-EE" sz="1200" dirty="0" smtClean="0"/>
              <a:t>+ </a:t>
            </a:r>
            <a:r>
              <a:rPr lang="et-EE" sz="1200" dirty="0" err="1" smtClean="0"/>
              <a:t>over</a:t>
            </a:r>
            <a:r>
              <a:rPr lang="et-EE" sz="1200" dirty="0" smtClean="0"/>
              <a:t> 20 </a:t>
            </a:r>
            <a:r>
              <a:rPr lang="et-EE" sz="1200" dirty="0" err="1" smtClean="0"/>
              <a:t>other</a:t>
            </a:r>
            <a:r>
              <a:rPr lang="et-EE" sz="1200" dirty="0" smtClean="0"/>
              <a:t> </a:t>
            </a:r>
            <a:r>
              <a:rPr lang="et-EE" sz="1200" dirty="0" err="1" smtClean="0"/>
              <a:t>registers</a:t>
            </a:r>
            <a:endParaRPr lang="et-EE" sz="12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31911">
            <a:off x="6453195" y="969843"/>
            <a:ext cx="5601520" cy="5754706"/>
          </a:xfrm>
          <a:prstGeom prst="rect">
            <a:avLst/>
          </a:prstGeom>
        </p:spPr>
      </p:pic>
      <p:sp>
        <p:nvSpPr>
          <p:cNvPr id="13" name="TextBox 12"/>
          <p:cNvSpPr txBox="1"/>
          <p:nvPr/>
        </p:nvSpPr>
        <p:spPr>
          <a:xfrm>
            <a:off x="10518499" y="1589643"/>
            <a:ext cx="859531" cy="369332"/>
          </a:xfrm>
          <a:prstGeom prst="rect">
            <a:avLst/>
          </a:prstGeom>
          <a:noFill/>
        </p:spPr>
        <p:txBody>
          <a:bodyPr wrap="none" rtlCol="0">
            <a:spAutoFit/>
          </a:bodyPr>
          <a:lstStyle/>
          <a:p>
            <a:r>
              <a:rPr lang="et-EE" b="1" dirty="0" smtClean="0"/>
              <a:t>Tallinn</a:t>
            </a:r>
            <a:endParaRPr lang="et-EE" b="1" dirty="0"/>
          </a:p>
        </p:txBody>
      </p:sp>
    </p:spTree>
    <p:extLst>
      <p:ext uri="{BB962C8B-B14F-4D97-AF65-F5344CB8AC3E}">
        <p14:creationId xmlns:p14="http://schemas.microsoft.com/office/powerpoint/2010/main" val="873746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t-EE" dirty="0" err="1" smtClean="0"/>
              <a:t>Example</a:t>
            </a:r>
            <a:r>
              <a:rPr lang="et-EE" dirty="0"/>
              <a:t>: </a:t>
            </a:r>
            <a:r>
              <a:rPr lang="et-EE" dirty="0" err="1" smtClean="0"/>
              <a:t>Population</a:t>
            </a:r>
            <a:r>
              <a:rPr lang="et-EE" dirty="0"/>
              <a:t> </a:t>
            </a:r>
            <a:r>
              <a:rPr lang="et-EE" dirty="0" smtClean="0"/>
              <a:t>and </a:t>
            </a:r>
            <a:r>
              <a:rPr lang="et-EE" dirty="0" err="1" smtClean="0"/>
              <a:t>average</a:t>
            </a:r>
            <a:r>
              <a:rPr lang="et-EE" dirty="0" smtClean="0"/>
              <a:t> </a:t>
            </a:r>
            <a:r>
              <a:rPr lang="et-EE" dirty="0" err="1" smtClean="0"/>
              <a:t>income</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35</a:t>
            </a:fld>
            <a:endParaRPr lang="et-EE"/>
          </a:p>
        </p:txBody>
      </p:sp>
      <p:pic>
        <p:nvPicPr>
          <p:cNvPr id="7" name="Picture 6" descr="stat-laptop.png"/>
          <p:cNvPicPr>
            <a:picLocks noChangeAspect="1"/>
          </p:cNvPicPr>
          <p:nvPr/>
        </p:nvPicPr>
        <p:blipFill>
          <a:blip r:embed="rId2" cstate="screen"/>
          <a:stretch>
            <a:fillRect/>
          </a:stretch>
        </p:blipFill>
        <p:spPr>
          <a:xfrm>
            <a:off x="2520000" y="1385722"/>
            <a:ext cx="8805947" cy="5253203"/>
          </a:xfrm>
          <a:prstGeom prst="rect">
            <a:avLst/>
          </a:prstGeom>
        </p:spPr>
      </p:pic>
      <p:pic>
        <p:nvPicPr>
          <p:cNvPr id="8" name="Shape 238" descr="bruto.png"/>
          <p:cNvPicPr preferRelativeResize="0"/>
          <p:nvPr/>
        </p:nvPicPr>
        <p:blipFill rotWithShape="1">
          <a:blip r:embed="rId3">
            <a:alphaModFix/>
          </a:blip>
          <a:srcRect/>
          <a:stretch/>
        </p:blipFill>
        <p:spPr>
          <a:xfrm>
            <a:off x="3521826" y="1673755"/>
            <a:ext cx="6787856" cy="4224469"/>
          </a:xfrm>
          <a:prstGeom prst="rect">
            <a:avLst/>
          </a:prstGeom>
          <a:noFill/>
          <a:ln>
            <a:noFill/>
          </a:ln>
        </p:spPr>
      </p:pic>
      <p:pic>
        <p:nvPicPr>
          <p:cNvPr id="9" name="Shape 231" descr="bruto.png"/>
          <p:cNvPicPr preferRelativeResize="0"/>
          <p:nvPr/>
        </p:nvPicPr>
        <p:blipFill rotWithShape="1">
          <a:blip r:embed="rId4">
            <a:alphaModFix/>
          </a:blip>
          <a:srcRect/>
          <a:stretch/>
        </p:blipFill>
        <p:spPr>
          <a:xfrm>
            <a:off x="3492925" y="1679501"/>
            <a:ext cx="6816757" cy="4218723"/>
          </a:xfrm>
          <a:prstGeom prst="rect">
            <a:avLst/>
          </a:prstGeom>
          <a:noFill/>
          <a:ln>
            <a:noFill/>
          </a:ln>
        </p:spPr>
      </p:pic>
    </p:spTree>
    <p:extLst>
      <p:ext uri="{BB962C8B-B14F-4D97-AF65-F5344CB8AC3E}">
        <p14:creationId xmlns:p14="http://schemas.microsoft.com/office/powerpoint/2010/main" val="39797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t-EE" dirty="0" err="1" smtClean="0"/>
              <a:t>Population</a:t>
            </a:r>
            <a:r>
              <a:rPr lang="et-EE" dirty="0" smtClean="0"/>
              <a:t>: </a:t>
            </a:r>
            <a:r>
              <a:rPr lang="et-EE" dirty="0" err="1" smtClean="0"/>
              <a:t>Gastner-Newman</a:t>
            </a:r>
            <a:r>
              <a:rPr lang="et-EE" dirty="0" smtClean="0"/>
              <a:t> </a:t>
            </a:r>
            <a:r>
              <a:rPr lang="et-EE" dirty="0" err="1" smtClean="0"/>
              <a:t>method</a:t>
            </a:r>
            <a:r>
              <a:rPr lang="et-EE" dirty="0" smtClean="0"/>
              <a:t> (</a:t>
            </a:r>
            <a:r>
              <a:rPr lang="et-EE" dirty="0" err="1" smtClean="0"/>
              <a:t>ArcGIS</a:t>
            </a:r>
            <a:r>
              <a:rPr lang="et-EE" dirty="0" smtClean="0"/>
              <a:t>)</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36</a:t>
            </a:fld>
            <a:endParaRPr lang="et-EE"/>
          </a:p>
        </p:txBody>
      </p:sp>
      <p:pic>
        <p:nvPicPr>
          <p:cNvPr id="7" name="Picture 6" descr="stat-laptop.png"/>
          <p:cNvPicPr>
            <a:picLocks noChangeAspect="1"/>
          </p:cNvPicPr>
          <p:nvPr/>
        </p:nvPicPr>
        <p:blipFill>
          <a:blip r:embed="rId2" cstate="screen"/>
          <a:stretch>
            <a:fillRect/>
          </a:stretch>
        </p:blipFill>
        <p:spPr>
          <a:xfrm>
            <a:off x="2860248" y="1340562"/>
            <a:ext cx="8161299" cy="5431716"/>
          </a:xfrm>
          <a:prstGeom prst="rect">
            <a:avLst/>
          </a:prstGeom>
        </p:spPr>
      </p:pic>
      <p:pic>
        <p:nvPicPr>
          <p:cNvPr id="8" name="Picture 7" descr="Kartogramm_harilik_2016.jpg"/>
          <p:cNvPicPr>
            <a:picLocks noChangeAspect="1"/>
          </p:cNvPicPr>
          <p:nvPr/>
        </p:nvPicPr>
        <p:blipFill>
          <a:blip r:embed="rId3" cstate="print"/>
          <a:stretch>
            <a:fillRect/>
          </a:stretch>
        </p:blipFill>
        <p:spPr>
          <a:xfrm>
            <a:off x="3854824" y="1615084"/>
            <a:ext cx="6206223" cy="4376583"/>
          </a:xfrm>
          <a:prstGeom prst="rect">
            <a:avLst/>
          </a:prstGeom>
        </p:spPr>
      </p:pic>
    </p:spTree>
    <p:extLst>
      <p:ext uri="{BB962C8B-B14F-4D97-AF65-F5344CB8AC3E}">
        <p14:creationId xmlns:p14="http://schemas.microsoft.com/office/powerpoint/2010/main" val="1502216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Movement of secondary school </a:t>
            </a:r>
            <a:r>
              <a:rPr lang="en-US" dirty="0" smtClean="0"/>
              <a:t>students,</a:t>
            </a:r>
            <a:r>
              <a:rPr lang="et-EE" dirty="0" smtClean="0"/>
              <a:t> </a:t>
            </a:r>
            <a:r>
              <a:rPr lang="en-US" dirty="0" smtClean="0"/>
              <a:t>2016</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37</a:t>
            </a:fld>
            <a:endParaRPr lang="et-EE"/>
          </a:p>
        </p:txBody>
      </p:sp>
      <p:pic>
        <p:nvPicPr>
          <p:cNvPr id="7" name="Picture 6" descr="stat-laptop.png"/>
          <p:cNvPicPr>
            <a:picLocks noChangeAspect="1"/>
          </p:cNvPicPr>
          <p:nvPr/>
        </p:nvPicPr>
        <p:blipFill>
          <a:blip r:embed="rId2" cstate="screen"/>
          <a:stretch>
            <a:fillRect/>
          </a:stretch>
        </p:blipFill>
        <p:spPr>
          <a:xfrm>
            <a:off x="2520147" y="1292937"/>
            <a:ext cx="8833653" cy="5431716"/>
          </a:xfrm>
          <a:prstGeom prst="rect">
            <a:avLst/>
          </a:prstGeom>
        </p:spPr>
      </p:pic>
      <p:pic>
        <p:nvPicPr>
          <p:cNvPr id="8" name="Picture 7" descr="Opiranne_route_Gymn_koik.emf"/>
          <p:cNvPicPr>
            <a:picLocks noChangeAspect="1"/>
          </p:cNvPicPr>
          <p:nvPr/>
        </p:nvPicPr>
        <p:blipFill>
          <a:blip r:embed="rId3" cstate="print"/>
          <a:stretch>
            <a:fillRect/>
          </a:stretch>
        </p:blipFill>
        <p:spPr>
          <a:xfrm>
            <a:off x="3576266" y="1515997"/>
            <a:ext cx="6728664" cy="4557437"/>
          </a:xfrm>
          <a:prstGeom prst="rect">
            <a:avLst/>
          </a:prstGeom>
          <a:solidFill>
            <a:schemeClr val="bg1"/>
          </a:solidFill>
        </p:spPr>
      </p:pic>
    </p:spTree>
    <p:extLst>
      <p:ext uri="{BB962C8B-B14F-4D97-AF65-F5344CB8AC3E}">
        <p14:creationId xmlns:p14="http://schemas.microsoft.com/office/powerpoint/2010/main" val="2717809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Availability of public libraries, </a:t>
            </a:r>
            <a:r>
              <a:rPr lang="en-US" dirty="0" smtClean="0"/>
              <a:t>2017</a:t>
            </a:r>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38</a:t>
            </a:fld>
            <a:endParaRPr lang="et-EE" dirty="0"/>
          </a:p>
        </p:txBody>
      </p:sp>
      <p:pic>
        <p:nvPicPr>
          <p:cNvPr id="4" name="Picture 3" descr="stat-laptop.png"/>
          <p:cNvPicPr>
            <a:picLocks noChangeAspect="1"/>
          </p:cNvPicPr>
          <p:nvPr/>
        </p:nvPicPr>
        <p:blipFill>
          <a:blip r:embed="rId2" cstate="screen"/>
          <a:stretch>
            <a:fillRect/>
          </a:stretch>
        </p:blipFill>
        <p:spPr>
          <a:xfrm>
            <a:off x="2520000" y="1340559"/>
            <a:ext cx="9105189" cy="5431716"/>
          </a:xfrm>
          <a:prstGeom prst="rect">
            <a:avLst/>
          </a:prstGeom>
        </p:spPr>
      </p:pic>
      <p:pic>
        <p:nvPicPr>
          <p:cNvPr id="5" name="Picture 4"/>
          <p:cNvPicPr>
            <a:picLocks noChangeAspect="1"/>
          </p:cNvPicPr>
          <p:nvPr/>
        </p:nvPicPr>
        <p:blipFill>
          <a:blip r:embed="rId3"/>
          <a:stretch>
            <a:fillRect/>
          </a:stretch>
        </p:blipFill>
        <p:spPr>
          <a:xfrm>
            <a:off x="3576119" y="1594643"/>
            <a:ext cx="7008776" cy="4436927"/>
          </a:xfrm>
          <a:prstGeom prst="rect">
            <a:avLst/>
          </a:prstGeom>
        </p:spPr>
      </p:pic>
    </p:spTree>
    <p:extLst>
      <p:ext uri="{BB962C8B-B14F-4D97-AF65-F5344CB8AC3E}">
        <p14:creationId xmlns:p14="http://schemas.microsoft.com/office/powerpoint/2010/main" val="1639749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stretch>
            <a:fillRect/>
          </a:stretch>
        </p:blipFill>
        <p:spPr>
          <a:prstGeom prst="rect">
            <a:avLst/>
          </a:prstGeom>
        </p:spPr>
      </p:pic>
      <p:sp>
        <p:nvSpPr>
          <p:cNvPr id="3" name="Title 2"/>
          <p:cNvSpPr>
            <a:spLocks noGrp="1"/>
          </p:cNvSpPr>
          <p:nvPr>
            <p:ph type="title"/>
          </p:nvPr>
        </p:nvSpPr>
        <p:spPr/>
        <p:txBody>
          <a:bodyPr>
            <a:noAutofit/>
          </a:bodyPr>
          <a:lstStyle/>
          <a:p>
            <a:r>
              <a:rPr lang="en-US" dirty="0"/>
              <a:t>Foreign trade visualization </a:t>
            </a:r>
            <a:r>
              <a:rPr lang="en-US" dirty="0" smtClean="0"/>
              <a:t>a</a:t>
            </a:r>
            <a:r>
              <a:rPr lang="et-EE" dirty="0" err="1" smtClean="0"/>
              <a:t>pp</a:t>
            </a:r>
            <a:r>
              <a:rPr lang="en-US" dirty="0" smtClean="0"/>
              <a:t> </a:t>
            </a:r>
            <a:r>
              <a:rPr lang="en-US" dirty="0"/>
              <a:t>https://data.stat.ee/</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39</a:t>
            </a:fld>
            <a:endParaRPr lang="et-EE" dirty="0"/>
          </a:p>
        </p:txBody>
      </p:sp>
      <p:sp>
        <p:nvSpPr>
          <p:cNvPr id="6" name="TextBox 5"/>
          <p:cNvSpPr txBox="1"/>
          <p:nvPr/>
        </p:nvSpPr>
        <p:spPr>
          <a:xfrm>
            <a:off x="2520000" y="5857336"/>
            <a:ext cx="7867859" cy="369332"/>
          </a:xfrm>
          <a:prstGeom prst="rect">
            <a:avLst/>
          </a:prstGeom>
          <a:noFill/>
        </p:spPr>
        <p:txBody>
          <a:bodyPr wrap="none" rtlCol="0">
            <a:spAutoFit/>
          </a:bodyPr>
          <a:lstStyle/>
          <a:p>
            <a:r>
              <a:rPr lang="et-EE" dirty="0" smtClean="0"/>
              <a:t>* Max 90 </a:t>
            </a:r>
            <a:r>
              <a:rPr lang="et-EE" dirty="0" err="1" smtClean="0"/>
              <a:t>days</a:t>
            </a:r>
            <a:r>
              <a:rPr lang="et-EE" dirty="0" smtClean="0"/>
              <a:t> </a:t>
            </a:r>
            <a:r>
              <a:rPr lang="et-EE" dirty="0" err="1" smtClean="0"/>
              <a:t>from</a:t>
            </a:r>
            <a:r>
              <a:rPr lang="et-EE" dirty="0" smtClean="0"/>
              <a:t> </a:t>
            </a:r>
            <a:r>
              <a:rPr lang="et-EE" dirty="0" err="1" smtClean="0"/>
              <a:t>the</a:t>
            </a:r>
            <a:r>
              <a:rPr lang="et-EE" dirty="0" smtClean="0"/>
              <a:t> end of </a:t>
            </a:r>
            <a:r>
              <a:rPr lang="et-EE" dirty="0" err="1" smtClean="0"/>
              <a:t>period</a:t>
            </a:r>
            <a:r>
              <a:rPr lang="et-EE" dirty="0" smtClean="0"/>
              <a:t> </a:t>
            </a:r>
            <a:r>
              <a:rPr lang="et-EE" dirty="0" err="1" smtClean="0"/>
              <a:t>to</a:t>
            </a:r>
            <a:r>
              <a:rPr lang="et-EE" dirty="0" smtClean="0"/>
              <a:t> </a:t>
            </a:r>
            <a:r>
              <a:rPr lang="et-EE" dirty="0" err="1" smtClean="0"/>
              <a:t>visual</a:t>
            </a:r>
            <a:r>
              <a:rPr lang="et-EE" dirty="0" smtClean="0"/>
              <a:t> </a:t>
            </a:r>
            <a:r>
              <a:rPr lang="et-EE" dirty="0" err="1" smtClean="0"/>
              <a:t>dissemination</a:t>
            </a:r>
            <a:r>
              <a:rPr lang="et-EE" dirty="0" smtClean="0"/>
              <a:t> (</a:t>
            </a:r>
            <a:r>
              <a:rPr lang="et-EE" dirty="0" err="1" smtClean="0"/>
              <a:t>monthly</a:t>
            </a:r>
            <a:r>
              <a:rPr lang="et-EE" dirty="0" smtClean="0"/>
              <a:t> </a:t>
            </a:r>
            <a:r>
              <a:rPr lang="et-EE" dirty="0" err="1" smtClean="0"/>
              <a:t>data</a:t>
            </a:r>
            <a:r>
              <a:rPr lang="et-EE" dirty="0" smtClean="0"/>
              <a:t>)</a:t>
            </a:r>
            <a:endParaRPr lang="et-EE" dirty="0"/>
          </a:p>
        </p:txBody>
      </p:sp>
    </p:spTree>
    <p:extLst>
      <p:ext uri="{BB962C8B-B14F-4D97-AF65-F5344CB8AC3E}">
        <p14:creationId xmlns:p14="http://schemas.microsoft.com/office/powerpoint/2010/main" val="274228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05FB9A-5FEA-4486-902A-E9C47A7B21EC}" type="slidenum">
              <a:rPr lang="et-EE" smtClean="0">
                <a:solidFill>
                  <a:prstClr val="white"/>
                </a:solidFill>
              </a:rPr>
              <a:pPr/>
              <a:t>4</a:t>
            </a:fld>
            <a:endParaRPr lang="et-EE" dirty="0">
              <a:solidFill>
                <a:prstClr val="white"/>
              </a:solidFill>
            </a:endParaRPr>
          </a:p>
        </p:txBody>
      </p:sp>
      <p:sp>
        <p:nvSpPr>
          <p:cNvPr id="4" name="Title 3"/>
          <p:cNvSpPr>
            <a:spLocks noGrp="1"/>
          </p:cNvSpPr>
          <p:nvPr>
            <p:ph type="title"/>
          </p:nvPr>
        </p:nvSpPr>
        <p:spPr/>
        <p:txBody>
          <a:bodyPr/>
          <a:lstStyle/>
          <a:p>
            <a:r>
              <a:rPr lang="en-GB" dirty="0" smtClean="0"/>
              <a:t>Statistics Estonia (SE)</a:t>
            </a:r>
            <a:endParaRPr lang="en-GB" dirty="0"/>
          </a:p>
        </p:txBody>
      </p:sp>
      <p:sp>
        <p:nvSpPr>
          <p:cNvPr id="5" name="Content Placeholder 4"/>
          <p:cNvSpPr>
            <a:spLocks noGrp="1"/>
          </p:cNvSpPr>
          <p:nvPr>
            <p:ph sz="quarter" idx="13"/>
          </p:nvPr>
        </p:nvSpPr>
        <p:spPr>
          <a:xfrm>
            <a:off x="2106203" y="1415933"/>
            <a:ext cx="4053116" cy="5097463"/>
          </a:xfrm>
        </p:spPr>
        <p:txBody>
          <a:bodyPr>
            <a:normAutofit/>
          </a:bodyPr>
          <a:lstStyle/>
          <a:p>
            <a:r>
              <a:rPr lang="en-GB" sz="1800" dirty="0" smtClean="0"/>
              <a:t>A state agency in the area of government of the Ministry of Finance  </a:t>
            </a:r>
          </a:p>
          <a:p>
            <a:r>
              <a:rPr lang="en-GB" sz="1800" dirty="0" smtClean="0"/>
              <a:t>Offices in Tallinn, Tartu and </a:t>
            </a:r>
            <a:r>
              <a:rPr lang="en-GB" sz="1800" dirty="0" err="1" smtClean="0"/>
              <a:t>Viljandi</a:t>
            </a:r>
            <a:endParaRPr lang="en-GB" sz="1800" dirty="0" smtClean="0"/>
          </a:p>
          <a:p>
            <a:endParaRPr lang="en-GB" sz="1800" dirty="0" smtClean="0">
              <a:solidFill>
                <a:srgbClr val="FF0000"/>
              </a:solidFill>
            </a:endParaRPr>
          </a:p>
          <a:p>
            <a:endParaRPr lang="en-GB" sz="1800" dirty="0" smtClean="0">
              <a:solidFill>
                <a:srgbClr val="FF0000"/>
              </a:solidFill>
            </a:endParaRPr>
          </a:p>
          <a:p>
            <a:pPr marL="0" indent="0">
              <a:buNone/>
            </a:pPr>
            <a:endParaRPr lang="en-GB" sz="1800" dirty="0" smtClean="0">
              <a:solidFill>
                <a:srgbClr val="FF0000"/>
              </a:solidFill>
            </a:endParaRPr>
          </a:p>
          <a:p>
            <a:endParaRPr lang="en-GB" sz="1800" dirty="0" smtClean="0"/>
          </a:p>
          <a:p>
            <a:r>
              <a:rPr lang="en-GB" sz="1800" dirty="0" smtClean="0"/>
              <a:t>373 active employees</a:t>
            </a:r>
          </a:p>
          <a:p>
            <a:r>
              <a:rPr lang="en-GB" sz="1800" dirty="0" smtClean="0"/>
              <a:t>81.77% women, 18.23% men</a:t>
            </a:r>
          </a:p>
          <a:p>
            <a:r>
              <a:rPr lang="en-GB" sz="1800" dirty="0" smtClean="0"/>
              <a:t>Average age: 48.71 years</a:t>
            </a:r>
          </a:p>
          <a:p>
            <a:r>
              <a:rPr lang="en-GB" sz="1800" dirty="0" smtClean="0"/>
              <a:t>Average length of service: 9y 10m 4d </a:t>
            </a:r>
          </a:p>
          <a:p>
            <a:pPr marL="0" indent="0">
              <a:buNone/>
            </a:pPr>
            <a:r>
              <a:rPr lang="et-EE" sz="1050" i="1" dirty="0"/>
              <a:t/>
            </a:r>
            <a:br>
              <a:rPr lang="et-EE" sz="1050" i="1" dirty="0"/>
            </a:br>
            <a:endParaRPr lang="et-EE" sz="1050" i="1" dirty="0" smtClean="0"/>
          </a:p>
          <a:p>
            <a:pPr marL="0" indent="0">
              <a:buNone/>
            </a:pPr>
            <a:r>
              <a:rPr lang="en-GB" sz="1050" i="1" dirty="0" smtClean="0"/>
              <a:t>Data as at 11/2020.</a:t>
            </a:r>
            <a:r>
              <a:rPr lang="et-EE" sz="1050" i="1" dirty="0" smtClean="0"/>
              <a:t> </a:t>
            </a:r>
            <a:r>
              <a:rPr lang="et-EE" sz="1050" i="1" dirty="0" err="1" smtClean="0"/>
              <a:t>Structure</a:t>
            </a:r>
            <a:r>
              <a:rPr lang="et-EE" sz="1050" i="1" dirty="0" smtClean="0"/>
              <a:t> </a:t>
            </a:r>
            <a:r>
              <a:rPr lang="et-EE" sz="1050" i="1" dirty="0" err="1" smtClean="0"/>
              <a:t>from</a:t>
            </a:r>
            <a:r>
              <a:rPr lang="et-EE" sz="1050" i="1" dirty="0" smtClean="0"/>
              <a:t> 10/2021</a:t>
            </a:r>
            <a:endParaRPr lang="en-GB" sz="1050" i="1" dirty="0" smtClean="0"/>
          </a:p>
          <a:p>
            <a:pPr marL="0" indent="0">
              <a:buNone/>
            </a:pPr>
            <a:endParaRPr lang="et-EE"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0" y="2717788"/>
            <a:ext cx="1016429" cy="1032563"/>
          </a:xfrm>
          <a:prstGeom prst="rect">
            <a:avLst/>
          </a:prstGeom>
        </p:spPr>
      </p:pic>
      <p:pic>
        <p:nvPicPr>
          <p:cNvPr id="3" name="Picture 2"/>
          <p:cNvPicPr>
            <a:picLocks noChangeAspect="1"/>
          </p:cNvPicPr>
          <p:nvPr/>
        </p:nvPicPr>
        <p:blipFill>
          <a:blip r:embed="rId3"/>
          <a:stretch>
            <a:fillRect/>
          </a:stretch>
        </p:blipFill>
        <p:spPr>
          <a:xfrm>
            <a:off x="6159318" y="1415933"/>
            <a:ext cx="5867569" cy="3438699"/>
          </a:xfrm>
          <a:prstGeom prst="rect">
            <a:avLst/>
          </a:prstGeom>
        </p:spPr>
      </p:pic>
    </p:spTree>
    <p:extLst>
      <p:ext uri="{BB962C8B-B14F-4D97-AF65-F5344CB8AC3E}">
        <p14:creationId xmlns:p14="http://schemas.microsoft.com/office/powerpoint/2010/main" val="1116740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Strategic actions and </a:t>
            </a:r>
            <a:r>
              <a:rPr lang="et-EE" dirty="0" smtClean="0"/>
              <a:t>p</a:t>
            </a:r>
            <a:r>
              <a:rPr lang="en-US" dirty="0" err="1" smtClean="0"/>
              <a:t>erformance</a:t>
            </a:r>
            <a:r>
              <a:rPr lang="et-EE" dirty="0" smtClean="0"/>
              <a:t>-b</a:t>
            </a:r>
            <a:r>
              <a:rPr lang="en-US" dirty="0" err="1" smtClean="0"/>
              <a:t>ased</a:t>
            </a:r>
            <a:r>
              <a:rPr lang="en-US" dirty="0" smtClean="0"/>
              <a:t> </a:t>
            </a:r>
            <a:r>
              <a:rPr lang="et-EE" dirty="0" smtClean="0"/>
              <a:t>b</a:t>
            </a:r>
            <a:r>
              <a:rPr lang="en-US" dirty="0" err="1" smtClean="0"/>
              <a:t>udgeting</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40</a:t>
            </a:fld>
            <a:endParaRPr lang="et-EE"/>
          </a:p>
        </p:txBody>
      </p:sp>
      <p:grpSp>
        <p:nvGrpSpPr>
          <p:cNvPr id="7" name="Groupe 1 - 1">
            <a:extLst>
              <a:ext uri="{FF2B5EF4-FFF2-40B4-BE49-F238E27FC236}">
                <a16:creationId xmlns="" xmlns:a16="http://schemas.microsoft.com/office/drawing/2014/main" id="{DD96DA52-C659-4E4E-AB7E-FA6290693993}"/>
              </a:ext>
            </a:extLst>
          </p:cNvPr>
          <p:cNvGrpSpPr/>
          <p:nvPr/>
        </p:nvGrpSpPr>
        <p:grpSpPr>
          <a:xfrm>
            <a:off x="2258399" y="2486644"/>
            <a:ext cx="3243125" cy="3168976"/>
            <a:chOff x="2503112" y="1968871"/>
            <a:chExt cx="3203117" cy="3078813"/>
          </a:xfrm>
        </p:grpSpPr>
        <p:sp>
          <p:nvSpPr>
            <p:cNvPr id="8" name="Forme libre : forme 6">
              <a:extLst>
                <a:ext uri="{FF2B5EF4-FFF2-40B4-BE49-F238E27FC236}">
                  <a16:creationId xmlns="" xmlns:a16="http://schemas.microsoft.com/office/drawing/2014/main" id="{4617A633-8BC5-441A-A64D-E8E04704FB75}"/>
                </a:ext>
              </a:extLst>
            </p:cNvPr>
            <p:cNvSpPr/>
            <p:nvPr/>
          </p:nvSpPr>
          <p:spPr>
            <a:xfrm rot="18900000">
              <a:off x="2630757" y="1968871"/>
              <a:ext cx="3075472" cy="3078813"/>
            </a:xfrm>
            <a:custGeom>
              <a:avLst/>
              <a:gdLst>
                <a:gd name="connsiteX0" fmla="*/ 3073174 w 3075472"/>
                <a:gd name="connsiteY0" fmla="*/ 1 h 3078813"/>
                <a:gd name="connsiteX1" fmla="*/ 3073173 w 3075472"/>
                <a:gd name="connsiteY1" fmla="*/ 2299 h 3078813"/>
                <a:gd name="connsiteX2" fmla="*/ 3075472 w 3075472"/>
                <a:gd name="connsiteY2" fmla="*/ 2299 h 3078813"/>
                <a:gd name="connsiteX3" fmla="*/ 3075472 w 3075472"/>
                <a:gd name="connsiteY3" fmla="*/ 2417695 h 3078813"/>
                <a:gd name="connsiteX4" fmla="*/ 2055938 w 3075472"/>
                <a:gd name="connsiteY4" fmla="*/ 2417695 h 3078813"/>
                <a:gd name="connsiteX5" fmla="*/ 2055938 w 3075472"/>
                <a:gd name="connsiteY5" fmla="*/ 1743795 h 3078813"/>
                <a:gd name="connsiteX6" fmla="*/ 720919 w 3075472"/>
                <a:gd name="connsiteY6" fmla="*/ 3078813 h 3078813"/>
                <a:gd name="connsiteX7" fmla="*/ 0 w 3075472"/>
                <a:gd name="connsiteY7" fmla="*/ 2357894 h 3078813"/>
                <a:gd name="connsiteX8" fmla="*/ 1338359 w 3075472"/>
                <a:gd name="connsiteY8" fmla="*/ 1019535 h 3078813"/>
                <a:gd name="connsiteX9" fmla="*/ 657777 w 3075472"/>
                <a:gd name="connsiteY9" fmla="*/ 1019535 h 3078813"/>
                <a:gd name="connsiteX10" fmla="*/ 657777 w 3075472"/>
                <a:gd name="connsiteY10" fmla="*/ 0 h 30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5472" h="3078813">
                  <a:moveTo>
                    <a:pt x="3073174" y="1"/>
                  </a:moveTo>
                  <a:lnTo>
                    <a:pt x="3073173" y="2299"/>
                  </a:lnTo>
                  <a:lnTo>
                    <a:pt x="3075472" y="2299"/>
                  </a:lnTo>
                  <a:lnTo>
                    <a:pt x="3075472" y="2417695"/>
                  </a:lnTo>
                  <a:lnTo>
                    <a:pt x="2055938" y="2417695"/>
                  </a:lnTo>
                  <a:lnTo>
                    <a:pt x="2055938" y="1743795"/>
                  </a:lnTo>
                  <a:lnTo>
                    <a:pt x="720919" y="3078813"/>
                  </a:lnTo>
                  <a:lnTo>
                    <a:pt x="0" y="2357894"/>
                  </a:lnTo>
                  <a:lnTo>
                    <a:pt x="1338359" y="1019535"/>
                  </a:lnTo>
                  <a:lnTo>
                    <a:pt x="657777" y="1019535"/>
                  </a:lnTo>
                  <a:lnTo>
                    <a:pt x="65777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schemeClr val="tx1"/>
                </a:solidFill>
                <a:latin typeface="Calibri"/>
              </a:endParaRPr>
            </a:p>
          </p:txBody>
        </p:sp>
        <p:sp>
          <p:nvSpPr>
            <p:cNvPr id="9" name="Forme libre : forme 15">
              <a:extLst>
                <a:ext uri="{FF2B5EF4-FFF2-40B4-BE49-F238E27FC236}">
                  <a16:creationId xmlns="" xmlns:a16="http://schemas.microsoft.com/office/drawing/2014/main" id="{ABB149DB-1960-44CA-A1BD-2D948221756E}"/>
                </a:ext>
              </a:extLst>
            </p:cNvPr>
            <p:cNvSpPr/>
            <p:nvPr/>
          </p:nvSpPr>
          <p:spPr>
            <a:xfrm rot="18900000">
              <a:off x="2503112" y="2022003"/>
              <a:ext cx="3074843" cy="2717518"/>
            </a:xfrm>
            <a:custGeom>
              <a:avLst/>
              <a:gdLst>
                <a:gd name="connsiteX0" fmla="*/ 3073174 w 3074843"/>
                <a:gd name="connsiteY0" fmla="*/ 1 h 2717518"/>
                <a:gd name="connsiteX1" fmla="*/ 3073173 w 3074843"/>
                <a:gd name="connsiteY1" fmla="*/ 2299 h 2717518"/>
                <a:gd name="connsiteX2" fmla="*/ 3074843 w 3074843"/>
                <a:gd name="connsiteY2" fmla="*/ 2299 h 2717518"/>
                <a:gd name="connsiteX3" fmla="*/ 359624 w 3074843"/>
                <a:gd name="connsiteY3" fmla="*/ 2717518 h 2717518"/>
                <a:gd name="connsiteX4" fmla="*/ 0 w 3074843"/>
                <a:gd name="connsiteY4" fmla="*/ 2357894 h 2717518"/>
                <a:gd name="connsiteX5" fmla="*/ 1338359 w 3074843"/>
                <a:gd name="connsiteY5" fmla="*/ 1019535 h 2717518"/>
                <a:gd name="connsiteX6" fmla="*/ 657777 w 3074843"/>
                <a:gd name="connsiteY6" fmla="*/ 1019535 h 2717518"/>
                <a:gd name="connsiteX7" fmla="*/ 657777 w 3074843"/>
                <a:gd name="connsiteY7" fmla="*/ 0 h 27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843" h="2717518">
                  <a:moveTo>
                    <a:pt x="3073174" y="1"/>
                  </a:moveTo>
                  <a:lnTo>
                    <a:pt x="3073173" y="2299"/>
                  </a:lnTo>
                  <a:lnTo>
                    <a:pt x="3074843" y="2299"/>
                  </a:lnTo>
                  <a:lnTo>
                    <a:pt x="359624" y="2717518"/>
                  </a:lnTo>
                  <a:lnTo>
                    <a:pt x="0" y="2357894"/>
                  </a:lnTo>
                  <a:lnTo>
                    <a:pt x="1338359" y="1019535"/>
                  </a:lnTo>
                  <a:lnTo>
                    <a:pt x="657777" y="1019535"/>
                  </a:lnTo>
                  <a:lnTo>
                    <a:pt x="657777" y="0"/>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schemeClr val="tx1"/>
                </a:solidFill>
                <a:latin typeface="Calibri"/>
              </a:endParaRPr>
            </a:p>
          </p:txBody>
        </p:sp>
      </p:grpSp>
      <p:grpSp>
        <p:nvGrpSpPr>
          <p:cNvPr id="10" name="Groupe 1">
            <a:extLst>
              <a:ext uri="{FF2B5EF4-FFF2-40B4-BE49-F238E27FC236}">
                <a16:creationId xmlns="" xmlns:a16="http://schemas.microsoft.com/office/drawing/2014/main" id="{DD96DA52-C659-4E4E-AB7E-FA6290693993}"/>
              </a:ext>
            </a:extLst>
          </p:cNvPr>
          <p:cNvGrpSpPr/>
          <p:nvPr/>
        </p:nvGrpSpPr>
        <p:grpSpPr>
          <a:xfrm rot="10800000">
            <a:off x="8425878" y="2202093"/>
            <a:ext cx="3243125" cy="3168976"/>
            <a:chOff x="2503112" y="1968871"/>
            <a:chExt cx="3203117" cy="3078813"/>
          </a:xfrm>
        </p:grpSpPr>
        <p:sp>
          <p:nvSpPr>
            <p:cNvPr id="11" name="Forme libre : forme 6">
              <a:extLst>
                <a:ext uri="{FF2B5EF4-FFF2-40B4-BE49-F238E27FC236}">
                  <a16:creationId xmlns="" xmlns:a16="http://schemas.microsoft.com/office/drawing/2014/main" id="{4617A633-8BC5-441A-A64D-E8E04704FB75}"/>
                </a:ext>
              </a:extLst>
            </p:cNvPr>
            <p:cNvSpPr/>
            <p:nvPr/>
          </p:nvSpPr>
          <p:spPr>
            <a:xfrm rot="18900000">
              <a:off x="2630757" y="1968871"/>
              <a:ext cx="3075472" cy="3078813"/>
            </a:xfrm>
            <a:custGeom>
              <a:avLst/>
              <a:gdLst>
                <a:gd name="connsiteX0" fmla="*/ 3073174 w 3075472"/>
                <a:gd name="connsiteY0" fmla="*/ 1 h 3078813"/>
                <a:gd name="connsiteX1" fmla="*/ 3073173 w 3075472"/>
                <a:gd name="connsiteY1" fmla="*/ 2299 h 3078813"/>
                <a:gd name="connsiteX2" fmla="*/ 3075472 w 3075472"/>
                <a:gd name="connsiteY2" fmla="*/ 2299 h 3078813"/>
                <a:gd name="connsiteX3" fmla="*/ 3075472 w 3075472"/>
                <a:gd name="connsiteY3" fmla="*/ 2417695 h 3078813"/>
                <a:gd name="connsiteX4" fmla="*/ 2055938 w 3075472"/>
                <a:gd name="connsiteY4" fmla="*/ 2417695 h 3078813"/>
                <a:gd name="connsiteX5" fmla="*/ 2055938 w 3075472"/>
                <a:gd name="connsiteY5" fmla="*/ 1743795 h 3078813"/>
                <a:gd name="connsiteX6" fmla="*/ 720919 w 3075472"/>
                <a:gd name="connsiteY6" fmla="*/ 3078813 h 3078813"/>
                <a:gd name="connsiteX7" fmla="*/ 0 w 3075472"/>
                <a:gd name="connsiteY7" fmla="*/ 2357894 h 3078813"/>
                <a:gd name="connsiteX8" fmla="*/ 1338359 w 3075472"/>
                <a:gd name="connsiteY8" fmla="*/ 1019535 h 3078813"/>
                <a:gd name="connsiteX9" fmla="*/ 657777 w 3075472"/>
                <a:gd name="connsiteY9" fmla="*/ 1019535 h 3078813"/>
                <a:gd name="connsiteX10" fmla="*/ 657777 w 3075472"/>
                <a:gd name="connsiteY10" fmla="*/ 0 h 30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5472" h="3078813">
                  <a:moveTo>
                    <a:pt x="3073174" y="1"/>
                  </a:moveTo>
                  <a:lnTo>
                    <a:pt x="3073173" y="2299"/>
                  </a:lnTo>
                  <a:lnTo>
                    <a:pt x="3075472" y="2299"/>
                  </a:lnTo>
                  <a:lnTo>
                    <a:pt x="3075472" y="2417695"/>
                  </a:lnTo>
                  <a:lnTo>
                    <a:pt x="2055938" y="2417695"/>
                  </a:lnTo>
                  <a:lnTo>
                    <a:pt x="2055938" y="1743795"/>
                  </a:lnTo>
                  <a:lnTo>
                    <a:pt x="720919" y="3078813"/>
                  </a:lnTo>
                  <a:lnTo>
                    <a:pt x="0" y="2357894"/>
                  </a:lnTo>
                  <a:lnTo>
                    <a:pt x="1338359" y="1019535"/>
                  </a:lnTo>
                  <a:lnTo>
                    <a:pt x="657777" y="1019535"/>
                  </a:lnTo>
                  <a:lnTo>
                    <a:pt x="65777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schemeClr val="tx1"/>
                </a:solidFill>
                <a:latin typeface="Calibri"/>
              </a:endParaRPr>
            </a:p>
          </p:txBody>
        </p:sp>
        <p:sp>
          <p:nvSpPr>
            <p:cNvPr id="12" name="Forme libre : forme 15">
              <a:extLst>
                <a:ext uri="{FF2B5EF4-FFF2-40B4-BE49-F238E27FC236}">
                  <a16:creationId xmlns="" xmlns:a16="http://schemas.microsoft.com/office/drawing/2014/main" id="{ABB149DB-1960-44CA-A1BD-2D948221756E}"/>
                </a:ext>
              </a:extLst>
            </p:cNvPr>
            <p:cNvSpPr/>
            <p:nvPr/>
          </p:nvSpPr>
          <p:spPr>
            <a:xfrm rot="18900000">
              <a:off x="2503112" y="2022003"/>
              <a:ext cx="3074843" cy="2717518"/>
            </a:xfrm>
            <a:custGeom>
              <a:avLst/>
              <a:gdLst>
                <a:gd name="connsiteX0" fmla="*/ 3073174 w 3074843"/>
                <a:gd name="connsiteY0" fmla="*/ 1 h 2717518"/>
                <a:gd name="connsiteX1" fmla="*/ 3073173 w 3074843"/>
                <a:gd name="connsiteY1" fmla="*/ 2299 h 2717518"/>
                <a:gd name="connsiteX2" fmla="*/ 3074843 w 3074843"/>
                <a:gd name="connsiteY2" fmla="*/ 2299 h 2717518"/>
                <a:gd name="connsiteX3" fmla="*/ 359624 w 3074843"/>
                <a:gd name="connsiteY3" fmla="*/ 2717518 h 2717518"/>
                <a:gd name="connsiteX4" fmla="*/ 0 w 3074843"/>
                <a:gd name="connsiteY4" fmla="*/ 2357894 h 2717518"/>
                <a:gd name="connsiteX5" fmla="*/ 1338359 w 3074843"/>
                <a:gd name="connsiteY5" fmla="*/ 1019535 h 2717518"/>
                <a:gd name="connsiteX6" fmla="*/ 657777 w 3074843"/>
                <a:gd name="connsiteY6" fmla="*/ 1019535 h 2717518"/>
                <a:gd name="connsiteX7" fmla="*/ 657777 w 3074843"/>
                <a:gd name="connsiteY7" fmla="*/ 0 h 27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843" h="2717518">
                  <a:moveTo>
                    <a:pt x="3073174" y="1"/>
                  </a:moveTo>
                  <a:lnTo>
                    <a:pt x="3073173" y="2299"/>
                  </a:lnTo>
                  <a:lnTo>
                    <a:pt x="3074843" y="2299"/>
                  </a:lnTo>
                  <a:lnTo>
                    <a:pt x="359624" y="2717518"/>
                  </a:lnTo>
                  <a:lnTo>
                    <a:pt x="0" y="2357894"/>
                  </a:lnTo>
                  <a:lnTo>
                    <a:pt x="1338359" y="1019535"/>
                  </a:lnTo>
                  <a:lnTo>
                    <a:pt x="657777" y="1019535"/>
                  </a:lnTo>
                  <a:lnTo>
                    <a:pt x="657777" y="0"/>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schemeClr val="tx1"/>
                </a:solidFill>
                <a:latin typeface="Calibri"/>
              </a:endParaRPr>
            </a:p>
          </p:txBody>
        </p:sp>
      </p:grpSp>
      <p:sp>
        <p:nvSpPr>
          <p:cNvPr id="13" name="Rectangle 12">
            <a:extLst>
              <a:ext uri="{FF2B5EF4-FFF2-40B4-BE49-F238E27FC236}">
                <a16:creationId xmlns="" xmlns:a16="http://schemas.microsoft.com/office/drawing/2014/main" id="{E3E421DD-7F73-48C5-BDA3-451A3E2EF995}"/>
              </a:ext>
            </a:extLst>
          </p:cNvPr>
          <p:cNvSpPr/>
          <p:nvPr/>
        </p:nvSpPr>
        <p:spPr>
          <a:xfrm>
            <a:off x="2113374" y="1717420"/>
            <a:ext cx="2949671" cy="857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7">
              <a:defRPr/>
            </a:pPr>
            <a:r>
              <a:rPr lang="et-EE" sz="1600" b="1" dirty="0">
                <a:solidFill>
                  <a:schemeClr val="tx1"/>
                </a:solidFill>
              </a:rPr>
              <a:t>IMPACT </a:t>
            </a:r>
          </a:p>
          <a:p>
            <a:pPr defTabSz="914377">
              <a:defRPr/>
            </a:pPr>
            <a:r>
              <a:rPr lang="et-EE" sz="1600" b="1" dirty="0">
                <a:solidFill>
                  <a:schemeClr val="tx1"/>
                </a:solidFill>
              </a:rPr>
              <a:t>INDICATORS</a:t>
            </a:r>
            <a:endParaRPr lang="en-US" sz="1600" b="1" dirty="0">
              <a:solidFill>
                <a:schemeClr val="tx1"/>
              </a:solidFill>
            </a:endParaRPr>
          </a:p>
        </p:txBody>
      </p:sp>
      <p:sp>
        <p:nvSpPr>
          <p:cNvPr id="14" name="Rectangle 13">
            <a:extLst>
              <a:ext uri="{FF2B5EF4-FFF2-40B4-BE49-F238E27FC236}">
                <a16:creationId xmlns="" xmlns:a16="http://schemas.microsoft.com/office/drawing/2014/main" id="{E3E421DD-7F73-48C5-BDA3-451A3E2EF995}"/>
              </a:ext>
            </a:extLst>
          </p:cNvPr>
          <p:cNvSpPr/>
          <p:nvPr/>
        </p:nvSpPr>
        <p:spPr>
          <a:xfrm>
            <a:off x="2113374" y="3963045"/>
            <a:ext cx="2949671" cy="148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7">
              <a:defRPr/>
            </a:pPr>
            <a:r>
              <a:rPr lang="et-EE" sz="1600" b="1" dirty="0">
                <a:solidFill>
                  <a:schemeClr val="tx1"/>
                </a:solidFill>
              </a:rPr>
              <a:t>OUTCOME </a:t>
            </a:r>
          </a:p>
          <a:p>
            <a:pPr defTabSz="914377">
              <a:defRPr/>
            </a:pPr>
            <a:r>
              <a:rPr lang="et-EE" sz="1600" b="1" dirty="0">
                <a:solidFill>
                  <a:schemeClr val="tx1"/>
                </a:solidFill>
              </a:rPr>
              <a:t>INDICATORS</a:t>
            </a:r>
            <a:endParaRPr lang="en-US" sz="1600" b="1" dirty="0">
              <a:solidFill>
                <a:schemeClr val="tx1"/>
              </a:solidFill>
            </a:endParaRPr>
          </a:p>
        </p:txBody>
      </p:sp>
      <p:sp>
        <p:nvSpPr>
          <p:cNvPr id="15" name="Rectangle 14">
            <a:extLst>
              <a:ext uri="{FF2B5EF4-FFF2-40B4-BE49-F238E27FC236}">
                <a16:creationId xmlns="" xmlns:a16="http://schemas.microsoft.com/office/drawing/2014/main" id="{E3E421DD-7F73-48C5-BDA3-451A3E2EF995}"/>
              </a:ext>
            </a:extLst>
          </p:cNvPr>
          <p:cNvSpPr/>
          <p:nvPr/>
        </p:nvSpPr>
        <p:spPr>
          <a:xfrm>
            <a:off x="2123271" y="5342534"/>
            <a:ext cx="2538734" cy="148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7">
              <a:defRPr/>
            </a:pPr>
            <a:r>
              <a:rPr lang="et-EE" sz="1600" b="1" dirty="0">
                <a:solidFill>
                  <a:schemeClr val="tx1"/>
                </a:solidFill>
              </a:rPr>
              <a:t>INPUT/ACTIVITY/ SERVICES INDICATORS</a:t>
            </a:r>
            <a:endParaRPr lang="en-US" sz="1600" b="1" dirty="0">
              <a:solidFill>
                <a:schemeClr val="tx1"/>
              </a:solidFill>
            </a:endParaRPr>
          </a:p>
        </p:txBody>
      </p:sp>
      <p:sp>
        <p:nvSpPr>
          <p:cNvPr id="16" name="Rectangle 15">
            <a:extLst>
              <a:ext uri="{FF2B5EF4-FFF2-40B4-BE49-F238E27FC236}">
                <a16:creationId xmlns="" xmlns:a16="http://schemas.microsoft.com/office/drawing/2014/main" id="{E3E421DD-7F73-48C5-BDA3-451A3E2EF995}"/>
              </a:ext>
            </a:extLst>
          </p:cNvPr>
          <p:cNvSpPr/>
          <p:nvPr/>
        </p:nvSpPr>
        <p:spPr>
          <a:xfrm>
            <a:off x="9801485" y="1570825"/>
            <a:ext cx="2179319" cy="148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77">
              <a:defRPr/>
            </a:pPr>
            <a:r>
              <a:rPr lang="et-EE" sz="1600" b="1" dirty="0">
                <a:solidFill>
                  <a:schemeClr val="tx1"/>
                </a:solidFill>
              </a:rPr>
              <a:t>AREA </a:t>
            </a:r>
          </a:p>
          <a:p>
            <a:pPr algn="r" defTabSz="914377">
              <a:defRPr/>
            </a:pPr>
            <a:r>
              <a:rPr lang="et-EE" sz="1600" b="1" dirty="0" smtClean="0">
                <a:solidFill>
                  <a:schemeClr val="tx1"/>
                </a:solidFill>
              </a:rPr>
              <a:t>BUDGET/COSTING</a:t>
            </a:r>
            <a:endParaRPr lang="en-US" sz="1600" b="1" dirty="0">
              <a:solidFill>
                <a:schemeClr val="tx1"/>
              </a:solidFill>
            </a:endParaRPr>
          </a:p>
        </p:txBody>
      </p:sp>
      <p:sp>
        <p:nvSpPr>
          <p:cNvPr id="17" name="Rectangle 16">
            <a:extLst>
              <a:ext uri="{FF2B5EF4-FFF2-40B4-BE49-F238E27FC236}">
                <a16:creationId xmlns="" xmlns:a16="http://schemas.microsoft.com/office/drawing/2014/main" id="{E3E421DD-7F73-48C5-BDA3-451A3E2EF995}"/>
              </a:ext>
            </a:extLst>
          </p:cNvPr>
          <p:cNvSpPr/>
          <p:nvPr/>
        </p:nvSpPr>
        <p:spPr>
          <a:xfrm>
            <a:off x="9982821" y="4071132"/>
            <a:ext cx="1990716" cy="148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77">
              <a:defRPr/>
            </a:pPr>
            <a:r>
              <a:rPr lang="et-EE" sz="1600" b="1" dirty="0">
                <a:solidFill>
                  <a:schemeClr val="tx1"/>
                </a:solidFill>
              </a:rPr>
              <a:t>ACTIVITY BUDGET/COSTING</a:t>
            </a:r>
            <a:endParaRPr lang="en-US" sz="1600" b="1" dirty="0">
              <a:solidFill>
                <a:schemeClr val="tx1"/>
              </a:solidFill>
            </a:endParaRPr>
          </a:p>
        </p:txBody>
      </p:sp>
      <p:sp>
        <p:nvSpPr>
          <p:cNvPr id="18" name="Rectangle 17">
            <a:extLst>
              <a:ext uri="{FF2B5EF4-FFF2-40B4-BE49-F238E27FC236}">
                <a16:creationId xmlns="" xmlns:a16="http://schemas.microsoft.com/office/drawing/2014/main" id="{E3E421DD-7F73-48C5-BDA3-451A3E2EF995}"/>
              </a:ext>
            </a:extLst>
          </p:cNvPr>
          <p:cNvSpPr/>
          <p:nvPr/>
        </p:nvSpPr>
        <p:spPr>
          <a:xfrm>
            <a:off x="9982821" y="5773455"/>
            <a:ext cx="2026149" cy="68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77">
              <a:defRPr/>
            </a:pPr>
            <a:r>
              <a:rPr lang="et-EE" sz="1600" b="1" dirty="0">
                <a:solidFill>
                  <a:schemeClr val="tx1"/>
                </a:solidFill>
              </a:rPr>
              <a:t>SERVICES BUDGET/COSTING</a:t>
            </a:r>
            <a:endParaRPr lang="en-US" sz="1600" b="1" dirty="0">
              <a:solidFill>
                <a:schemeClr val="tx1"/>
              </a:solidFill>
            </a:endParaRPr>
          </a:p>
        </p:txBody>
      </p:sp>
      <p:pic>
        <p:nvPicPr>
          <p:cNvPr id="19" name="Pilt 4"/>
          <p:cNvPicPr>
            <a:picLocks noChangeAspect="1"/>
          </p:cNvPicPr>
          <p:nvPr/>
        </p:nvPicPr>
        <p:blipFill>
          <a:blip r:embed="rId2"/>
          <a:stretch>
            <a:fillRect/>
          </a:stretch>
        </p:blipFill>
        <p:spPr>
          <a:xfrm>
            <a:off x="3738538" y="2217843"/>
            <a:ext cx="6358646" cy="3399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37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t-EE" dirty="0" err="1" smtClean="0"/>
              <a:t>Same</a:t>
            </a:r>
            <a:r>
              <a:rPr lang="et-EE" dirty="0" smtClean="0"/>
              <a:t> </a:t>
            </a:r>
            <a:r>
              <a:rPr lang="et-EE" dirty="0" err="1" smtClean="0"/>
              <a:t>information</a:t>
            </a:r>
            <a:r>
              <a:rPr lang="et-EE" dirty="0" smtClean="0"/>
              <a:t> in a </a:t>
            </a:r>
            <a:r>
              <a:rPr lang="et-EE" dirty="0" err="1" smtClean="0"/>
              <a:t>personalised</a:t>
            </a:r>
            <a:r>
              <a:rPr lang="et-EE" dirty="0" smtClean="0"/>
              <a:t> </a:t>
            </a:r>
            <a:r>
              <a:rPr lang="et-EE" dirty="0" err="1" smtClean="0"/>
              <a:t>format</a:t>
            </a:r>
            <a:endParaRPr lang="et-EE" dirty="0"/>
          </a:p>
        </p:txBody>
      </p:sp>
      <p:sp>
        <p:nvSpPr>
          <p:cNvPr id="5" name="Slide Number Placeholder 4"/>
          <p:cNvSpPr>
            <a:spLocks noGrp="1"/>
          </p:cNvSpPr>
          <p:nvPr>
            <p:ph type="sldNum" sz="quarter" idx="12"/>
          </p:nvPr>
        </p:nvSpPr>
        <p:spPr/>
        <p:txBody>
          <a:bodyPr/>
          <a:lstStyle/>
          <a:p>
            <a:fld id="{9705FB9A-5FEA-4486-902A-E9C47A7B21EC}" type="slidenum">
              <a:rPr lang="et-EE" smtClean="0"/>
              <a:t>41</a:t>
            </a:fld>
            <a:endParaRPr lang="et-EE"/>
          </a:p>
        </p:txBody>
      </p:sp>
      <p:sp>
        <p:nvSpPr>
          <p:cNvPr id="7" name="Rectangle 6"/>
          <p:cNvSpPr/>
          <p:nvPr/>
        </p:nvSpPr>
        <p:spPr bwMode="auto">
          <a:xfrm>
            <a:off x="5262114" y="2114176"/>
            <a:ext cx="1406106" cy="211276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t-EE" sz="3200" b="1" i="0" u="none" strike="noStrike" cap="none" normalizeH="0" baseline="0" smtClean="0">
              <a:ln>
                <a:noFill/>
              </a:ln>
              <a:solidFill>
                <a:srgbClr val="003951"/>
              </a:solidFill>
              <a:effectLst/>
            </a:endParaRPr>
          </a:p>
        </p:txBody>
      </p:sp>
      <p:graphicFrame>
        <p:nvGraphicFramePr>
          <p:cNvPr id="8" name="Diagram 7"/>
          <p:cNvGraphicFramePr/>
          <p:nvPr>
            <p:extLst/>
          </p:nvPr>
        </p:nvGraphicFramePr>
        <p:xfrm>
          <a:off x="2520000" y="1367719"/>
          <a:ext cx="8833800" cy="2703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6138014" y="5420418"/>
            <a:ext cx="1597772" cy="1200329"/>
          </a:xfrm>
          <a:prstGeom prst="rect">
            <a:avLst/>
          </a:prstGeom>
        </p:spPr>
        <p:txBody>
          <a:bodyPr wrap="square">
            <a:spAutoFit/>
          </a:bodyPr>
          <a:lstStyle/>
          <a:p>
            <a:pPr lvl="0"/>
            <a:r>
              <a:rPr lang="et-EE" dirty="0" err="1"/>
              <a:t>M</a:t>
            </a:r>
            <a:r>
              <a:rPr lang="et-EE" dirty="0" err="1" smtClean="0"/>
              <a:t>unicipality</a:t>
            </a:r>
            <a:r>
              <a:rPr lang="et-EE" dirty="0" smtClean="0"/>
              <a:t> </a:t>
            </a:r>
            <a:endParaRPr lang="et-EE" dirty="0"/>
          </a:p>
          <a:p>
            <a:pPr lvl="0"/>
            <a:r>
              <a:rPr lang="et-EE" dirty="0" err="1"/>
              <a:t>o</a:t>
            </a:r>
            <a:r>
              <a:rPr lang="et-EE" dirty="0" err="1" smtClean="0"/>
              <a:t>r</a:t>
            </a:r>
            <a:r>
              <a:rPr lang="et-EE" dirty="0" smtClean="0"/>
              <a:t> </a:t>
            </a:r>
            <a:r>
              <a:rPr lang="et-EE" dirty="0" err="1"/>
              <a:t>t</a:t>
            </a:r>
            <a:r>
              <a:rPr lang="et-EE" dirty="0" err="1" smtClean="0"/>
              <a:t>rade</a:t>
            </a:r>
            <a:r>
              <a:rPr lang="et-EE" dirty="0" smtClean="0"/>
              <a:t> </a:t>
            </a:r>
            <a:r>
              <a:rPr lang="et-EE" dirty="0" err="1"/>
              <a:t>u</a:t>
            </a:r>
            <a:r>
              <a:rPr lang="et-EE" dirty="0" err="1" smtClean="0"/>
              <a:t>nions</a:t>
            </a:r>
            <a:r>
              <a:rPr lang="et-EE" dirty="0" smtClean="0"/>
              <a:t> </a:t>
            </a:r>
            <a:r>
              <a:rPr lang="et-EE" dirty="0" err="1" smtClean="0"/>
              <a:t>dashboards</a:t>
            </a:r>
            <a:endParaRPr lang="et-EE" dirty="0" smtClean="0"/>
          </a:p>
        </p:txBody>
      </p:sp>
      <p:pic>
        <p:nvPicPr>
          <p:cNvPr id="11" name="Picture 10"/>
          <p:cNvPicPr>
            <a:picLocks noChangeAspect="1"/>
          </p:cNvPicPr>
          <p:nvPr/>
        </p:nvPicPr>
        <p:blipFill>
          <a:blip r:embed="rId7"/>
          <a:stretch>
            <a:fillRect/>
          </a:stretch>
        </p:blipFill>
        <p:spPr>
          <a:xfrm>
            <a:off x="7670138" y="5120259"/>
            <a:ext cx="1552844" cy="1500488"/>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8"/>
          <a:stretch>
            <a:fillRect/>
          </a:stretch>
        </p:blipFill>
        <p:spPr>
          <a:xfrm>
            <a:off x="7684647" y="3389966"/>
            <a:ext cx="1523826" cy="1494063"/>
          </a:xfrm>
          <a:prstGeom prst="rect">
            <a:avLst/>
          </a:prstGeom>
          <a:ln>
            <a:noFill/>
          </a:ln>
          <a:effectLst>
            <a:outerShdw blurRad="190500" algn="tl" rotWithShape="0">
              <a:srgbClr val="000000">
                <a:alpha val="70000"/>
              </a:srgbClr>
            </a:outerShdw>
          </a:effectLst>
        </p:spPr>
      </p:pic>
      <p:sp>
        <p:nvSpPr>
          <p:cNvPr id="13" name="Up-Down Arrow 12"/>
          <p:cNvSpPr/>
          <p:nvPr/>
        </p:nvSpPr>
        <p:spPr bwMode="auto">
          <a:xfrm>
            <a:off x="8883684" y="4142010"/>
            <a:ext cx="225776" cy="1450747"/>
          </a:xfrm>
          <a:prstGeom prst="up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eaLnBrk="0" fontAlgn="base" hangingPunct="0">
              <a:spcBef>
                <a:spcPct val="0"/>
              </a:spcBef>
              <a:spcAft>
                <a:spcPct val="0"/>
              </a:spcAft>
            </a:pPr>
            <a:endParaRPr lang="et-EE" sz="3200" b="1">
              <a:solidFill>
                <a:srgbClr val="003951"/>
              </a:solidFill>
            </a:endParaRPr>
          </a:p>
        </p:txBody>
      </p:sp>
      <p:pic>
        <p:nvPicPr>
          <p:cNvPr id="14" name="Picture 13"/>
          <p:cNvPicPr>
            <a:picLocks noChangeAspect="1"/>
          </p:cNvPicPr>
          <p:nvPr/>
        </p:nvPicPr>
        <p:blipFill>
          <a:blip r:embed="rId9"/>
          <a:stretch>
            <a:fillRect/>
          </a:stretch>
        </p:blipFill>
        <p:spPr>
          <a:xfrm>
            <a:off x="9572506" y="3866112"/>
            <a:ext cx="1781294" cy="2034357"/>
          </a:xfrm>
          <a:prstGeom prst="rect">
            <a:avLst/>
          </a:prstGeom>
          <a:ln>
            <a:noFill/>
          </a:ln>
          <a:effectLst>
            <a:outerShdw blurRad="190500" algn="tl" rotWithShape="0">
              <a:srgbClr val="000000">
                <a:alpha val="70000"/>
              </a:srgbClr>
            </a:outerShdw>
          </a:effectLst>
        </p:spPr>
      </p:pic>
      <p:sp>
        <p:nvSpPr>
          <p:cNvPr id="15" name="Left-Right Arrow 14"/>
          <p:cNvSpPr/>
          <p:nvPr/>
        </p:nvSpPr>
        <p:spPr bwMode="auto">
          <a:xfrm>
            <a:off x="8610740" y="4867384"/>
            <a:ext cx="1195466" cy="248312"/>
          </a:xfrm>
          <a:prstGeom prst="lef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t-EE" sz="3200" b="1" i="0" u="none" strike="noStrike" cap="none" normalizeH="0" baseline="0" smtClean="0">
              <a:ln>
                <a:noFill/>
              </a:ln>
              <a:solidFill>
                <a:srgbClr val="003951"/>
              </a:solidFill>
              <a:effectLst/>
            </a:endParaRPr>
          </a:p>
        </p:txBody>
      </p:sp>
      <p:pic>
        <p:nvPicPr>
          <p:cNvPr id="16" name="Pilt 4"/>
          <p:cNvPicPr>
            <a:picLocks noChangeAspect="1"/>
          </p:cNvPicPr>
          <p:nvPr/>
        </p:nvPicPr>
        <p:blipFill>
          <a:blip r:embed="rId10"/>
          <a:stretch>
            <a:fillRect/>
          </a:stretch>
        </p:blipFill>
        <p:spPr>
          <a:xfrm>
            <a:off x="2286929" y="3247091"/>
            <a:ext cx="2401236" cy="1494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t-EE" dirty="0" err="1"/>
              <a:t>Dashboards</a:t>
            </a:r>
            <a:r>
              <a:rPr lang="et-EE" dirty="0"/>
              <a:t> https://juhtimislauad.stat.ee/</a:t>
            </a:r>
          </a:p>
        </p:txBody>
      </p:sp>
      <p:sp>
        <p:nvSpPr>
          <p:cNvPr id="4" name="Slide Number Placeholder 3"/>
          <p:cNvSpPr>
            <a:spLocks noGrp="1"/>
          </p:cNvSpPr>
          <p:nvPr>
            <p:ph type="sldNum" sz="quarter" idx="12"/>
          </p:nvPr>
        </p:nvSpPr>
        <p:spPr/>
        <p:txBody>
          <a:bodyPr/>
          <a:lstStyle/>
          <a:p>
            <a:fld id="{9705FB9A-5FEA-4486-902A-E9C47A7B21EC}" type="slidenum">
              <a:rPr lang="et-EE" smtClean="0"/>
              <a:pPr/>
              <a:t>42</a:t>
            </a:fld>
            <a:endParaRPr lang="et-EE" dirty="0"/>
          </a:p>
        </p:txBody>
      </p:sp>
      <p:sp>
        <p:nvSpPr>
          <p:cNvPr id="5" name="Date Placeholder 3"/>
          <p:cNvSpPr>
            <a:spLocks noGrp="1"/>
          </p:cNvSpPr>
          <p:nvPr>
            <p:ph type="dt" sz="half" idx="10"/>
          </p:nvPr>
        </p:nvSpPr>
        <p:spPr>
          <a:xfrm>
            <a:off x="2028746" y="6163649"/>
            <a:ext cx="958138" cy="365125"/>
          </a:xfrm>
          <a:prstGeom prst="rect">
            <a:avLst/>
          </a:prstGeom>
        </p:spPr>
        <p:txBody>
          <a:bodyPr/>
          <a:lstStyle/>
          <a:p>
            <a:endParaRPr lang="et-EE"/>
          </a:p>
        </p:txBody>
      </p:sp>
      <p:pic>
        <p:nvPicPr>
          <p:cNvPr id="6" name="Picture 5"/>
          <p:cNvPicPr>
            <a:picLocks noChangeAspect="1"/>
          </p:cNvPicPr>
          <p:nvPr/>
        </p:nvPicPr>
        <p:blipFill>
          <a:blip r:embed="rId2"/>
          <a:stretch>
            <a:fillRect/>
          </a:stretch>
        </p:blipFill>
        <p:spPr>
          <a:xfrm>
            <a:off x="2520000" y="1295140"/>
            <a:ext cx="4366420" cy="5467801"/>
          </a:xfrm>
          <a:prstGeom prst="rect">
            <a:avLst/>
          </a:prstGeom>
        </p:spPr>
      </p:pic>
      <p:pic>
        <p:nvPicPr>
          <p:cNvPr id="7" name="Picture 6"/>
          <p:cNvPicPr>
            <a:picLocks noChangeAspect="1"/>
          </p:cNvPicPr>
          <p:nvPr/>
        </p:nvPicPr>
        <p:blipFill>
          <a:blip r:embed="rId3"/>
          <a:stretch>
            <a:fillRect/>
          </a:stretch>
        </p:blipFill>
        <p:spPr>
          <a:xfrm>
            <a:off x="7016861" y="1726783"/>
            <a:ext cx="4460041" cy="5036157"/>
          </a:xfrm>
          <a:prstGeom prst="rect">
            <a:avLst/>
          </a:prstGeom>
        </p:spPr>
      </p:pic>
      <p:sp>
        <p:nvSpPr>
          <p:cNvPr id="8" name="Text Placeholder 2"/>
          <p:cNvSpPr txBox="1">
            <a:spLocks/>
          </p:cNvSpPr>
          <p:nvPr/>
        </p:nvSpPr>
        <p:spPr>
          <a:xfrm>
            <a:off x="275211" y="1327176"/>
            <a:ext cx="1563776" cy="2658228"/>
          </a:xfrm>
          <a:prstGeom prst="rect">
            <a:avLst/>
          </a:prstGeom>
          <a:solidFill>
            <a:schemeClr val="bg1"/>
          </a:solidFill>
        </p:spPr>
        <p:txBody>
          <a:bodyPr vert="horz" lIns="0" tIns="0" rIns="0" bIns="744000" rtlCol="0" anchor="t">
            <a:noAutofit/>
          </a:bodyPr>
          <a:lstStyle>
            <a:defPPr>
              <a:defRPr lang="et-E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sz="1400" b="1" dirty="0" err="1" smtClean="0">
                <a:solidFill>
                  <a:schemeClr val="tx1"/>
                </a:solidFill>
              </a:rPr>
              <a:t>Key</a:t>
            </a:r>
            <a:r>
              <a:rPr lang="et-EE" sz="1400" b="1" dirty="0" smtClean="0">
                <a:solidFill>
                  <a:schemeClr val="tx1"/>
                </a:solidFill>
              </a:rPr>
              <a:t> </a:t>
            </a:r>
            <a:r>
              <a:rPr lang="et-EE" sz="1400" b="1" dirty="0" err="1" smtClean="0">
                <a:solidFill>
                  <a:schemeClr val="tx1"/>
                </a:solidFill>
              </a:rPr>
              <a:t>clients</a:t>
            </a:r>
            <a:endParaRPr lang="et-EE" sz="1400" b="1" dirty="0" smtClean="0">
              <a:solidFill>
                <a:schemeClr val="tx1"/>
              </a:solidFill>
            </a:endParaRPr>
          </a:p>
          <a:p>
            <a:r>
              <a:rPr lang="et-EE" sz="1400" b="1" dirty="0" err="1" smtClean="0">
                <a:solidFill>
                  <a:schemeClr val="accent6"/>
                </a:solidFill>
              </a:rPr>
              <a:t>Central</a:t>
            </a:r>
            <a:r>
              <a:rPr lang="et-EE" sz="1400" b="1" dirty="0" smtClean="0">
                <a:solidFill>
                  <a:schemeClr val="accent6"/>
                </a:solidFill>
              </a:rPr>
              <a:t> </a:t>
            </a:r>
            <a:r>
              <a:rPr lang="et-EE" sz="1400" b="1" dirty="0" err="1" smtClean="0">
                <a:solidFill>
                  <a:schemeClr val="accent6"/>
                </a:solidFill>
              </a:rPr>
              <a:t>goverment</a:t>
            </a:r>
            <a:endParaRPr lang="et-EE" sz="1400" b="1" dirty="0" smtClean="0">
              <a:solidFill>
                <a:schemeClr val="accent6"/>
              </a:solidFill>
            </a:endParaRPr>
          </a:p>
          <a:p>
            <a:r>
              <a:rPr lang="et-EE" sz="1400" b="1" dirty="0" err="1" smtClean="0">
                <a:solidFill>
                  <a:schemeClr val="accent6"/>
                </a:solidFill>
              </a:rPr>
              <a:t>Local</a:t>
            </a:r>
            <a:r>
              <a:rPr lang="et-EE" sz="1400" b="1" dirty="0" smtClean="0">
                <a:solidFill>
                  <a:schemeClr val="accent6"/>
                </a:solidFill>
              </a:rPr>
              <a:t> </a:t>
            </a:r>
            <a:r>
              <a:rPr lang="et-EE" sz="1400" b="1" dirty="0" err="1" smtClean="0">
                <a:solidFill>
                  <a:schemeClr val="accent6"/>
                </a:solidFill>
              </a:rPr>
              <a:t>goverment</a:t>
            </a:r>
            <a:endParaRPr lang="et-EE" sz="1400" b="1" dirty="0" smtClean="0">
              <a:solidFill>
                <a:schemeClr val="accent6"/>
              </a:solidFill>
            </a:endParaRPr>
          </a:p>
          <a:p>
            <a:r>
              <a:rPr lang="et-EE" sz="1400" b="1" dirty="0" err="1" smtClean="0">
                <a:solidFill>
                  <a:schemeClr val="accent6"/>
                </a:solidFill>
              </a:rPr>
              <a:t>Trade</a:t>
            </a:r>
            <a:r>
              <a:rPr lang="et-EE" sz="1400" b="1" dirty="0" smtClean="0">
                <a:solidFill>
                  <a:schemeClr val="accent6"/>
                </a:solidFill>
              </a:rPr>
              <a:t> </a:t>
            </a:r>
            <a:r>
              <a:rPr lang="et-EE" sz="1400" b="1" dirty="0" err="1" smtClean="0">
                <a:solidFill>
                  <a:schemeClr val="accent6"/>
                </a:solidFill>
              </a:rPr>
              <a:t>unions</a:t>
            </a:r>
            <a:endParaRPr lang="et-EE" sz="1400" b="1" dirty="0" smtClean="0">
              <a:solidFill>
                <a:schemeClr val="accent6"/>
              </a:solidFill>
            </a:endParaRPr>
          </a:p>
          <a:p>
            <a:endParaRPr lang="en-GB" sz="1400" b="1" dirty="0" smtClean="0">
              <a:solidFill>
                <a:schemeClr val="tx1"/>
              </a:solidFill>
            </a:endParaRPr>
          </a:p>
          <a:p>
            <a:r>
              <a:rPr lang="et-EE" sz="1400" b="1" dirty="0" err="1" smtClean="0">
                <a:solidFill>
                  <a:schemeClr val="tx1"/>
                </a:solidFill>
              </a:rPr>
              <a:t>Indicators</a:t>
            </a:r>
            <a:r>
              <a:rPr lang="en-GB" sz="1400" b="1" dirty="0" smtClean="0">
                <a:solidFill>
                  <a:schemeClr val="tx1"/>
                </a:solidFill>
              </a:rPr>
              <a:t>: </a:t>
            </a:r>
            <a:endParaRPr lang="et-EE" sz="1400" b="1" dirty="0" smtClean="0">
              <a:solidFill>
                <a:schemeClr val="tx1"/>
              </a:solidFill>
            </a:endParaRPr>
          </a:p>
          <a:p>
            <a:r>
              <a:rPr lang="et-EE" sz="1400" b="1" dirty="0" err="1" smtClean="0">
                <a:solidFill>
                  <a:schemeClr val="tx1"/>
                </a:solidFill>
              </a:rPr>
              <a:t>incl</a:t>
            </a:r>
            <a:r>
              <a:rPr lang="et-EE" sz="1400" b="1" dirty="0" smtClean="0">
                <a:solidFill>
                  <a:schemeClr val="tx1"/>
                </a:solidFill>
              </a:rPr>
              <a:t>. s</a:t>
            </a:r>
            <a:r>
              <a:rPr lang="en-US" sz="1400" b="1" dirty="0" err="1" smtClean="0">
                <a:solidFill>
                  <a:schemeClr val="tx1"/>
                </a:solidFill>
              </a:rPr>
              <a:t>hort</a:t>
            </a:r>
            <a:r>
              <a:rPr lang="en-US" sz="1400" b="1" dirty="0" smtClean="0">
                <a:solidFill>
                  <a:schemeClr val="tx1"/>
                </a:solidFill>
              </a:rPr>
              <a:t> explanation</a:t>
            </a:r>
            <a:r>
              <a:rPr lang="et-EE" sz="1400" b="1" dirty="0" smtClean="0">
                <a:solidFill>
                  <a:schemeClr val="tx1"/>
                </a:solidFill>
              </a:rPr>
              <a:t>, s</a:t>
            </a:r>
            <a:r>
              <a:rPr lang="en-US" sz="1400" b="1" dirty="0" err="1" smtClean="0">
                <a:solidFill>
                  <a:schemeClr val="tx1"/>
                </a:solidFill>
              </a:rPr>
              <a:t>ource</a:t>
            </a:r>
            <a:r>
              <a:rPr lang="en-US" sz="1400" b="1" dirty="0" smtClean="0">
                <a:solidFill>
                  <a:schemeClr val="tx1"/>
                </a:solidFill>
              </a:rPr>
              <a:t> of information</a:t>
            </a:r>
            <a:endParaRPr lang="et-EE" sz="1400" b="1" dirty="0" smtClean="0">
              <a:solidFill>
                <a:schemeClr val="tx1"/>
              </a:solidFill>
            </a:endParaRPr>
          </a:p>
          <a:p>
            <a:endParaRPr lang="et-EE" sz="1400" b="1" dirty="0">
              <a:solidFill>
                <a:schemeClr val="tx1"/>
              </a:solidFill>
            </a:endParaRPr>
          </a:p>
          <a:p>
            <a:r>
              <a:rPr lang="et-EE" sz="1400" b="1" dirty="0" err="1" smtClean="0">
                <a:solidFill>
                  <a:schemeClr val="tx1"/>
                </a:solidFill>
              </a:rPr>
              <a:t>Build</a:t>
            </a:r>
            <a:r>
              <a:rPr lang="et-EE" sz="1400" b="1" dirty="0" smtClean="0">
                <a:solidFill>
                  <a:schemeClr val="tx1"/>
                </a:solidFill>
              </a:rPr>
              <a:t> </a:t>
            </a:r>
            <a:r>
              <a:rPr lang="et-EE" sz="1400" b="1" dirty="0" err="1" smtClean="0">
                <a:solidFill>
                  <a:schemeClr val="tx1"/>
                </a:solidFill>
              </a:rPr>
              <a:t>your</a:t>
            </a:r>
            <a:r>
              <a:rPr lang="et-EE" sz="1400" b="1" dirty="0" smtClean="0">
                <a:solidFill>
                  <a:schemeClr val="tx1"/>
                </a:solidFill>
              </a:rPr>
              <a:t> </a:t>
            </a:r>
            <a:r>
              <a:rPr lang="et-EE" sz="1400" b="1" dirty="0" err="1" smtClean="0">
                <a:solidFill>
                  <a:schemeClr val="tx1"/>
                </a:solidFill>
              </a:rPr>
              <a:t>own</a:t>
            </a:r>
            <a:r>
              <a:rPr lang="et-EE" sz="1400" b="1" dirty="0" smtClean="0">
                <a:solidFill>
                  <a:schemeClr val="tx1"/>
                </a:solidFill>
              </a:rPr>
              <a:t> </a:t>
            </a:r>
            <a:r>
              <a:rPr lang="et-EE" sz="1400" b="1" dirty="0" err="1" smtClean="0">
                <a:solidFill>
                  <a:schemeClr val="tx1"/>
                </a:solidFill>
              </a:rPr>
              <a:t>dashboard</a:t>
            </a:r>
            <a:endParaRPr lang="en-US" sz="1400" b="1" dirty="0">
              <a:solidFill>
                <a:schemeClr val="tx1"/>
              </a:solidFill>
            </a:endParaRPr>
          </a:p>
        </p:txBody>
      </p:sp>
    </p:spTree>
    <p:extLst>
      <p:ext uri="{BB962C8B-B14F-4D97-AF65-F5344CB8AC3E}">
        <p14:creationId xmlns:p14="http://schemas.microsoft.com/office/powerpoint/2010/main" val="2901563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05FB9A-5FEA-4486-902A-E9C47A7B21EC}" type="slidenum">
              <a:rPr lang="et-EE" smtClean="0"/>
              <a:pPr/>
              <a:t>43</a:t>
            </a:fld>
            <a:endParaRPr lang="et-EE" dirty="0"/>
          </a:p>
        </p:txBody>
      </p:sp>
      <p:sp>
        <p:nvSpPr>
          <p:cNvPr id="5" name="Title 4"/>
          <p:cNvSpPr>
            <a:spLocks noGrp="1"/>
          </p:cNvSpPr>
          <p:nvPr>
            <p:ph type="title"/>
          </p:nvPr>
        </p:nvSpPr>
        <p:spPr/>
        <p:txBody>
          <a:bodyPr>
            <a:normAutofit/>
          </a:bodyPr>
          <a:lstStyle/>
          <a:p>
            <a:r>
              <a:rPr lang="en-GB" dirty="0">
                <a:latin typeface="Roboto" panose="02000000000000000000" pitchFamily="2" charset="0"/>
                <a:ea typeface="Roboto" panose="02000000000000000000" pitchFamily="2" charset="0"/>
              </a:rPr>
              <a:t>The Tree of Truth </a:t>
            </a:r>
            <a:r>
              <a:rPr lang="et-EE" dirty="0" smtClean="0">
                <a:latin typeface="Roboto" panose="02000000000000000000" pitchFamily="2" charset="0"/>
                <a:ea typeface="Roboto" panose="02000000000000000000" pitchFamily="2" charset="0"/>
              </a:rPr>
              <a:t>				</a:t>
            </a:r>
            <a:r>
              <a:rPr lang="en-GB" sz="1800" dirty="0" smtClean="0">
                <a:latin typeface="Roboto" panose="02000000000000000000" pitchFamily="2" charset="0"/>
                <a:ea typeface="Roboto" panose="02000000000000000000" pitchFamily="2" charset="0"/>
                <a:hlinkClick r:id="rId2"/>
              </a:rPr>
              <a:t>https</a:t>
            </a:r>
            <a:r>
              <a:rPr lang="en-GB" sz="1800" dirty="0">
                <a:latin typeface="Roboto" panose="02000000000000000000" pitchFamily="2" charset="0"/>
                <a:ea typeface="Roboto" panose="02000000000000000000" pitchFamily="2" charset="0"/>
                <a:hlinkClick r:id="rId2"/>
              </a:rPr>
              <a:t>://tamm.stat.ee/</a:t>
            </a:r>
            <a:endParaRPr lang="et-EE" sz="1800" dirty="0"/>
          </a:p>
        </p:txBody>
      </p:sp>
      <p:sp>
        <p:nvSpPr>
          <p:cNvPr id="7" name="Text Placeholder 2"/>
          <p:cNvSpPr txBox="1">
            <a:spLocks/>
          </p:cNvSpPr>
          <p:nvPr/>
        </p:nvSpPr>
        <p:spPr>
          <a:xfrm>
            <a:off x="326449" y="2124617"/>
            <a:ext cx="1563776" cy="2589217"/>
          </a:xfrm>
          <a:prstGeom prst="rect">
            <a:avLst/>
          </a:prstGeom>
          <a:solidFill>
            <a:schemeClr val="bg1"/>
          </a:solidFill>
        </p:spPr>
        <p:txBody>
          <a:bodyPr vert="horz" lIns="0" tIns="0" rIns="0" bIns="744000" rtlCol="0" anchor="t">
            <a:noAutofit/>
          </a:bodyPr>
          <a:lstStyle>
            <a:defPPr>
              <a:defRPr lang="et-E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smtClean="0">
                <a:solidFill>
                  <a:prstClr val="black"/>
                </a:solidFill>
              </a:rPr>
              <a:t>Layers: </a:t>
            </a:r>
          </a:p>
          <a:p>
            <a:r>
              <a:rPr lang="en-GB" sz="1400" b="1" dirty="0" smtClean="0">
                <a:solidFill>
                  <a:schemeClr val="accent1"/>
                </a:solidFill>
              </a:rPr>
              <a:t>strategic plans</a:t>
            </a:r>
          </a:p>
          <a:p>
            <a:endParaRPr lang="en-GB" sz="1400" b="1" dirty="0" smtClean="0">
              <a:solidFill>
                <a:prstClr val="black"/>
              </a:solidFill>
            </a:endParaRPr>
          </a:p>
          <a:p>
            <a:r>
              <a:rPr lang="en-GB" sz="1400" b="1" dirty="0" smtClean="0">
                <a:solidFill>
                  <a:prstClr val="black"/>
                </a:solidFill>
              </a:rPr>
              <a:t>Branches: </a:t>
            </a:r>
          </a:p>
          <a:p>
            <a:r>
              <a:rPr lang="en-GB" sz="1400" b="1" dirty="0" smtClean="0">
                <a:solidFill>
                  <a:srgbClr val="0F4FEF"/>
                </a:solidFill>
              </a:rPr>
              <a:t>performance areas</a:t>
            </a:r>
          </a:p>
          <a:p>
            <a:endParaRPr lang="en-GB" sz="1400" b="1" dirty="0" smtClean="0">
              <a:solidFill>
                <a:prstClr val="black"/>
              </a:solidFill>
            </a:endParaRPr>
          </a:p>
          <a:p>
            <a:r>
              <a:rPr lang="en-GB" sz="1400" b="1" dirty="0" smtClean="0">
                <a:solidFill>
                  <a:prstClr val="black"/>
                </a:solidFill>
              </a:rPr>
              <a:t>Leaves: </a:t>
            </a:r>
          </a:p>
          <a:p>
            <a:r>
              <a:rPr lang="en-GB" sz="2000" b="1" dirty="0" smtClean="0">
                <a:solidFill>
                  <a:srgbClr val="FF0000"/>
                </a:solidFill>
              </a:rPr>
              <a:t>1</a:t>
            </a:r>
            <a:r>
              <a:rPr lang="en-GB" sz="2000" b="1" dirty="0" smtClean="0">
                <a:solidFill>
                  <a:schemeClr val="accent3"/>
                </a:solidFill>
              </a:rPr>
              <a:t>3</a:t>
            </a:r>
            <a:r>
              <a:rPr lang="en-GB" sz="2000" b="1" dirty="0" smtClean="0">
                <a:solidFill>
                  <a:srgbClr val="00B050"/>
                </a:solidFill>
              </a:rPr>
              <a:t>5</a:t>
            </a:r>
            <a:r>
              <a:rPr lang="en-GB" sz="2000" b="1" dirty="0" smtClean="0">
                <a:solidFill>
                  <a:srgbClr val="0F4FEF"/>
                </a:solidFill>
              </a:rPr>
              <a:t> </a:t>
            </a:r>
            <a:r>
              <a:rPr lang="en-GB" sz="1400" b="1" dirty="0" smtClean="0">
                <a:solidFill>
                  <a:schemeClr val="tx1"/>
                </a:solidFill>
              </a:rPr>
              <a:t>indicators</a:t>
            </a:r>
            <a:r>
              <a:rPr lang="en-GB" sz="1400" b="1" dirty="0" smtClean="0">
                <a:solidFill>
                  <a:srgbClr val="0F4FEF"/>
                </a:solidFill>
              </a:rPr>
              <a:t> </a:t>
            </a:r>
            <a:r>
              <a:rPr lang="en-GB" sz="1400" b="1" dirty="0" smtClean="0">
                <a:solidFill>
                  <a:prstClr val="black"/>
                </a:solidFill>
              </a:rPr>
              <a:t>incl. short explanation, current and target state with source of information</a:t>
            </a:r>
            <a:endParaRPr lang="en-GB" sz="1400" b="1" dirty="0">
              <a:solidFill>
                <a:prstClr val="black"/>
              </a:solidFill>
            </a:endParaRPr>
          </a:p>
        </p:txBody>
      </p:sp>
      <p:pic>
        <p:nvPicPr>
          <p:cNvPr id="11" name="Picture 10"/>
          <p:cNvPicPr>
            <a:picLocks noChangeAspect="1"/>
          </p:cNvPicPr>
          <p:nvPr/>
        </p:nvPicPr>
        <p:blipFill>
          <a:blip r:embed="rId3"/>
          <a:stretch>
            <a:fillRect/>
          </a:stretch>
        </p:blipFill>
        <p:spPr>
          <a:xfrm>
            <a:off x="9027402" y="1328257"/>
            <a:ext cx="2507152" cy="518311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2520000" y="1328257"/>
            <a:ext cx="6325940" cy="518311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2518338" y="1328257"/>
            <a:ext cx="6327602" cy="5215761"/>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a:stretch>
            <a:fillRect/>
          </a:stretch>
        </p:blipFill>
        <p:spPr>
          <a:xfrm>
            <a:off x="2510442" y="1328257"/>
            <a:ext cx="6335498" cy="5215761"/>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8947380" y="1237649"/>
            <a:ext cx="420624" cy="177393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8" name="Rectangle 17"/>
          <p:cNvSpPr/>
          <p:nvPr/>
        </p:nvSpPr>
        <p:spPr>
          <a:xfrm>
            <a:off x="256032" y="2097185"/>
            <a:ext cx="1634193" cy="4997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9" name="Rectangle 18"/>
          <p:cNvSpPr/>
          <p:nvPr/>
        </p:nvSpPr>
        <p:spPr>
          <a:xfrm>
            <a:off x="9436608" y="1938528"/>
            <a:ext cx="2212848" cy="4663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0" name="Rectangle 19"/>
          <p:cNvSpPr/>
          <p:nvPr/>
        </p:nvSpPr>
        <p:spPr>
          <a:xfrm>
            <a:off x="236886" y="2734055"/>
            <a:ext cx="1653339" cy="5394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21" name="Picture 20"/>
          <p:cNvPicPr>
            <a:picLocks noChangeAspect="1"/>
          </p:cNvPicPr>
          <p:nvPr/>
        </p:nvPicPr>
        <p:blipFill>
          <a:blip r:embed="rId7"/>
          <a:stretch>
            <a:fillRect/>
          </a:stretch>
        </p:blipFill>
        <p:spPr>
          <a:xfrm>
            <a:off x="9501361" y="2015896"/>
            <a:ext cx="1983503" cy="4432830"/>
          </a:xfrm>
          <a:prstGeom prst="rect">
            <a:avLst/>
          </a:prstGeom>
        </p:spPr>
      </p:pic>
      <p:pic>
        <p:nvPicPr>
          <p:cNvPr id="22" name="Picture 21"/>
          <p:cNvPicPr>
            <a:picLocks noChangeAspect="1"/>
          </p:cNvPicPr>
          <p:nvPr/>
        </p:nvPicPr>
        <p:blipFill>
          <a:blip r:embed="rId8"/>
          <a:stretch>
            <a:fillRect/>
          </a:stretch>
        </p:blipFill>
        <p:spPr>
          <a:xfrm>
            <a:off x="8926923" y="480045"/>
            <a:ext cx="1616109" cy="226161"/>
          </a:xfrm>
          <a:prstGeom prst="rect">
            <a:avLst/>
          </a:prstGeom>
        </p:spPr>
      </p:pic>
    </p:spTree>
    <p:extLst>
      <p:ext uri="{BB962C8B-B14F-4D97-AF65-F5344CB8AC3E}">
        <p14:creationId xmlns:p14="http://schemas.microsoft.com/office/powerpoint/2010/main" val="131820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fade">
                                      <p:cBhvr>
                                        <p:cTn id="44" dur="500"/>
                                        <p:tgtEl>
                                          <p:spTgt spid="7">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05FB9A-5FEA-4486-902A-E9C47A7B21EC}" type="slidenum">
              <a:rPr lang="et-EE" smtClean="0"/>
              <a:pPr/>
              <a:t>44</a:t>
            </a:fld>
            <a:endParaRPr lang="et-EE" dirty="0"/>
          </a:p>
        </p:txBody>
      </p:sp>
      <p:sp>
        <p:nvSpPr>
          <p:cNvPr id="5" name="Title 4"/>
          <p:cNvSpPr>
            <a:spLocks noGrp="1"/>
          </p:cNvSpPr>
          <p:nvPr>
            <p:ph type="title"/>
          </p:nvPr>
        </p:nvSpPr>
        <p:spPr/>
        <p:txBody>
          <a:bodyPr>
            <a:normAutofit/>
          </a:bodyPr>
          <a:lstStyle/>
          <a:p>
            <a:r>
              <a:rPr lang="en-GB" dirty="0" smtClean="0"/>
              <a:t>Statistics Day</a:t>
            </a:r>
            <a:r>
              <a:rPr lang="et-EE" dirty="0" smtClean="0"/>
              <a:t>: </a:t>
            </a:r>
            <a:r>
              <a:rPr lang="et-EE" dirty="0" err="1" smtClean="0"/>
              <a:t>celebrated</a:t>
            </a:r>
            <a:r>
              <a:rPr lang="et-EE" dirty="0" smtClean="0"/>
              <a:t> </a:t>
            </a:r>
            <a:r>
              <a:rPr lang="et-EE" dirty="0" err="1" smtClean="0"/>
              <a:t>every</a:t>
            </a:r>
            <a:r>
              <a:rPr lang="et-EE" dirty="0" smtClean="0"/>
              <a:t> </a:t>
            </a:r>
            <a:r>
              <a:rPr lang="et-EE" dirty="0" err="1" smtClean="0"/>
              <a:t>year</a:t>
            </a:r>
            <a:r>
              <a:rPr lang="et-EE" dirty="0" smtClean="0"/>
              <a:t> on 20.10.2020</a:t>
            </a:r>
            <a:endParaRPr lang="en-GB" dirty="0"/>
          </a:p>
        </p:txBody>
      </p:sp>
      <p:sp>
        <p:nvSpPr>
          <p:cNvPr id="9" name="Content Placeholder 8"/>
          <p:cNvSpPr>
            <a:spLocks noGrp="1"/>
          </p:cNvSpPr>
          <p:nvPr>
            <p:ph sz="half" idx="1"/>
          </p:nvPr>
        </p:nvSpPr>
        <p:spPr>
          <a:xfrm>
            <a:off x="2520000" y="1825624"/>
            <a:ext cx="4140000" cy="4550461"/>
          </a:xfrm>
        </p:spPr>
        <p:txBody>
          <a:bodyPr>
            <a:noAutofit/>
          </a:bodyPr>
          <a:lstStyle/>
          <a:p>
            <a:r>
              <a:rPr lang="en-GB" dirty="0" smtClean="0"/>
              <a:t>Major event of the period; opening speech was made by President of the Republic of Estonia</a:t>
            </a:r>
          </a:p>
          <a:p>
            <a:r>
              <a:rPr lang="en-GB" dirty="0" smtClean="0"/>
              <a:t>19,600 webpage visits during the first month</a:t>
            </a:r>
          </a:p>
          <a:p>
            <a:r>
              <a:rPr lang="en-GB" dirty="0" smtClean="0"/>
              <a:t>Chancellor of Justice presented Statistics Estonia with the national Clear Message Award 2020</a:t>
            </a:r>
          </a:p>
          <a:p>
            <a:r>
              <a:rPr lang="en-GB" dirty="0" smtClean="0"/>
              <a:t>Regular use at schools and </a:t>
            </a:r>
            <a:br>
              <a:rPr lang="en-GB" dirty="0" smtClean="0"/>
            </a:br>
            <a:r>
              <a:rPr lang="en-GB" dirty="0" smtClean="0"/>
              <a:t>by the media</a:t>
            </a:r>
          </a:p>
          <a:p>
            <a:r>
              <a:rPr lang="en-GB" dirty="0" smtClean="0"/>
              <a:t>Refreshed look of the Tree of Truth revealed at the beginning of this year (4 January)</a:t>
            </a:r>
            <a:endParaRPr lang="en-GB" dirty="0"/>
          </a:p>
        </p:txBody>
      </p:sp>
      <p:pic>
        <p:nvPicPr>
          <p:cNvPr id="10" name="Content Placeholder 6"/>
          <p:cNvPicPr>
            <a:picLocks noGrp="1" noChangeAspect="1"/>
          </p:cNvPicPr>
          <p:nvPr>
            <p:ph sz="half" idx="2"/>
          </p:nvPr>
        </p:nvPicPr>
        <p:blipFill>
          <a:blip r:embed="rId2"/>
          <a:stretch>
            <a:fillRect/>
          </a:stretch>
        </p:blipFill>
        <p:spPr>
          <a:xfrm>
            <a:off x="7104309" y="1825625"/>
            <a:ext cx="4359633" cy="3960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7104309" y="5879592"/>
            <a:ext cx="3058851" cy="307777"/>
          </a:xfrm>
          <a:prstGeom prst="rect">
            <a:avLst/>
          </a:prstGeom>
          <a:noFill/>
        </p:spPr>
        <p:txBody>
          <a:bodyPr wrap="none" rtlCol="0">
            <a:spAutoFit/>
          </a:bodyPr>
          <a:lstStyle/>
          <a:p>
            <a:r>
              <a:rPr lang="et-EE" sz="1400" dirty="0" smtClean="0"/>
              <a:t>President of Estonia, Kersti Kaljulaid </a:t>
            </a:r>
            <a:endParaRPr lang="et-EE" sz="1400" dirty="0"/>
          </a:p>
        </p:txBody>
      </p:sp>
    </p:spTree>
    <p:extLst>
      <p:ext uri="{BB962C8B-B14F-4D97-AF65-F5344CB8AC3E}">
        <p14:creationId xmlns:p14="http://schemas.microsoft.com/office/powerpoint/2010/main" val="34257130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E7AA7A0-59BA-4FBC-8FBA-EA8B376D4A68}"/>
              </a:ext>
            </a:extLst>
          </p:cNvPr>
          <p:cNvSpPr>
            <a:spLocks noGrp="1"/>
          </p:cNvSpPr>
          <p:nvPr>
            <p:ph type="title"/>
          </p:nvPr>
        </p:nvSpPr>
        <p:spPr/>
        <p:txBody>
          <a:bodyPr/>
          <a:lstStyle/>
          <a:p>
            <a:r>
              <a:rPr lang="et-EE" dirty="0"/>
              <a:t>E</a:t>
            </a:r>
            <a:r>
              <a:rPr lang="en-GB" dirty="0" err="1"/>
              <a:t>mpowering</a:t>
            </a:r>
            <a:endParaRPr lang="et-EE" dirty="0"/>
          </a:p>
        </p:txBody>
      </p:sp>
      <p:sp>
        <p:nvSpPr>
          <p:cNvPr id="3" name="Slide Number Placeholder 2">
            <a:extLst>
              <a:ext uri="{FF2B5EF4-FFF2-40B4-BE49-F238E27FC236}">
                <a16:creationId xmlns:a16="http://schemas.microsoft.com/office/drawing/2014/main" xmlns="" id="{95597F25-B117-4381-93E4-315B1A33AF5A}"/>
              </a:ext>
            </a:extLst>
          </p:cNvPr>
          <p:cNvSpPr>
            <a:spLocks noGrp="1"/>
          </p:cNvSpPr>
          <p:nvPr>
            <p:ph type="sldNum" sz="quarter" idx="12"/>
          </p:nvPr>
        </p:nvSpPr>
        <p:spPr/>
        <p:txBody>
          <a:bodyPr/>
          <a:lstStyle/>
          <a:p>
            <a:fld id="{9705FB9A-5FEA-4486-902A-E9C47A7B21EC}" type="slidenum">
              <a:rPr lang="et-EE" smtClean="0"/>
              <a:pPr/>
              <a:t>45</a:t>
            </a:fld>
            <a:endParaRPr lang="et-EE"/>
          </a:p>
        </p:txBody>
      </p:sp>
      <p:pic>
        <p:nvPicPr>
          <p:cNvPr id="7" name="Picture Placeholder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0000" y="1347630"/>
            <a:ext cx="8833800" cy="4969012"/>
          </a:xfrm>
          <a:prstGeom prst="rect">
            <a:avLst/>
          </a:prstGeom>
        </p:spPr>
      </p:pic>
      <p:pic>
        <p:nvPicPr>
          <p:cNvPr id="8" name="Picture 7">
            <a:extLst>
              <a:ext uri="{FF2B5EF4-FFF2-40B4-BE49-F238E27FC236}">
                <a16:creationId xmlns:a16="http://schemas.microsoft.com/office/drawing/2014/main" xmlns="" id="{F81443E0-7460-4225-8516-0E5CC2C7AB00}"/>
              </a:ext>
            </a:extLst>
          </p:cNvPr>
          <p:cNvPicPr>
            <a:picLocks noChangeAspect="1"/>
          </p:cNvPicPr>
          <p:nvPr/>
        </p:nvPicPr>
        <p:blipFill rotWithShape="1">
          <a:blip r:embed="rId3">
            <a:lum bright="100000"/>
            <a:extLst>
              <a:ext uri="{28A0092B-C50C-407E-A947-70E740481C1C}">
                <a14:useLocalDpi xmlns:a14="http://schemas.microsoft.com/office/drawing/2010/main" val="0"/>
              </a:ext>
            </a:extLst>
          </a:blip>
          <a:srcRect l="-253" r="-1566"/>
          <a:stretch/>
        </p:blipFill>
        <p:spPr>
          <a:xfrm>
            <a:off x="2520000" y="1244303"/>
            <a:ext cx="8833800" cy="5854177"/>
          </a:xfrm>
          <a:prstGeom prst="rect">
            <a:avLst/>
          </a:prstGeom>
          <a:noFill/>
        </p:spPr>
      </p:pic>
      <p:sp>
        <p:nvSpPr>
          <p:cNvPr id="10" name="Content Placeholder 1"/>
          <p:cNvSpPr txBox="1">
            <a:spLocks/>
          </p:cNvSpPr>
          <p:nvPr/>
        </p:nvSpPr>
        <p:spPr>
          <a:xfrm>
            <a:off x="2632143" y="4839419"/>
            <a:ext cx="4824412" cy="1268084"/>
          </a:xfrm>
          <a:prstGeom prst="rect">
            <a:avLst/>
          </a:prstGeom>
        </p:spPr>
        <p:txBody>
          <a:bodyPr/>
          <a:lst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smtClean="0">
                <a:solidFill>
                  <a:schemeClr val="bg1"/>
                </a:solidFill>
              </a:rPr>
              <a:t>We do it for </a:t>
            </a:r>
            <a:r>
              <a:rPr lang="et-EE" sz="2200" dirty="0" err="1" smtClean="0">
                <a:solidFill>
                  <a:schemeClr val="bg1"/>
                </a:solidFill>
              </a:rPr>
              <a:t>the</a:t>
            </a:r>
            <a:r>
              <a:rPr lang="et-EE" sz="2200" dirty="0" smtClean="0">
                <a:solidFill>
                  <a:schemeClr val="bg1"/>
                </a:solidFill>
              </a:rPr>
              <a:t> </a:t>
            </a:r>
            <a:r>
              <a:rPr lang="en-GB" sz="2200" dirty="0" smtClean="0">
                <a:solidFill>
                  <a:schemeClr val="bg1"/>
                </a:solidFill>
              </a:rPr>
              <a:t>citizens</a:t>
            </a:r>
            <a:r>
              <a:rPr lang="et-EE" sz="2200" dirty="0" smtClean="0">
                <a:solidFill>
                  <a:schemeClr val="bg1"/>
                </a:solidFill>
              </a:rPr>
              <a:t>.</a:t>
            </a:r>
            <a:endParaRPr lang="en-GB" sz="2200" dirty="0" smtClean="0">
              <a:solidFill>
                <a:schemeClr val="bg1"/>
              </a:solidFill>
            </a:endParaRPr>
          </a:p>
          <a:p>
            <a:r>
              <a:rPr lang="en-GB" sz="2200" dirty="0" smtClean="0">
                <a:solidFill>
                  <a:schemeClr val="bg1"/>
                </a:solidFill>
              </a:rPr>
              <a:t>Simple app</a:t>
            </a:r>
            <a:r>
              <a:rPr lang="et-EE" sz="2200" dirty="0" smtClean="0">
                <a:solidFill>
                  <a:schemeClr val="bg1"/>
                </a:solidFill>
              </a:rPr>
              <a:t>r</a:t>
            </a:r>
            <a:r>
              <a:rPr lang="en-GB" sz="2200" dirty="0" err="1" smtClean="0">
                <a:solidFill>
                  <a:schemeClr val="bg1"/>
                </a:solidFill>
              </a:rPr>
              <a:t>oach</a:t>
            </a:r>
            <a:endParaRPr lang="en-GB" sz="2200" dirty="0" smtClean="0">
              <a:solidFill>
                <a:schemeClr val="bg1"/>
              </a:solidFill>
            </a:endParaRPr>
          </a:p>
          <a:p>
            <a:r>
              <a:rPr lang="en-GB" sz="2200" dirty="0" smtClean="0">
                <a:solidFill>
                  <a:schemeClr val="bg1"/>
                </a:solidFill>
              </a:rPr>
              <a:t>Strong media </a:t>
            </a:r>
            <a:r>
              <a:rPr lang="et-EE" sz="2200" dirty="0" err="1" smtClean="0">
                <a:solidFill>
                  <a:schemeClr val="bg1"/>
                </a:solidFill>
              </a:rPr>
              <a:t>support</a:t>
            </a:r>
            <a:endParaRPr lang="en-GB" sz="2200" dirty="0">
              <a:solidFill>
                <a:schemeClr val="bg1"/>
              </a:solidFill>
            </a:endParaRPr>
          </a:p>
        </p:txBody>
      </p:sp>
    </p:spTree>
    <p:extLst>
      <p:ext uri="{BB962C8B-B14F-4D97-AF65-F5344CB8AC3E}">
        <p14:creationId xmlns:p14="http://schemas.microsoft.com/office/powerpoint/2010/main" val="30395561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E9F3D-0E69-4696-8FB9-21D4E9A445D7}"/>
              </a:ext>
            </a:extLst>
          </p:cNvPr>
          <p:cNvSpPr>
            <a:spLocks noGrp="1"/>
          </p:cNvSpPr>
          <p:nvPr>
            <p:ph type="ctrTitle"/>
          </p:nvPr>
        </p:nvSpPr>
        <p:spPr/>
        <p:txBody>
          <a:bodyPr/>
          <a:lstStyle/>
          <a:p>
            <a:r>
              <a:rPr lang="et-EE" dirty="0" err="1" smtClean="0"/>
              <a:t>Thank</a:t>
            </a:r>
            <a:r>
              <a:rPr lang="et-EE" dirty="0" smtClean="0"/>
              <a:t> </a:t>
            </a:r>
            <a:r>
              <a:rPr lang="et-EE" dirty="0" err="1" smtClean="0"/>
              <a:t>you</a:t>
            </a:r>
            <a:r>
              <a:rPr lang="et-EE" dirty="0" smtClean="0"/>
              <a:t>!</a:t>
            </a:r>
            <a:endParaRPr lang="et-EE" dirty="0"/>
          </a:p>
        </p:txBody>
      </p:sp>
      <p:sp>
        <p:nvSpPr>
          <p:cNvPr id="3" name="Subtitle 2">
            <a:extLst>
              <a:ext uri="{FF2B5EF4-FFF2-40B4-BE49-F238E27FC236}">
                <a16:creationId xmlns:a16="http://schemas.microsoft.com/office/drawing/2014/main" xmlns="" id="{EDA7D004-6C8C-4E79-B8C6-C983EA55067A}"/>
              </a:ext>
            </a:extLst>
          </p:cNvPr>
          <p:cNvSpPr>
            <a:spLocks noGrp="1"/>
          </p:cNvSpPr>
          <p:nvPr>
            <p:ph type="subTitle" idx="1"/>
          </p:nvPr>
        </p:nvSpPr>
        <p:spPr/>
        <p:txBody>
          <a:bodyPr/>
          <a:lstStyle/>
          <a:p>
            <a:r>
              <a:rPr lang="et-EE" dirty="0" err="1" smtClean="0"/>
              <a:t>Questions</a:t>
            </a:r>
            <a:r>
              <a:rPr lang="et-EE" dirty="0" smtClean="0"/>
              <a:t>?</a:t>
            </a:r>
            <a:endParaRPr lang="et-EE" dirty="0"/>
          </a:p>
        </p:txBody>
      </p:sp>
    </p:spTree>
    <p:extLst>
      <p:ext uri="{BB962C8B-B14F-4D97-AF65-F5344CB8AC3E}">
        <p14:creationId xmlns:p14="http://schemas.microsoft.com/office/powerpoint/2010/main" val="2446586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chor="ctr">
            <a:noAutofit/>
          </a:bodyPr>
          <a:lstStyle/>
          <a:p>
            <a:pPr marL="0" indent="0">
              <a:buNone/>
            </a:pPr>
            <a:r>
              <a:rPr lang="en-US" sz="2700" b="1" dirty="0"/>
              <a:t>The purpose of official statistics is to reflect the situation of and changes in the society and to provide the society with information relevant to the demographic, social, economic and environmental development, including for preparing development plans and forecasts, developing different policies, conducting scientific and applied research, and making knowledge-based decisions</a:t>
            </a:r>
            <a:r>
              <a:rPr lang="en-US" sz="2700" b="1" dirty="0" smtClean="0"/>
              <a:t>.</a:t>
            </a:r>
            <a:endParaRPr lang="et-EE" sz="2700" b="1" dirty="0">
              <a:solidFill>
                <a:srgbClr val="C00000"/>
              </a:solidFill>
            </a:endParaRPr>
          </a:p>
        </p:txBody>
      </p:sp>
      <p:sp>
        <p:nvSpPr>
          <p:cNvPr id="5" name="Title 4"/>
          <p:cNvSpPr>
            <a:spLocks noGrp="1"/>
          </p:cNvSpPr>
          <p:nvPr>
            <p:ph type="title"/>
          </p:nvPr>
        </p:nvSpPr>
        <p:spPr/>
        <p:txBody>
          <a:bodyPr/>
          <a:lstStyle/>
          <a:p>
            <a:r>
              <a:rPr lang="et-EE" dirty="0" err="1" smtClean="0"/>
              <a:t>Our</a:t>
            </a:r>
            <a:r>
              <a:rPr lang="et-EE" dirty="0" smtClean="0"/>
              <a:t> </a:t>
            </a:r>
            <a:r>
              <a:rPr lang="et-EE" dirty="0" err="1" smtClean="0"/>
              <a:t>mission</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5</a:t>
            </a:fld>
            <a:endParaRPr lang="et-EE" dirty="0"/>
          </a:p>
        </p:txBody>
      </p:sp>
      <p:sp>
        <p:nvSpPr>
          <p:cNvPr id="7" name="Rectangle 6"/>
          <p:cNvSpPr/>
          <p:nvPr/>
        </p:nvSpPr>
        <p:spPr>
          <a:xfrm>
            <a:off x="8509566" y="5364718"/>
            <a:ext cx="2706190" cy="369332"/>
          </a:xfrm>
          <a:prstGeom prst="rect">
            <a:avLst/>
          </a:prstGeom>
        </p:spPr>
        <p:txBody>
          <a:bodyPr wrap="none">
            <a:spAutoFit/>
          </a:bodyPr>
          <a:lstStyle/>
          <a:p>
            <a:r>
              <a:rPr lang="et-EE" i="1" dirty="0" err="1"/>
              <a:t>Official</a:t>
            </a:r>
            <a:r>
              <a:rPr lang="et-EE" i="1" dirty="0"/>
              <a:t> </a:t>
            </a:r>
            <a:r>
              <a:rPr lang="et-EE" i="1" dirty="0" err="1"/>
              <a:t>Statistics</a:t>
            </a:r>
            <a:r>
              <a:rPr lang="et-EE" i="1" dirty="0"/>
              <a:t> </a:t>
            </a:r>
            <a:r>
              <a:rPr lang="et-EE" i="1" dirty="0" err="1"/>
              <a:t>Act</a:t>
            </a:r>
            <a:r>
              <a:rPr lang="et-EE" i="1" dirty="0"/>
              <a:t> § 1.2</a:t>
            </a:r>
          </a:p>
        </p:txBody>
      </p:sp>
    </p:spTree>
    <p:extLst>
      <p:ext uri="{BB962C8B-B14F-4D97-AF65-F5344CB8AC3E}">
        <p14:creationId xmlns:p14="http://schemas.microsoft.com/office/powerpoint/2010/main" val="2618623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a:bodyPr>
          <a:lstStyle/>
          <a:p>
            <a:r>
              <a:rPr lang="en-US" sz="1800" dirty="0"/>
              <a:t>The European Statistics Code of Practice is based on 15 principles covering the institutional environment, the statistical production processes and the output of statistics.</a:t>
            </a:r>
          </a:p>
          <a:p>
            <a:r>
              <a:rPr lang="en-US" sz="1800" dirty="0"/>
              <a:t>The quality criteria for European Statistics are defined in </a:t>
            </a:r>
            <a:r>
              <a:rPr lang="et-EE" sz="1800" dirty="0" err="1" smtClean="0"/>
              <a:t>the</a:t>
            </a:r>
            <a:r>
              <a:rPr lang="et-EE" sz="1800" dirty="0" smtClean="0"/>
              <a:t> </a:t>
            </a:r>
            <a:r>
              <a:rPr lang="en-US" sz="1800" dirty="0" smtClean="0"/>
              <a:t>European </a:t>
            </a:r>
            <a:r>
              <a:rPr lang="en-US" sz="1800" dirty="0"/>
              <a:t>Statistical Law.</a:t>
            </a:r>
          </a:p>
          <a:p>
            <a:r>
              <a:rPr lang="en-US" sz="1800" dirty="0"/>
              <a:t>Statistical authorities, comprising the Commission (Eurostat), national statistical institutes and other national authorities responsible for the development, production and dissemination of European statistics, commit themselves to adhere to the Code. </a:t>
            </a:r>
            <a:endParaRPr lang="et-EE" sz="1800" dirty="0" smtClean="0"/>
          </a:p>
          <a:p>
            <a:r>
              <a:rPr lang="en-US" sz="1800" dirty="0" smtClean="0"/>
              <a:t>All </a:t>
            </a:r>
            <a:r>
              <a:rPr lang="en-US" sz="1800" dirty="0"/>
              <a:t>EU Member States, the EFTA/EEA countries and Eurostat are subject to a Peer Review.</a:t>
            </a:r>
          </a:p>
          <a:p>
            <a:endParaRPr lang="et-EE" sz="1800" dirty="0"/>
          </a:p>
        </p:txBody>
      </p:sp>
      <p:sp>
        <p:nvSpPr>
          <p:cNvPr id="4" name="Title 3"/>
          <p:cNvSpPr>
            <a:spLocks noGrp="1"/>
          </p:cNvSpPr>
          <p:nvPr>
            <p:ph type="title"/>
          </p:nvPr>
        </p:nvSpPr>
        <p:spPr/>
        <p:txBody>
          <a:bodyPr/>
          <a:lstStyle/>
          <a:p>
            <a:r>
              <a:rPr lang="en-US" dirty="0"/>
              <a:t>European Statistics Code of Practice </a:t>
            </a:r>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6</a:t>
            </a:fld>
            <a:endParaRPr lang="et-EE" dirty="0"/>
          </a:p>
        </p:txBody>
      </p:sp>
    </p:spTree>
    <p:extLst>
      <p:ext uri="{BB962C8B-B14F-4D97-AF65-F5344CB8AC3E}">
        <p14:creationId xmlns:p14="http://schemas.microsoft.com/office/powerpoint/2010/main" val="3130446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smtClean="0"/>
              <a:t>Strategy</a:t>
            </a:r>
            <a:r>
              <a:rPr lang="et-EE" dirty="0" smtClean="0"/>
              <a:t> </a:t>
            </a:r>
            <a:r>
              <a:rPr lang="et-EE" dirty="0" err="1" smtClean="0"/>
              <a:t>map</a:t>
            </a:r>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7</a:t>
            </a:fld>
            <a:endParaRPr lang="et-EE" dirty="0"/>
          </a:p>
        </p:txBody>
      </p:sp>
      <p:grpSp>
        <p:nvGrpSpPr>
          <p:cNvPr id="4" name="Group 3"/>
          <p:cNvGrpSpPr/>
          <p:nvPr/>
        </p:nvGrpSpPr>
        <p:grpSpPr>
          <a:xfrm>
            <a:off x="2927286" y="1399984"/>
            <a:ext cx="9027291" cy="4841951"/>
            <a:chOff x="1403418" y="1186833"/>
            <a:chExt cx="10030701" cy="5535034"/>
          </a:xfrm>
        </p:grpSpPr>
        <p:sp>
          <p:nvSpPr>
            <p:cNvPr id="5" name="Freeform 4"/>
            <p:cNvSpPr/>
            <p:nvPr/>
          </p:nvSpPr>
          <p:spPr>
            <a:xfrm>
              <a:off x="1411940" y="5745097"/>
              <a:ext cx="10022179" cy="976770"/>
            </a:xfrm>
            <a:custGeom>
              <a:avLst/>
              <a:gdLst>
                <a:gd name="connsiteX0" fmla="*/ 0 w 10022179"/>
                <a:gd name="connsiteY0" fmla="*/ 97677 h 976770"/>
                <a:gd name="connsiteX1" fmla="*/ 97677 w 10022179"/>
                <a:gd name="connsiteY1" fmla="*/ 0 h 976770"/>
                <a:gd name="connsiteX2" fmla="*/ 9924502 w 10022179"/>
                <a:gd name="connsiteY2" fmla="*/ 0 h 976770"/>
                <a:gd name="connsiteX3" fmla="*/ 10022179 w 10022179"/>
                <a:gd name="connsiteY3" fmla="*/ 97677 h 976770"/>
                <a:gd name="connsiteX4" fmla="*/ 10022179 w 10022179"/>
                <a:gd name="connsiteY4" fmla="*/ 879093 h 976770"/>
                <a:gd name="connsiteX5" fmla="*/ 9924502 w 10022179"/>
                <a:gd name="connsiteY5" fmla="*/ 976770 h 976770"/>
                <a:gd name="connsiteX6" fmla="*/ 97677 w 10022179"/>
                <a:gd name="connsiteY6" fmla="*/ 976770 h 976770"/>
                <a:gd name="connsiteX7" fmla="*/ 0 w 10022179"/>
                <a:gd name="connsiteY7" fmla="*/ 879093 h 976770"/>
                <a:gd name="connsiteX8" fmla="*/ 0 w 10022179"/>
                <a:gd name="connsiteY8" fmla="*/ 97677 h 9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2179" h="976770">
                  <a:moveTo>
                    <a:pt x="0" y="97677"/>
                  </a:moveTo>
                  <a:cubicBezTo>
                    <a:pt x="0" y="43731"/>
                    <a:pt x="43731" y="0"/>
                    <a:pt x="97677" y="0"/>
                  </a:cubicBezTo>
                  <a:lnTo>
                    <a:pt x="9924502" y="0"/>
                  </a:lnTo>
                  <a:cubicBezTo>
                    <a:pt x="9978448" y="0"/>
                    <a:pt x="10022179" y="43731"/>
                    <a:pt x="10022179" y="97677"/>
                  </a:cubicBezTo>
                  <a:lnTo>
                    <a:pt x="10022179" y="879093"/>
                  </a:lnTo>
                  <a:cubicBezTo>
                    <a:pt x="10022179" y="933039"/>
                    <a:pt x="9978448" y="976770"/>
                    <a:pt x="9924502" y="976770"/>
                  </a:cubicBezTo>
                  <a:lnTo>
                    <a:pt x="97677" y="976770"/>
                  </a:lnTo>
                  <a:cubicBezTo>
                    <a:pt x="43731" y="976770"/>
                    <a:pt x="0" y="933039"/>
                    <a:pt x="0" y="879093"/>
                  </a:cubicBezTo>
                  <a:lnTo>
                    <a:pt x="0" y="9767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70688" tIns="170688" rIns="7186214" bIns="170688" numCol="1" spcCol="1270" anchor="ctr" anchorCtr="0">
              <a:noAutofit/>
            </a:bodyPr>
            <a:lstStyle/>
            <a:p>
              <a:pPr algn="ctr" defTabSz="1066800">
                <a:lnSpc>
                  <a:spcPct val="90000"/>
                </a:lnSpc>
                <a:spcBef>
                  <a:spcPct val="0"/>
                </a:spcBef>
                <a:spcAft>
                  <a:spcPct val="35000"/>
                </a:spcAft>
              </a:pPr>
              <a:r>
                <a:rPr lang="et-EE" sz="1400" dirty="0" smtClean="0">
                  <a:solidFill>
                    <a:schemeClr val="tx1"/>
                  </a:solidFill>
                </a:rPr>
                <a:t>SUPPORTING ACTIVITIES</a:t>
              </a:r>
              <a:endParaRPr lang="et-EE" sz="1400" dirty="0">
                <a:solidFill>
                  <a:schemeClr val="tx1"/>
                </a:solidFill>
              </a:endParaRPr>
            </a:p>
          </p:txBody>
        </p:sp>
        <p:sp>
          <p:nvSpPr>
            <p:cNvPr id="6" name="Freeform 5"/>
            <p:cNvSpPr/>
            <p:nvPr/>
          </p:nvSpPr>
          <p:spPr>
            <a:xfrm>
              <a:off x="1411940" y="4605531"/>
              <a:ext cx="10022179" cy="976770"/>
            </a:xfrm>
            <a:custGeom>
              <a:avLst/>
              <a:gdLst>
                <a:gd name="connsiteX0" fmla="*/ 0 w 10022179"/>
                <a:gd name="connsiteY0" fmla="*/ 97677 h 976770"/>
                <a:gd name="connsiteX1" fmla="*/ 97677 w 10022179"/>
                <a:gd name="connsiteY1" fmla="*/ 0 h 976770"/>
                <a:gd name="connsiteX2" fmla="*/ 9924502 w 10022179"/>
                <a:gd name="connsiteY2" fmla="*/ 0 h 976770"/>
                <a:gd name="connsiteX3" fmla="*/ 10022179 w 10022179"/>
                <a:gd name="connsiteY3" fmla="*/ 97677 h 976770"/>
                <a:gd name="connsiteX4" fmla="*/ 10022179 w 10022179"/>
                <a:gd name="connsiteY4" fmla="*/ 879093 h 976770"/>
                <a:gd name="connsiteX5" fmla="*/ 9924502 w 10022179"/>
                <a:gd name="connsiteY5" fmla="*/ 976770 h 976770"/>
                <a:gd name="connsiteX6" fmla="*/ 97677 w 10022179"/>
                <a:gd name="connsiteY6" fmla="*/ 976770 h 976770"/>
                <a:gd name="connsiteX7" fmla="*/ 0 w 10022179"/>
                <a:gd name="connsiteY7" fmla="*/ 879093 h 976770"/>
                <a:gd name="connsiteX8" fmla="*/ 0 w 10022179"/>
                <a:gd name="connsiteY8" fmla="*/ 97677 h 9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2179" h="976770">
                  <a:moveTo>
                    <a:pt x="0" y="97677"/>
                  </a:moveTo>
                  <a:cubicBezTo>
                    <a:pt x="0" y="43731"/>
                    <a:pt x="43731" y="0"/>
                    <a:pt x="97677" y="0"/>
                  </a:cubicBezTo>
                  <a:lnTo>
                    <a:pt x="9924502" y="0"/>
                  </a:lnTo>
                  <a:cubicBezTo>
                    <a:pt x="9978448" y="0"/>
                    <a:pt x="10022179" y="43731"/>
                    <a:pt x="10022179" y="97677"/>
                  </a:cubicBezTo>
                  <a:lnTo>
                    <a:pt x="10022179" y="879093"/>
                  </a:lnTo>
                  <a:cubicBezTo>
                    <a:pt x="10022179" y="933039"/>
                    <a:pt x="9978448" y="976770"/>
                    <a:pt x="9924502" y="976770"/>
                  </a:cubicBezTo>
                  <a:lnTo>
                    <a:pt x="97677" y="976770"/>
                  </a:lnTo>
                  <a:cubicBezTo>
                    <a:pt x="43731" y="976770"/>
                    <a:pt x="0" y="933039"/>
                    <a:pt x="0" y="879093"/>
                  </a:cubicBezTo>
                  <a:lnTo>
                    <a:pt x="0" y="9767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70688" tIns="170688" rIns="7186214" bIns="170688" numCol="1" spcCol="1270" anchor="ctr" anchorCtr="0">
              <a:noAutofit/>
            </a:bodyPr>
            <a:lstStyle/>
            <a:p>
              <a:pPr algn="ctr" defTabSz="1066800">
                <a:lnSpc>
                  <a:spcPct val="90000"/>
                </a:lnSpc>
                <a:spcBef>
                  <a:spcPct val="0"/>
                </a:spcBef>
                <a:spcAft>
                  <a:spcPct val="35000"/>
                </a:spcAft>
              </a:pPr>
              <a:r>
                <a:rPr lang="et-EE" sz="1400" dirty="0" smtClean="0">
                  <a:solidFill>
                    <a:schemeClr val="tx1"/>
                  </a:solidFill>
                </a:rPr>
                <a:t>MAIN </a:t>
              </a:r>
            </a:p>
            <a:p>
              <a:pPr algn="ctr" defTabSz="1066800">
                <a:lnSpc>
                  <a:spcPct val="90000"/>
                </a:lnSpc>
                <a:spcBef>
                  <a:spcPct val="0"/>
                </a:spcBef>
                <a:spcAft>
                  <a:spcPct val="35000"/>
                </a:spcAft>
              </a:pPr>
              <a:r>
                <a:rPr lang="et-EE" sz="1400" dirty="0" smtClean="0">
                  <a:solidFill>
                    <a:schemeClr val="tx1"/>
                  </a:solidFill>
                </a:rPr>
                <a:t>ACTIVITIES</a:t>
              </a:r>
              <a:endParaRPr lang="et-EE" sz="1400" dirty="0">
                <a:solidFill>
                  <a:schemeClr val="tx1"/>
                </a:solidFill>
              </a:endParaRPr>
            </a:p>
          </p:txBody>
        </p:sp>
        <p:sp>
          <p:nvSpPr>
            <p:cNvPr id="7" name="Freeform 6"/>
            <p:cNvSpPr/>
            <p:nvPr/>
          </p:nvSpPr>
          <p:spPr>
            <a:xfrm>
              <a:off x="1403418" y="3425447"/>
              <a:ext cx="10022179" cy="976770"/>
            </a:xfrm>
            <a:custGeom>
              <a:avLst/>
              <a:gdLst>
                <a:gd name="connsiteX0" fmla="*/ 0 w 10022179"/>
                <a:gd name="connsiteY0" fmla="*/ 97677 h 976770"/>
                <a:gd name="connsiteX1" fmla="*/ 97677 w 10022179"/>
                <a:gd name="connsiteY1" fmla="*/ 0 h 976770"/>
                <a:gd name="connsiteX2" fmla="*/ 9924502 w 10022179"/>
                <a:gd name="connsiteY2" fmla="*/ 0 h 976770"/>
                <a:gd name="connsiteX3" fmla="*/ 10022179 w 10022179"/>
                <a:gd name="connsiteY3" fmla="*/ 97677 h 976770"/>
                <a:gd name="connsiteX4" fmla="*/ 10022179 w 10022179"/>
                <a:gd name="connsiteY4" fmla="*/ 879093 h 976770"/>
                <a:gd name="connsiteX5" fmla="*/ 9924502 w 10022179"/>
                <a:gd name="connsiteY5" fmla="*/ 976770 h 976770"/>
                <a:gd name="connsiteX6" fmla="*/ 97677 w 10022179"/>
                <a:gd name="connsiteY6" fmla="*/ 976770 h 976770"/>
                <a:gd name="connsiteX7" fmla="*/ 0 w 10022179"/>
                <a:gd name="connsiteY7" fmla="*/ 879093 h 976770"/>
                <a:gd name="connsiteX8" fmla="*/ 0 w 10022179"/>
                <a:gd name="connsiteY8" fmla="*/ 97677 h 9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2179" h="976770">
                  <a:moveTo>
                    <a:pt x="0" y="97677"/>
                  </a:moveTo>
                  <a:cubicBezTo>
                    <a:pt x="0" y="43731"/>
                    <a:pt x="43731" y="0"/>
                    <a:pt x="97677" y="0"/>
                  </a:cubicBezTo>
                  <a:lnTo>
                    <a:pt x="9924502" y="0"/>
                  </a:lnTo>
                  <a:cubicBezTo>
                    <a:pt x="9978448" y="0"/>
                    <a:pt x="10022179" y="43731"/>
                    <a:pt x="10022179" y="97677"/>
                  </a:cubicBezTo>
                  <a:lnTo>
                    <a:pt x="10022179" y="879093"/>
                  </a:lnTo>
                  <a:cubicBezTo>
                    <a:pt x="10022179" y="933039"/>
                    <a:pt x="9978448" y="976770"/>
                    <a:pt x="9924502" y="976770"/>
                  </a:cubicBezTo>
                  <a:lnTo>
                    <a:pt x="97677" y="976770"/>
                  </a:lnTo>
                  <a:cubicBezTo>
                    <a:pt x="43731" y="976770"/>
                    <a:pt x="0" y="933039"/>
                    <a:pt x="0" y="879093"/>
                  </a:cubicBezTo>
                  <a:lnTo>
                    <a:pt x="0" y="9767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70688" tIns="170688" rIns="7186214" bIns="170688" numCol="1" spcCol="1270" anchor="ctr" anchorCtr="0">
              <a:noAutofit/>
            </a:bodyPr>
            <a:lstStyle/>
            <a:p>
              <a:pPr algn="ctr" defTabSz="1066800">
                <a:lnSpc>
                  <a:spcPct val="90000"/>
                </a:lnSpc>
                <a:spcBef>
                  <a:spcPct val="0"/>
                </a:spcBef>
                <a:spcAft>
                  <a:spcPct val="35000"/>
                </a:spcAft>
              </a:pPr>
              <a:r>
                <a:rPr lang="et-EE" sz="1400" dirty="0" smtClean="0">
                  <a:solidFill>
                    <a:schemeClr val="tx1"/>
                  </a:solidFill>
                </a:rPr>
                <a:t>GOALS</a:t>
              </a:r>
              <a:endParaRPr lang="et-EE" sz="1400" dirty="0">
                <a:solidFill>
                  <a:schemeClr val="tx1"/>
                </a:solidFill>
              </a:endParaRPr>
            </a:p>
          </p:txBody>
        </p:sp>
        <p:sp>
          <p:nvSpPr>
            <p:cNvPr id="8" name="Freeform 7"/>
            <p:cNvSpPr/>
            <p:nvPr/>
          </p:nvSpPr>
          <p:spPr>
            <a:xfrm>
              <a:off x="1411940" y="2334633"/>
              <a:ext cx="10022179" cy="976770"/>
            </a:xfrm>
            <a:custGeom>
              <a:avLst/>
              <a:gdLst>
                <a:gd name="connsiteX0" fmla="*/ 0 w 10022179"/>
                <a:gd name="connsiteY0" fmla="*/ 97677 h 976770"/>
                <a:gd name="connsiteX1" fmla="*/ 97677 w 10022179"/>
                <a:gd name="connsiteY1" fmla="*/ 0 h 976770"/>
                <a:gd name="connsiteX2" fmla="*/ 9924502 w 10022179"/>
                <a:gd name="connsiteY2" fmla="*/ 0 h 976770"/>
                <a:gd name="connsiteX3" fmla="*/ 10022179 w 10022179"/>
                <a:gd name="connsiteY3" fmla="*/ 97677 h 976770"/>
                <a:gd name="connsiteX4" fmla="*/ 10022179 w 10022179"/>
                <a:gd name="connsiteY4" fmla="*/ 879093 h 976770"/>
                <a:gd name="connsiteX5" fmla="*/ 9924502 w 10022179"/>
                <a:gd name="connsiteY5" fmla="*/ 976770 h 976770"/>
                <a:gd name="connsiteX6" fmla="*/ 97677 w 10022179"/>
                <a:gd name="connsiteY6" fmla="*/ 976770 h 976770"/>
                <a:gd name="connsiteX7" fmla="*/ 0 w 10022179"/>
                <a:gd name="connsiteY7" fmla="*/ 879093 h 976770"/>
                <a:gd name="connsiteX8" fmla="*/ 0 w 10022179"/>
                <a:gd name="connsiteY8" fmla="*/ 97677 h 9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2179" h="976770">
                  <a:moveTo>
                    <a:pt x="0" y="97677"/>
                  </a:moveTo>
                  <a:cubicBezTo>
                    <a:pt x="0" y="43731"/>
                    <a:pt x="43731" y="0"/>
                    <a:pt x="97677" y="0"/>
                  </a:cubicBezTo>
                  <a:lnTo>
                    <a:pt x="9924502" y="0"/>
                  </a:lnTo>
                  <a:cubicBezTo>
                    <a:pt x="9978448" y="0"/>
                    <a:pt x="10022179" y="43731"/>
                    <a:pt x="10022179" y="97677"/>
                  </a:cubicBezTo>
                  <a:lnTo>
                    <a:pt x="10022179" y="879093"/>
                  </a:lnTo>
                  <a:cubicBezTo>
                    <a:pt x="10022179" y="933039"/>
                    <a:pt x="9978448" y="976770"/>
                    <a:pt x="9924502" y="976770"/>
                  </a:cubicBezTo>
                  <a:lnTo>
                    <a:pt x="97677" y="976770"/>
                  </a:lnTo>
                  <a:cubicBezTo>
                    <a:pt x="43731" y="976770"/>
                    <a:pt x="0" y="933039"/>
                    <a:pt x="0" y="879093"/>
                  </a:cubicBezTo>
                  <a:lnTo>
                    <a:pt x="0" y="9767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70688" tIns="170688" rIns="7186214" bIns="170688" numCol="1" spcCol="1270" anchor="ctr" anchorCtr="0">
              <a:noAutofit/>
            </a:bodyPr>
            <a:lstStyle/>
            <a:p>
              <a:pPr algn="ctr" defTabSz="1066800">
                <a:lnSpc>
                  <a:spcPct val="90000"/>
                </a:lnSpc>
                <a:spcBef>
                  <a:spcPct val="0"/>
                </a:spcBef>
                <a:spcAft>
                  <a:spcPct val="35000"/>
                </a:spcAft>
              </a:pPr>
              <a:r>
                <a:rPr lang="et-EE" sz="1400" dirty="0" smtClean="0">
                  <a:solidFill>
                    <a:schemeClr val="tx1"/>
                  </a:solidFill>
                </a:rPr>
                <a:t>VISION</a:t>
              </a:r>
              <a:endParaRPr lang="et-EE" sz="1400" dirty="0">
                <a:solidFill>
                  <a:schemeClr val="tx1"/>
                </a:solidFill>
              </a:endParaRPr>
            </a:p>
          </p:txBody>
        </p:sp>
        <p:sp>
          <p:nvSpPr>
            <p:cNvPr id="9" name="Freeform 8"/>
            <p:cNvSpPr/>
            <p:nvPr/>
          </p:nvSpPr>
          <p:spPr>
            <a:xfrm>
              <a:off x="1411940" y="1186833"/>
              <a:ext cx="10022179" cy="976770"/>
            </a:xfrm>
            <a:custGeom>
              <a:avLst/>
              <a:gdLst>
                <a:gd name="connsiteX0" fmla="*/ 0 w 10022179"/>
                <a:gd name="connsiteY0" fmla="*/ 97677 h 976770"/>
                <a:gd name="connsiteX1" fmla="*/ 97677 w 10022179"/>
                <a:gd name="connsiteY1" fmla="*/ 0 h 976770"/>
                <a:gd name="connsiteX2" fmla="*/ 9924502 w 10022179"/>
                <a:gd name="connsiteY2" fmla="*/ 0 h 976770"/>
                <a:gd name="connsiteX3" fmla="*/ 10022179 w 10022179"/>
                <a:gd name="connsiteY3" fmla="*/ 97677 h 976770"/>
                <a:gd name="connsiteX4" fmla="*/ 10022179 w 10022179"/>
                <a:gd name="connsiteY4" fmla="*/ 879093 h 976770"/>
                <a:gd name="connsiteX5" fmla="*/ 9924502 w 10022179"/>
                <a:gd name="connsiteY5" fmla="*/ 976770 h 976770"/>
                <a:gd name="connsiteX6" fmla="*/ 97677 w 10022179"/>
                <a:gd name="connsiteY6" fmla="*/ 976770 h 976770"/>
                <a:gd name="connsiteX7" fmla="*/ 0 w 10022179"/>
                <a:gd name="connsiteY7" fmla="*/ 879093 h 976770"/>
                <a:gd name="connsiteX8" fmla="*/ 0 w 10022179"/>
                <a:gd name="connsiteY8" fmla="*/ 97677 h 9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2179" h="976770">
                  <a:moveTo>
                    <a:pt x="0" y="97677"/>
                  </a:moveTo>
                  <a:cubicBezTo>
                    <a:pt x="0" y="43731"/>
                    <a:pt x="43731" y="0"/>
                    <a:pt x="97677" y="0"/>
                  </a:cubicBezTo>
                  <a:lnTo>
                    <a:pt x="9924502" y="0"/>
                  </a:lnTo>
                  <a:cubicBezTo>
                    <a:pt x="9978448" y="0"/>
                    <a:pt x="10022179" y="43731"/>
                    <a:pt x="10022179" y="97677"/>
                  </a:cubicBezTo>
                  <a:lnTo>
                    <a:pt x="10022179" y="879093"/>
                  </a:lnTo>
                  <a:cubicBezTo>
                    <a:pt x="10022179" y="933039"/>
                    <a:pt x="9978448" y="976770"/>
                    <a:pt x="9924502" y="976770"/>
                  </a:cubicBezTo>
                  <a:lnTo>
                    <a:pt x="97677" y="976770"/>
                  </a:lnTo>
                  <a:cubicBezTo>
                    <a:pt x="43731" y="976770"/>
                    <a:pt x="0" y="933039"/>
                    <a:pt x="0" y="879093"/>
                  </a:cubicBezTo>
                  <a:lnTo>
                    <a:pt x="0" y="9767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70688" tIns="170688" rIns="7186214" bIns="170688" numCol="1" spcCol="1270" anchor="ctr" anchorCtr="0">
              <a:noAutofit/>
            </a:bodyPr>
            <a:lstStyle/>
            <a:p>
              <a:pPr algn="ctr" defTabSz="1066800">
                <a:lnSpc>
                  <a:spcPct val="90000"/>
                </a:lnSpc>
                <a:spcBef>
                  <a:spcPct val="0"/>
                </a:spcBef>
                <a:spcAft>
                  <a:spcPct val="35000"/>
                </a:spcAft>
              </a:pPr>
              <a:r>
                <a:rPr lang="et-EE" sz="1400" dirty="0" smtClean="0">
                  <a:solidFill>
                    <a:schemeClr val="tx1"/>
                  </a:solidFill>
                </a:rPr>
                <a:t>MISSION</a:t>
              </a:r>
              <a:endParaRPr lang="et-EE" sz="1400" dirty="0">
                <a:solidFill>
                  <a:schemeClr val="tx1"/>
                </a:solidFill>
              </a:endParaRPr>
            </a:p>
          </p:txBody>
        </p:sp>
        <p:sp>
          <p:nvSpPr>
            <p:cNvPr id="10" name="Freeform 9"/>
            <p:cNvSpPr/>
            <p:nvPr/>
          </p:nvSpPr>
          <p:spPr>
            <a:xfrm>
              <a:off x="5137817" y="1268230"/>
              <a:ext cx="5755476" cy="813975"/>
            </a:xfrm>
            <a:custGeom>
              <a:avLst/>
              <a:gdLst>
                <a:gd name="connsiteX0" fmla="*/ 0 w 5183137"/>
                <a:gd name="connsiteY0" fmla="*/ 81398 h 813975"/>
                <a:gd name="connsiteX1" fmla="*/ 81398 w 5183137"/>
                <a:gd name="connsiteY1" fmla="*/ 0 h 813975"/>
                <a:gd name="connsiteX2" fmla="*/ 5101740 w 5183137"/>
                <a:gd name="connsiteY2" fmla="*/ 0 h 813975"/>
                <a:gd name="connsiteX3" fmla="*/ 5183138 w 5183137"/>
                <a:gd name="connsiteY3" fmla="*/ 81398 h 813975"/>
                <a:gd name="connsiteX4" fmla="*/ 5183137 w 5183137"/>
                <a:gd name="connsiteY4" fmla="*/ 732578 h 813975"/>
                <a:gd name="connsiteX5" fmla="*/ 5101739 w 5183137"/>
                <a:gd name="connsiteY5" fmla="*/ 813976 h 813975"/>
                <a:gd name="connsiteX6" fmla="*/ 81398 w 5183137"/>
                <a:gd name="connsiteY6" fmla="*/ 813975 h 813975"/>
                <a:gd name="connsiteX7" fmla="*/ 0 w 5183137"/>
                <a:gd name="connsiteY7" fmla="*/ 732577 h 813975"/>
                <a:gd name="connsiteX8" fmla="*/ 0 w 5183137"/>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3137" h="813975">
                  <a:moveTo>
                    <a:pt x="0" y="81398"/>
                  </a:moveTo>
                  <a:cubicBezTo>
                    <a:pt x="0" y="36443"/>
                    <a:pt x="36443" y="0"/>
                    <a:pt x="81398" y="0"/>
                  </a:cubicBezTo>
                  <a:lnTo>
                    <a:pt x="5101740" y="0"/>
                  </a:lnTo>
                  <a:cubicBezTo>
                    <a:pt x="5146695" y="0"/>
                    <a:pt x="5183138" y="36443"/>
                    <a:pt x="5183138" y="81398"/>
                  </a:cubicBezTo>
                  <a:cubicBezTo>
                    <a:pt x="5183138" y="298458"/>
                    <a:pt x="5183137" y="515518"/>
                    <a:pt x="5183137" y="732578"/>
                  </a:cubicBezTo>
                  <a:cubicBezTo>
                    <a:pt x="5183137" y="777533"/>
                    <a:pt x="5146694" y="813976"/>
                    <a:pt x="5101739"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92421" tIns="92421" rIns="92421" bIns="92421" numCol="1" spcCol="1270" anchor="ctr" anchorCtr="0">
              <a:noAutofit/>
            </a:bodyPr>
            <a:lstStyle/>
            <a:p>
              <a:pPr algn="ctr" defTabSz="800100">
                <a:lnSpc>
                  <a:spcPct val="90000"/>
                </a:lnSpc>
                <a:spcBef>
                  <a:spcPct val="0"/>
                </a:spcBef>
                <a:spcAft>
                  <a:spcPct val="35000"/>
                </a:spcAft>
              </a:pPr>
              <a:r>
                <a:rPr lang="et-EE" sz="1400" b="1" dirty="0" err="1" smtClean="0">
                  <a:solidFill>
                    <a:schemeClr val="tx1"/>
                  </a:solidFill>
                </a:rPr>
                <a:t>Our</a:t>
              </a:r>
              <a:r>
                <a:rPr lang="et-EE" sz="1400" b="1" dirty="0" smtClean="0">
                  <a:solidFill>
                    <a:schemeClr val="tx1"/>
                  </a:solidFill>
                </a:rPr>
                <a:t> </a:t>
              </a:r>
              <a:r>
                <a:rPr lang="et-EE" sz="1400" b="1" dirty="0" err="1" smtClean="0">
                  <a:solidFill>
                    <a:schemeClr val="tx1"/>
                  </a:solidFill>
                </a:rPr>
                <a:t>mission</a:t>
              </a:r>
              <a:r>
                <a:rPr lang="et-EE" sz="1400" b="1" dirty="0" smtClean="0">
                  <a:solidFill>
                    <a:schemeClr val="tx1"/>
                  </a:solidFill>
                </a:rPr>
                <a:t> </a:t>
              </a:r>
              <a:r>
                <a:rPr lang="et-EE" sz="1400" b="1" dirty="0" err="1" smtClean="0">
                  <a:solidFill>
                    <a:schemeClr val="tx1"/>
                  </a:solidFill>
                </a:rPr>
                <a:t>is</a:t>
              </a:r>
              <a:r>
                <a:rPr lang="et-EE" sz="1400" b="1" dirty="0" smtClean="0">
                  <a:solidFill>
                    <a:schemeClr val="tx1"/>
                  </a:solidFill>
                </a:rPr>
                <a:t> </a:t>
              </a:r>
              <a:r>
                <a:rPr lang="et-EE" sz="1400" b="1" dirty="0" err="1" smtClean="0">
                  <a:solidFill>
                    <a:schemeClr val="tx1"/>
                  </a:solidFill>
                </a:rPr>
                <a:t>to</a:t>
              </a:r>
              <a:r>
                <a:rPr lang="et-EE" sz="1400" b="1" dirty="0" smtClean="0">
                  <a:solidFill>
                    <a:schemeClr val="tx1"/>
                  </a:solidFill>
                </a:rPr>
                <a:t> </a:t>
              </a:r>
              <a:r>
                <a:rPr lang="et-EE" sz="1400" b="1" dirty="0" err="1" smtClean="0">
                  <a:solidFill>
                    <a:schemeClr val="tx1"/>
                  </a:solidFill>
                </a:rPr>
                <a:t>provide</a:t>
              </a:r>
              <a:r>
                <a:rPr lang="et-EE" sz="1400" b="1" dirty="0" smtClean="0">
                  <a:solidFill>
                    <a:schemeClr val="tx1"/>
                  </a:solidFill>
                </a:rPr>
                <a:t> </a:t>
              </a:r>
              <a:r>
                <a:rPr lang="et-EE" sz="1400" b="1" dirty="0" err="1" smtClean="0">
                  <a:solidFill>
                    <a:schemeClr val="tx1"/>
                  </a:solidFill>
                </a:rPr>
                <a:t>reliable</a:t>
              </a:r>
              <a:r>
                <a:rPr lang="et-EE" sz="1400" b="1" dirty="0" smtClean="0">
                  <a:solidFill>
                    <a:schemeClr val="tx1"/>
                  </a:solidFill>
                </a:rPr>
                <a:t> and </a:t>
              </a:r>
              <a:r>
                <a:rPr lang="et-EE" sz="1400" b="1" dirty="0" err="1">
                  <a:solidFill>
                    <a:schemeClr val="tx1"/>
                  </a:solidFill>
                </a:rPr>
                <a:t>o</a:t>
              </a:r>
              <a:r>
                <a:rPr lang="et-EE" sz="1400" b="1" dirty="0" err="1" smtClean="0">
                  <a:solidFill>
                    <a:schemeClr val="tx1"/>
                  </a:solidFill>
                </a:rPr>
                <a:t>bjective</a:t>
              </a:r>
              <a:r>
                <a:rPr lang="et-EE" sz="1400" b="1" dirty="0" smtClean="0">
                  <a:solidFill>
                    <a:schemeClr val="tx1"/>
                  </a:solidFill>
                </a:rPr>
                <a:t> </a:t>
              </a:r>
              <a:r>
                <a:rPr lang="et-EE" sz="1400" b="1" dirty="0" err="1" smtClean="0">
                  <a:solidFill>
                    <a:schemeClr val="tx1"/>
                  </a:solidFill>
                </a:rPr>
                <a:t>information</a:t>
              </a:r>
              <a:r>
                <a:rPr lang="et-EE" sz="1400" b="1" dirty="0" smtClean="0">
                  <a:solidFill>
                    <a:schemeClr val="tx1"/>
                  </a:solidFill>
                </a:rPr>
                <a:t> </a:t>
              </a:r>
              <a:r>
                <a:rPr lang="et-EE" sz="1400" b="1" dirty="0" err="1" smtClean="0">
                  <a:solidFill>
                    <a:schemeClr val="tx1"/>
                  </a:solidFill>
                </a:rPr>
                <a:t>about</a:t>
              </a:r>
              <a:r>
                <a:rPr lang="et-EE" sz="1400" b="1" dirty="0" smtClean="0">
                  <a:solidFill>
                    <a:schemeClr val="tx1"/>
                  </a:solidFill>
                </a:rPr>
                <a:t> Estonia.</a:t>
              </a:r>
            </a:p>
          </p:txBody>
        </p:sp>
        <p:sp>
          <p:nvSpPr>
            <p:cNvPr id="11" name="Freeform 10"/>
            <p:cNvSpPr/>
            <p:nvPr/>
          </p:nvSpPr>
          <p:spPr>
            <a:xfrm>
              <a:off x="7852256" y="2082206"/>
              <a:ext cx="91440" cy="325590"/>
            </a:xfrm>
            <a:custGeom>
              <a:avLst/>
              <a:gdLst/>
              <a:ahLst/>
              <a:cxnLst/>
              <a:rect l="0" t="0" r="0" b="0"/>
              <a:pathLst>
                <a:path>
                  <a:moveTo>
                    <a:pt x="45720" y="0"/>
                  </a:moveTo>
                  <a:lnTo>
                    <a:pt x="45720" y="325590"/>
                  </a:lnTo>
                </a:path>
              </a:pathLst>
            </a:custGeom>
          </p:spPr>
          <p:style>
            <a:lnRef idx="2">
              <a:schemeClr val="dk1"/>
            </a:lnRef>
            <a:fillRef idx="1">
              <a:schemeClr val="lt1"/>
            </a:fillRef>
            <a:effectRef idx="0">
              <a:schemeClr val="dk1"/>
            </a:effectRef>
            <a:fontRef idx="minor">
              <a:schemeClr val="dk1"/>
            </a:fontRef>
          </p:style>
        </p:sp>
        <p:sp>
          <p:nvSpPr>
            <p:cNvPr id="12" name="Freeform 11"/>
            <p:cNvSpPr/>
            <p:nvPr/>
          </p:nvSpPr>
          <p:spPr>
            <a:xfrm>
              <a:off x="5137816" y="2407796"/>
              <a:ext cx="5755477" cy="813975"/>
            </a:xfrm>
            <a:custGeom>
              <a:avLst/>
              <a:gdLst>
                <a:gd name="connsiteX0" fmla="*/ 0 w 5449588"/>
                <a:gd name="connsiteY0" fmla="*/ 81398 h 813975"/>
                <a:gd name="connsiteX1" fmla="*/ 81398 w 5449588"/>
                <a:gd name="connsiteY1" fmla="*/ 0 h 813975"/>
                <a:gd name="connsiteX2" fmla="*/ 5368191 w 5449588"/>
                <a:gd name="connsiteY2" fmla="*/ 0 h 813975"/>
                <a:gd name="connsiteX3" fmla="*/ 5449589 w 5449588"/>
                <a:gd name="connsiteY3" fmla="*/ 81398 h 813975"/>
                <a:gd name="connsiteX4" fmla="*/ 5449588 w 5449588"/>
                <a:gd name="connsiteY4" fmla="*/ 732578 h 813975"/>
                <a:gd name="connsiteX5" fmla="*/ 5368190 w 5449588"/>
                <a:gd name="connsiteY5" fmla="*/ 813976 h 813975"/>
                <a:gd name="connsiteX6" fmla="*/ 81398 w 5449588"/>
                <a:gd name="connsiteY6" fmla="*/ 813975 h 813975"/>
                <a:gd name="connsiteX7" fmla="*/ 0 w 5449588"/>
                <a:gd name="connsiteY7" fmla="*/ 732577 h 813975"/>
                <a:gd name="connsiteX8" fmla="*/ 0 w 5449588"/>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9588" h="813975">
                  <a:moveTo>
                    <a:pt x="0" y="81398"/>
                  </a:moveTo>
                  <a:cubicBezTo>
                    <a:pt x="0" y="36443"/>
                    <a:pt x="36443" y="0"/>
                    <a:pt x="81398" y="0"/>
                  </a:cubicBezTo>
                  <a:lnTo>
                    <a:pt x="5368191" y="0"/>
                  </a:lnTo>
                  <a:cubicBezTo>
                    <a:pt x="5413146" y="0"/>
                    <a:pt x="5449589" y="36443"/>
                    <a:pt x="5449589" y="81398"/>
                  </a:cubicBezTo>
                  <a:cubicBezTo>
                    <a:pt x="5449589" y="298458"/>
                    <a:pt x="5449588" y="515518"/>
                    <a:pt x="5449588" y="732578"/>
                  </a:cubicBezTo>
                  <a:cubicBezTo>
                    <a:pt x="5449588" y="777533"/>
                    <a:pt x="5413145" y="813976"/>
                    <a:pt x="5368190"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92421" tIns="92421" rIns="92421" bIns="92421" numCol="1" spcCol="1270" anchor="ctr" anchorCtr="0">
              <a:noAutofit/>
            </a:bodyPr>
            <a:lstStyle/>
            <a:p>
              <a:pPr algn="ctr"/>
              <a:r>
                <a:rPr lang="en-GB" sz="1400" b="1" dirty="0"/>
                <a:t>Statistics Estonia </a:t>
              </a:r>
              <a:r>
                <a:rPr lang="et-EE" sz="1400" b="1" dirty="0" err="1"/>
                <a:t>as</a:t>
              </a:r>
              <a:r>
                <a:rPr lang="et-EE" sz="1400" b="1" dirty="0"/>
                <a:t> a </a:t>
              </a:r>
              <a:r>
                <a:rPr lang="en-GB" sz="1400" b="1" dirty="0"/>
                <a:t>statistical office (data agency)</a:t>
              </a:r>
              <a:r>
                <a:rPr lang="et-EE" sz="1400" b="1" dirty="0"/>
                <a:t> </a:t>
              </a:r>
              <a:r>
                <a:rPr lang="en-GB" sz="1400" b="1" dirty="0"/>
                <a:t>will be the most </a:t>
              </a:r>
              <a:r>
                <a:rPr lang="en-GB" sz="1400" b="1" dirty="0">
                  <a:solidFill>
                    <a:schemeClr val="accent5"/>
                  </a:solidFill>
                </a:rPr>
                <a:t>effective</a:t>
              </a:r>
              <a:r>
                <a:rPr lang="en-GB" sz="1400" b="1" dirty="0"/>
                <a:t> and </a:t>
              </a:r>
              <a:r>
                <a:rPr lang="en-GB" sz="1400" b="1" dirty="0">
                  <a:solidFill>
                    <a:schemeClr val="accent6"/>
                  </a:solidFill>
                </a:rPr>
                <a:t>innovative</a:t>
              </a:r>
              <a:r>
                <a:rPr lang="en-GB" sz="1400" b="1" dirty="0"/>
                <a:t> </a:t>
              </a:r>
              <a:r>
                <a:rPr lang="et-EE" sz="1400" b="1" dirty="0" err="1"/>
                <a:t>producer</a:t>
              </a:r>
              <a:r>
                <a:rPr lang="et-EE" sz="1400" b="1" dirty="0"/>
                <a:t> of </a:t>
              </a:r>
              <a:r>
                <a:rPr lang="en-GB" sz="1400" b="1" dirty="0">
                  <a:solidFill>
                    <a:schemeClr val="accent3"/>
                  </a:solidFill>
                </a:rPr>
                <a:t>reliable</a:t>
              </a:r>
              <a:r>
                <a:rPr lang="en-GB" sz="1400" b="1" dirty="0"/>
                <a:t> </a:t>
              </a:r>
              <a:r>
                <a:rPr lang="et-EE" sz="1400" b="1" dirty="0"/>
                <a:t>and </a:t>
              </a:r>
              <a:r>
                <a:rPr lang="et-EE" sz="1400" b="1" dirty="0" err="1" smtClean="0">
                  <a:solidFill>
                    <a:schemeClr val="accent4"/>
                  </a:solidFill>
                </a:rPr>
                <a:t>client-friendly</a:t>
              </a:r>
              <a:r>
                <a:rPr lang="et-EE" sz="1400" b="1" dirty="0" smtClean="0"/>
                <a:t> </a:t>
              </a:r>
              <a:r>
                <a:rPr lang="et-EE" sz="1400" b="1" dirty="0" err="1"/>
                <a:t>statistics</a:t>
              </a:r>
              <a:r>
                <a:rPr lang="en-GB" sz="1400" b="1" dirty="0"/>
                <a:t> in Europe </a:t>
              </a:r>
              <a:r>
                <a:rPr lang="et-EE" sz="1400" b="1" dirty="0" err="1"/>
                <a:t>by</a:t>
              </a:r>
              <a:r>
                <a:rPr lang="en-GB" sz="1400" b="1" dirty="0"/>
                <a:t> 2022.</a:t>
              </a:r>
            </a:p>
          </p:txBody>
        </p:sp>
        <p:sp>
          <p:nvSpPr>
            <p:cNvPr id="13" name="Freeform 12"/>
            <p:cNvSpPr/>
            <p:nvPr/>
          </p:nvSpPr>
          <p:spPr>
            <a:xfrm>
              <a:off x="5137816" y="3547363"/>
              <a:ext cx="1920914" cy="813975"/>
            </a:xfrm>
            <a:custGeom>
              <a:avLst/>
              <a:gdLst>
                <a:gd name="connsiteX0" fmla="*/ 0 w 1800579"/>
                <a:gd name="connsiteY0" fmla="*/ 81398 h 813975"/>
                <a:gd name="connsiteX1" fmla="*/ 81398 w 1800579"/>
                <a:gd name="connsiteY1" fmla="*/ 0 h 813975"/>
                <a:gd name="connsiteX2" fmla="*/ 1719182 w 1800579"/>
                <a:gd name="connsiteY2" fmla="*/ 0 h 813975"/>
                <a:gd name="connsiteX3" fmla="*/ 1800580 w 1800579"/>
                <a:gd name="connsiteY3" fmla="*/ 81398 h 813975"/>
                <a:gd name="connsiteX4" fmla="*/ 1800579 w 1800579"/>
                <a:gd name="connsiteY4" fmla="*/ 732578 h 813975"/>
                <a:gd name="connsiteX5" fmla="*/ 1719181 w 1800579"/>
                <a:gd name="connsiteY5" fmla="*/ 813976 h 813975"/>
                <a:gd name="connsiteX6" fmla="*/ 81398 w 1800579"/>
                <a:gd name="connsiteY6" fmla="*/ 813975 h 813975"/>
                <a:gd name="connsiteX7" fmla="*/ 0 w 1800579"/>
                <a:gd name="connsiteY7" fmla="*/ 732577 h 813975"/>
                <a:gd name="connsiteX8" fmla="*/ 0 w 1800579"/>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579" h="813975">
                  <a:moveTo>
                    <a:pt x="0" y="81398"/>
                  </a:moveTo>
                  <a:cubicBezTo>
                    <a:pt x="0" y="36443"/>
                    <a:pt x="36443" y="0"/>
                    <a:pt x="81398" y="0"/>
                  </a:cubicBezTo>
                  <a:lnTo>
                    <a:pt x="1719182" y="0"/>
                  </a:lnTo>
                  <a:cubicBezTo>
                    <a:pt x="1764137" y="0"/>
                    <a:pt x="1800580" y="36443"/>
                    <a:pt x="1800580" y="81398"/>
                  </a:cubicBezTo>
                  <a:cubicBezTo>
                    <a:pt x="1800580" y="298458"/>
                    <a:pt x="1800579" y="515518"/>
                    <a:pt x="1800579" y="732578"/>
                  </a:cubicBezTo>
                  <a:cubicBezTo>
                    <a:pt x="1800579" y="777533"/>
                    <a:pt x="1764136" y="813976"/>
                    <a:pt x="1719181"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92421" tIns="92421" rIns="92421" bIns="92421" numCol="1" spcCol="1270" anchor="ctr" anchorCtr="0">
              <a:noAutofit/>
            </a:bodyPr>
            <a:lstStyle/>
            <a:p>
              <a:pPr algn="ctr" defTabSz="800100">
                <a:lnSpc>
                  <a:spcPct val="90000"/>
                </a:lnSpc>
                <a:spcBef>
                  <a:spcPct val="0"/>
                </a:spcBef>
                <a:spcAft>
                  <a:spcPct val="35000"/>
                </a:spcAft>
              </a:pPr>
              <a:r>
                <a:rPr lang="et-EE" sz="1400" dirty="0" smtClean="0">
                  <a:solidFill>
                    <a:schemeClr val="tx1"/>
                  </a:solidFill>
                </a:rPr>
                <a:t>E1: </a:t>
              </a:r>
              <a:r>
                <a:rPr lang="et-EE" sz="1400" dirty="0" err="1" smtClean="0">
                  <a:solidFill>
                    <a:schemeClr val="tx1"/>
                  </a:solidFill>
                </a:rPr>
                <a:t>Client</a:t>
              </a:r>
              <a:r>
                <a:rPr lang="et-EE" sz="1400" dirty="0" err="1">
                  <a:solidFill>
                    <a:schemeClr val="tx1"/>
                  </a:solidFill>
                </a:rPr>
                <a:t>-</a:t>
              </a:r>
              <a:r>
                <a:rPr lang="et-EE" sz="1400" dirty="0" err="1" smtClean="0">
                  <a:solidFill>
                    <a:schemeClr val="tx1"/>
                  </a:solidFill>
                </a:rPr>
                <a:t>friendly</a:t>
              </a:r>
              <a:r>
                <a:rPr lang="et-EE" sz="1400" dirty="0" smtClean="0">
                  <a:solidFill>
                    <a:schemeClr val="tx1"/>
                  </a:solidFill>
                </a:rPr>
                <a:t> and </a:t>
              </a:r>
              <a:r>
                <a:rPr lang="et-EE" sz="1400" dirty="0" err="1" smtClean="0">
                  <a:solidFill>
                    <a:schemeClr val="tx1"/>
                  </a:solidFill>
                </a:rPr>
                <a:t>trustworty</a:t>
              </a:r>
              <a:r>
                <a:rPr lang="et-EE" sz="1400" dirty="0" smtClean="0">
                  <a:solidFill>
                    <a:schemeClr val="tx1"/>
                  </a:solidFill>
                </a:rPr>
                <a:t> </a:t>
              </a:r>
              <a:endParaRPr lang="et-EE" sz="1400" dirty="0">
                <a:solidFill>
                  <a:schemeClr val="tx1"/>
                </a:solidFill>
              </a:endParaRPr>
            </a:p>
          </p:txBody>
        </p:sp>
        <p:sp>
          <p:nvSpPr>
            <p:cNvPr id="14" name="Freeform 13"/>
            <p:cNvSpPr/>
            <p:nvPr/>
          </p:nvSpPr>
          <p:spPr>
            <a:xfrm>
              <a:off x="3920799" y="4677672"/>
              <a:ext cx="1711328" cy="813975"/>
            </a:xfrm>
            <a:custGeom>
              <a:avLst/>
              <a:gdLst>
                <a:gd name="connsiteX0" fmla="*/ 0 w 1220963"/>
                <a:gd name="connsiteY0" fmla="*/ 81398 h 813975"/>
                <a:gd name="connsiteX1" fmla="*/ 81398 w 1220963"/>
                <a:gd name="connsiteY1" fmla="*/ 0 h 813975"/>
                <a:gd name="connsiteX2" fmla="*/ 1139566 w 1220963"/>
                <a:gd name="connsiteY2" fmla="*/ 0 h 813975"/>
                <a:gd name="connsiteX3" fmla="*/ 1220964 w 1220963"/>
                <a:gd name="connsiteY3" fmla="*/ 81398 h 813975"/>
                <a:gd name="connsiteX4" fmla="*/ 1220963 w 1220963"/>
                <a:gd name="connsiteY4" fmla="*/ 732578 h 813975"/>
                <a:gd name="connsiteX5" fmla="*/ 1139565 w 1220963"/>
                <a:gd name="connsiteY5" fmla="*/ 813976 h 813975"/>
                <a:gd name="connsiteX6" fmla="*/ 81398 w 1220963"/>
                <a:gd name="connsiteY6" fmla="*/ 813975 h 813975"/>
                <a:gd name="connsiteX7" fmla="*/ 0 w 1220963"/>
                <a:gd name="connsiteY7" fmla="*/ 732577 h 813975"/>
                <a:gd name="connsiteX8" fmla="*/ 0 w 1220963"/>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63" h="813975">
                  <a:moveTo>
                    <a:pt x="0" y="81398"/>
                  </a:moveTo>
                  <a:cubicBezTo>
                    <a:pt x="0" y="36443"/>
                    <a:pt x="36443" y="0"/>
                    <a:pt x="81398" y="0"/>
                  </a:cubicBezTo>
                  <a:lnTo>
                    <a:pt x="1139566" y="0"/>
                  </a:lnTo>
                  <a:cubicBezTo>
                    <a:pt x="1184521" y="0"/>
                    <a:pt x="1220964" y="36443"/>
                    <a:pt x="1220964" y="81398"/>
                  </a:cubicBezTo>
                  <a:cubicBezTo>
                    <a:pt x="1220964" y="298458"/>
                    <a:pt x="1220963" y="515518"/>
                    <a:pt x="1220963" y="732578"/>
                  </a:cubicBezTo>
                  <a:cubicBezTo>
                    <a:pt x="1220963" y="777533"/>
                    <a:pt x="1184520" y="813976"/>
                    <a:pt x="1139565"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801" tIns="84801" rIns="84801" bIns="84801" numCol="1" spcCol="1270" anchor="ctr" anchorCtr="0">
              <a:noAutofit/>
            </a:bodyPr>
            <a:lstStyle/>
            <a:p>
              <a:pPr algn="ctr" defTabSz="711200">
                <a:lnSpc>
                  <a:spcPct val="90000"/>
                </a:lnSpc>
                <a:spcBef>
                  <a:spcPct val="0"/>
                </a:spcBef>
                <a:spcAft>
                  <a:spcPct val="35000"/>
                </a:spcAft>
              </a:pPr>
              <a:r>
                <a:rPr lang="et-EE" sz="1400" dirty="0" smtClean="0">
                  <a:solidFill>
                    <a:schemeClr val="tx1"/>
                  </a:solidFill>
                </a:rPr>
                <a:t>1. </a:t>
              </a:r>
              <a:r>
                <a:rPr lang="et-EE" sz="1400" dirty="0" err="1" smtClean="0">
                  <a:solidFill>
                    <a:schemeClr val="tx1"/>
                  </a:solidFill>
                </a:rPr>
                <a:t>Execution</a:t>
              </a:r>
              <a:r>
                <a:rPr lang="et-EE" sz="1400" dirty="0" smtClean="0">
                  <a:solidFill>
                    <a:schemeClr val="tx1"/>
                  </a:solidFill>
                </a:rPr>
                <a:t> of </a:t>
              </a:r>
              <a:r>
                <a:rPr lang="et-EE" sz="1400" dirty="0" err="1" smtClean="0">
                  <a:solidFill>
                    <a:schemeClr val="tx1"/>
                  </a:solidFill>
                </a:rPr>
                <a:t>statistical</a:t>
              </a:r>
              <a:r>
                <a:rPr lang="et-EE" sz="1400" dirty="0" smtClean="0">
                  <a:solidFill>
                    <a:schemeClr val="tx1"/>
                  </a:solidFill>
                </a:rPr>
                <a:t> programme</a:t>
              </a:r>
              <a:endParaRPr lang="et-EE" sz="1400" dirty="0">
                <a:solidFill>
                  <a:schemeClr val="tx1"/>
                </a:solidFill>
              </a:endParaRPr>
            </a:p>
          </p:txBody>
        </p:sp>
        <p:sp>
          <p:nvSpPr>
            <p:cNvPr id="15" name="Freeform 14"/>
            <p:cNvSpPr/>
            <p:nvPr/>
          </p:nvSpPr>
          <p:spPr>
            <a:xfrm>
              <a:off x="5723451" y="4686929"/>
              <a:ext cx="1747704" cy="813975"/>
            </a:xfrm>
            <a:custGeom>
              <a:avLst/>
              <a:gdLst>
                <a:gd name="connsiteX0" fmla="*/ 0 w 1220963"/>
                <a:gd name="connsiteY0" fmla="*/ 81398 h 813975"/>
                <a:gd name="connsiteX1" fmla="*/ 81398 w 1220963"/>
                <a:gd name="connsiteY1" fmla="*/ 0 h 813975"/>
                <a:gd name="connsiteX2" fmla="*/ 1139566 w 1220963"/>
                <a:gd name="connsiteY2" fmla="*/ 0 h 813975"/>
                <a:gd name="connsiteX3" fmla="*/ 1220964 w 1220963"/>
                <a:gd name="connsiteY3" fmla="*/ 81398 h 813975"/>
                <a:gd name="connsiteX4" fmla="*/ 1220963 w 1220963"/>
                <a:gd name="connsiteY4" fmla="*/ 732578 h 813975"/>
                <a:gd name="connsiteX5" fmla="*/ 1139565 w 1220963"/>
                <a:gd name="connsiteY5" fmla="*/ 813976 h 813975"/>
                <a:gd name="connsiteX6" fmla="*/ 81398 w 1220963"/>
                <a:gd name="connsiteY6" fmla="*/ 813975 h 813975"/>
                <a:gd name="connsiteX7" fmla="*/ 0 w 1220963"/>
                <a:gd name="connsiteY7" fmla="*/ 732577 h 813975"/>
                <a:gd name="connsiteX8" fmla="*/ 0 w 1220963"/>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63" h="813975">
                  <a:moveTo>
                    <a:pt x="0" y="81398"/>
                  </a:moveTo>
                  <a:cubicBezTo>
                    <a:pt x="0" y="36443"/>
                    <a:pt x="36443" y="0"/>
                    <a:pt x="81398" y="0"/>
                  </a:cubicBezTo>
                  <a:lnTo>
                    <a:pt x="1139566" y="0"/>
                  </a:lnTo>
                  <a:cubicBezTo>
                    <a:pt x="1184521" y="0"/>
                    <a:pt x="1220964" y="36443"/>
                    <a:pt x="1220964" y="81398"/>
                  </a:cubicBezTo>
                  <a:cubicBezTo>
                    <a:pt x="1220964" y="298458"/>
                    <a:pt x="1220963" y="515518"/>
                    <a:pt x="1220963" y="732578"/>
                  </a:cubicBezTo>
                  <a:cubicBezTo>
                    <a:pt x="1220963" y="777533"/>
                    <a:pt x="1184520" y="813976"/>
                    <a:pt x="1139565"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801" tIns="84801" rIns="84801" bIns="84801" numCol="1" spcCol="1270" anchor="ctr" anchorCtr="0">
              <a:noAutofit/>
            </a:bodyPr>
            <a:lstStyle/>
            <a:p>
              <a:pPr algn="ctr" defTabSz="711200">
                <a:lnSpc>
                  <a:spcPct val="90000"/>
                </a:lnSpc>
                <a:spcBef>
                  <a:spcPct val="0"/>
                </a:spcBef>
                <a:spcAft>
                  <a:spcPct val="35000"/>
                </a:spcAft>
              </a:pPr>
              <a:r>
                <a:rPr lang="et-EE" sz="1400" dirty="0" smtClean="0">
                  <a:solidFill>
                    <a:schemeClr val="tx1"/>
                  </a:solidFill>
                </a:rPr>
                <a:t>2. </a:t>
              </a:r>
              <a:r>
                <a:rPr lang="et-EE" sz="1400" dirty="0" err="1" smtClean="0">
                  <a:solidFill>
                    <a:schemeClr val="tx1"/>
                  </a:solidFill>
                </a:rPr>
                <a:t>Knowledge</a:t>
              </a:r>
              <a:r>
                <a:rPr lang="et-EE" sz="1400" dirty="0" smtClean="0">
                  <a:solidFill>
                    <a:schemeClr val="tx1"/>
                  </a:solidFill>
                </a:rPr>
                <a:t> </a:t>
              </a:r>
              <a:r>
                <a:rPr lang="et-EE" sz="1400" dirty="0" err="1" smtClean="0">
                  <a:solidFill>
                    <a:schemeClr val="tx1"/>
                  </a:solidFill>
                </a:rPr>
                <a:t>sharing</a:t>
              </a:r>
              <a:endParaRPr lang="et-EE" sz="1400" dirty="0">
                <a:solidFill>
                  <a:schemeClr val="tx1"/>
                </a:solidFill>
              </a:endParaRPr>
            </a:p>
          </p:txBody>
        </p:sp>
        <p:sp>
          <p:nvSpPr>
            <p:cNvPr id="16" name="Freeform 15"/>
            <p:cNvSpPr/>
            <p:nvPr/>
          </p:nvSpPr>
          <p:spPr>
            <a:xfrm>
              <a:off x="7229810" y="3541289"/>
              <a:ext cx="1851421" cy="813975"/>
            </a:xfrm>
            <a:custGeom>
              <a:avLst/>
              <a:gdLst>
                <a:gd name="connsiteX0" fmla="*/ 0 w 1401348"/>
                <a:gd name="connsiteY0" fmla="*/ 81398 h 813975"/>
                <a:gd name="connsiteX1" fmla="*/ 81398 w 1401348"/>
                <a:gd name="connsiteY1" fmla="*/ 0 h 813975"/>
                <a:gd name="connsiteX2" fmla="*/ 1319951 w 1401348"/>
                <a:gd name="connsiteY2" fmla="*/ 0 h 813975"/>
                <a:gd name="connsiteX3" fmla="*/ 1401349 w 1401348"/>
                <a:gd name="connsiteY3" fmla="*/ 81398 h 813975"/>
                <a:gd name="connsiteX4" fmla="*/ 1401348 w 1401348"/>
                <a:gd name="connsiteY4" fmla="*/ 732578 h 813975"/>
                <a:gd name="connsiteX5" fmla="*/ 1319950 w 1401348"/>
                <a:gd name="connsiteY5" fmla="*/ 813976 h 813975"/>
                <a:gd name="connsiteX6" fmla="*/ 81398 w 1401348"/>
                <a:gd name="connsiteY6" fmla="*/ 813975 h 813975"/>
                <a:gd name="connsiteX7" fmla="*/ 0 w 1401348"/>
                <a:gd name="connsiteY7" fmla="*/ 732577 h 813975"/>
                <a:gd name="connsiteX8" fmla="*/ 0 w 1401348"/>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348" h="813975">
                  <a:moveTo>
                    <a:pt x="0" y="81398"/>
                  </a:moveTo>
                  <a:cubicBezTo>
                    <a:pt x="0" y="36443"/>
                    <a:pt x="36443" y="0"/>
                    <a:pt x="81398" y="0"/>
                  </a:cubicBezTo>
                  <a:lnTo>
                    <a:pt x="1319951" y="0"/>
                  </a:lnTo>
                  <a:cubicBezTo>
                    <a:pt x="1364906" y="0"/>
                    <a:pt x="1401349" y="36443"/>
                    <a:pt x="1401349" y="81398"/>
                  </a:cubicBezTo>
                  <a:cubicBezTo>
                    <a:pt x="1401349" y="298458"/>
                    <a:pt x="1401348" y="515518"/>
                    <a:pt x="1401348" y="732578"/>
                  </a:cubicBezTo>
                  <a:cubicBezTo>
                    <a:pt x="1401348" y="777533"/>
                    <a:pt x="1364905" y="813976"/>
                    <a:pt x="1319950"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92421" tIns="92421" rIns="92421" bIns="92421" numCol="1" spcCol="1270" anchor="ctr" anchorCtr="0">
              <a:noAutofit/>
            </a:bodyPr>
            <a:lstStyle/>
            <a:p>
              <a:pPr algn="ctr" defTabSz="800100">
                <a:lnSpc>
                  <a:spcPct val="90000"/>
                </a:lnSpc>
                <a:spcBef>
                  <a:spcPct val="0"/>
                </a:spcBef>
                <a:spcAft>
                  <a:spcPct val="35000"/>
                </a:spcAft>
              </a:pPr>
              <a:r>
                <a:rPr lang="et-EE" sz="1400" dirty="0" smtClean="0">
                  <a:solidFill>
                    <a:schemeClr val="tx1"/>
                  </a:solidFill>
                </a:rPr>
                <a:t>E2: </a:t>
              </a:r>
              <a:r>
                <a:rPr lang="et-EE" sz="1400" dirty="0" err="1" smtClean="0">
                  <a:solidFill>
                    <a:schemeClr val="tx1"/>
                  </a:solidFill>
                </a:rPr>
                <a:t>Timeliness</a:t>
              </a:r>
              <a:endParaRPr lang="et-EE" sz="1400" dirty="0">
                <a:solidFill>
                  <a:schemeClr val="tx1"/>
                </a:solidFill>
              </a:endParaRPr>
            </a:p>
          </p:txBody>
        </p:sp>
        <p:sp>
          <p:nvSpPr>
            <p:cNvPr id="17" name="Freeform 16"/>
            <p:cNvSpPr/>
            <p:nvPr/>
          </p:nvSpPr>
          <p:spPr>
            <a:xfrm>
              <a:off x="7562478" y="4685345"/>
              <a:ext cx="1793700" cy="813975"/>
            </a:xfrm>
            <a:custGeom>
              <a:avLst/>
              <a:gdLst>
                <a:gd name="connsiteX0" fmla="*/ 0 w 1220963"/>
                <a:gd name="connsiteY0" fmla="*/ 81398 h 813975"/>
                <a:gd name="connsiteX1" fmla="*/ 81398 w 1220963"/>
                <a:gd name="connsiteY1" fmla="*/ 0 h 813975"/>
                <a:gd name="connsiteX2" fmla="*/ 1139566 w 1220963"/>
                <a:gd name="connsiteY2" fmla="*/ 0 h 813975"/>
                <a:gd name="connsiteX3" fmla="*/ 1220964 w 1220963"/>
                <a:gd name="connsiteY3" fmla="*/ 81398 h 813975"/>
                <a:gd name="connsiteX4" fmla="*/ 1220963 w 1220963"/>
                <a:gd name="connsiteY4" fmla="*/ 732578 h 813975"/>
                <a:gd name="connsiteX5" fmla="*/ 1139565 w 1220963"/>
                <a:gd name="connsiteY5" fmla="*/ 813976 h 813975"/>
                <a:gd name="connsiteX6" fmla="*/ 81398 w 1220963"/>
                <a:gd name="connsiteY6" fmla="*/ 813975 h 813975"/>
                <a:gd name="connsiteX7" fmla="*/ 0 w 1220963"/>
                <a:gd name="connsiteY7" fmla="*/ 732577 h 813975"/>
                <a:gd name="connsiteX8" fmla="*/ 0 w 1220963"/>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63" h="813975">
                  <a:moveTo>
                    <a:pt x="0" y="81398"/>
                  </a:moveTo>
                  <a:cubicBezTo>
                    <a:pt x="0" y="36443"/>
                    <a:pt x="36443" y="0"/>
                    <a:pt x="81398" y="0"/>
                  </a:cubicBezTo>
                  <a:lnTo>
                    <a:pt x="1139566" y="0"/>
                  </a:lnTo>
                  <a:cubicBezTo>
                    <a:pt x="1184521" y="0"/>
                    <a:pt x="1220964" y="36443"/>
                    <a:pt x="1220964" y="81398"/>
                  </a:cubicBezTo>
                  <a:cubicBezTo>
                    <a:pt x="1220964" y="298458"/>
                    <a:pt x="1220963" y="515518"/>
                    <a:pt x="1220963" y="732578"/>
                  </a:cubicBezTo>
                  <a:cubicBezTo>
                    <a:pt x="1220963" y="777533"/>
                    <a:pt x="1184520" y="813976"/>
                    <a:pt x="1139565"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801" tIns="84801" rIns="84801" bIns="84801" numCol="1" spcCol="1270" anchor="ctr" anchorCtr="0">
              <a:noAutofit/>
            </a:bodyPr>
            <a:lstStyle/>
            <a:p>
              <a:pPr algn="ctr" defTabSz="711200">
                <a:lnSpc>
                  <a:spcPct val="90000"/>
                </a:lnSpc>
                <a:spcBef>
                  <a:spcPct val="0"/>
                </a:spcBef>
                <a:spcAft>
                  <a:spcPct val="35000"/>
                </a:spcAft>
              </a:pPr>
              <a:r>
                <a:rPr lang="et-EE" sz="1400" dirty="0">
                  <a:solidFill>
                    <a:schemeClr val="tx1"/>
                  </a:solidFill>
                </a:rPr>
                <a:t>4</a:t>
              </a:r>
              <a:r>
                <a:rPr lang="et-EE" sz="1400" dirty="0" smtClean="0">
                  <a:solidFill>
                    <a:schemeClr val="tx1"/>
                  </a:solidFill>
                </a:rPr>
                <a:t>. </a:t>
              </a:r>
              <a:r>
                <a:rPr lang="et-EE" sz="1400" dirty="0" err="1" smtClean="0">
                  <a:solidFill>
                    <a:schemeClr val="tx1"/>
                  </a:solidFill>
                </a:rPr>
                <a:t>Data</a:t>
              </a:r>
              <a:r>
                <a:rPr lang="et-EE" sz="1400" dirty="0" smtClean="0">
                  <a:solidFill>
                    <a:schemeClr val="tx1"/>
                  </a:solidFill>
                </a:rPr>
                <a:t> </a:t>
              </a:r>
              <a:r>
                <a:rPr lang="et-EE" sz="1400" dirty="0" err="1" smtClean="0">
                  <a:solidFill>
                    <a:schemeClr val="tx1"/>
                  </a:solidFill>
                </a:rPr>
                <a:t>service</a:t>
              </a:r>
              <a:endParaRPr lang="et-EE" sz="1400" dirty="0">
                <a:solidFill>
                  <a:schemeClr val="tx1"/>
                </a:solidFill>
              </a:endParaRPr>
            </a:p>
          </p:txBody>
        </p:sp>
        <p:sp>
          <p:nvSpPr>
            <p:cNvPr id="18" name="Freeform 17"/>
            <p:cNvSpPr/>
            <p:nvPr/>
          </p:nvSpPr>
          <p:spPr>
            <a:xfrm>
              <a:off x="9252309" y="3537522"/>
              <a:ext cx="1779087" cy="813975"/>
            </a:xfrm>
            <a:custGeom>
              <a:avLst/>
              <a:gdLst>
                <a:gd name="connsiteX0" fmla="*/ 0 w 1220963"/>
                <a:gd name="connsiteY0" fmla="*/ 81398 h 813975"/>
                <a:gd name="connsiteX1" fmla="*/ 81398 w 1220963"/>
                <a:gd name="connsiteY1" fmla="*/ 0 h 813975"/>
                <a:gd name="connsiteX2" fmla="*/ 1139566 w 1220963"/>
                <a:gd name="connsiteY2" fmla="*/ 0 h 813975"/>
                <a:gd name="connsiteX3" fmla="*/ 1220964 w 1220963"/>
                <a:gd name="connsiteY3" fmla="*/ 81398 h 813975"/>
                <a:gd name="connsiteX4" fmla="*/ 1220963 w 1220963"/>
                <a:gd name="connsiteY4" fmla="*/ 732578 h 813975"/>
                <a:gd name="connsiteX5" fmla="*/ 1139565 w 1220963"/>
                <a:gd name="connsiteY5" fmla="*/ 813976 h 813975"/>
                <a:gd name="connsiteX6" fmla="*/ 81398 w 1220963"/>
                <a:gd name="connsiteY6" fmla="*/ 813975 h 813975"/>
                <a:gd name="connsiteX7" fmla="*/ 0 w 1220963"/>
                <a:gd name="connsiteY7" fmla="*/ 732577 h 813975"/>
                <a:gd name="connsiteX8" fmla="*/ 0 w 1220963"/>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63" h="813975">
                  <a:moveTo>
                    <a:pt x="0" y="81398"/>
                  </a:moveTo>
                  <a:cubicBezTo>
                    <a:pt x="0" y="36443"/>
                    <a:pt x="36443" y="0"/>
                    <a:pt x="81398" y="0"/>
                  </a:cubicBezTo>
                  <a:lnTo>
                    <a:pt x="1139566" y="0"/>
                  </a:lnTo>
                  <a:cubicBezTo>
                    <a:pt x="1184521" y="0"/>
                    <a:pt x="1220964" y="36443"/>
                    <a:pt x="1220964" y="81398"/>
                  </a:cubicBezTo>
                  <a:cubicBezTo>
                    <a:pt x="1220964" y="298458"/>
                    <a:pt x="1220963" y="515518"/>
                    <a:pt x="1220963" y="732578"/>
                  </a:cubicBezTo>
                  <a:cubicBezTo>
                    <a:pt x="1220963" y="777533"/>
                    <a:pt x="1184520" y="813976"/>
                    <a:pt x="1139565"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92421" tIns="92421" rIns="92421" bIns="92421" numCol="1" spcCol="1270" anchor="ctr" anchorCtr="0">
              <a:noAutofit/>
            </a:bodyPr>
            <a:lstStyle/>
            <a:p>
              <a:pPr algn="ctr" defTabSz="800100">
                <a:lnSpc>
                  <a:spcPct val="90000"/>
                </a:lnSpc>
                <a:spcBef>
                  <a:spcPct val="0"/>
                </a:spcBef>
                <a:spcAft>
                  <a:spcPct val="35000"/>
                </a:spcAft>
              </a:pPr>
              <a:r>
                <a:rPr lang="et-EE" sz="1400" dirty="0" smtClean="0">
                  <a:solidFill>
                    <a:schemeClr val="tx1"/>
                  </a:solidFill>
                </a:rPr>
                <a:t>E3: </a:t>
              </a:r>
              <a:r>
                <a:rPr lang="et-EE" sz="1400" dirty="0" err="1" smtClean="0">
                  <a:solidFill>
                    <a:schemeClr val="tx1"/>
                  </a:solidFill>
                </a:rPr>
                <a:t>Effective</a:t>
              </a:r>
              <a:endParaRPr lang="et-EE" sz="1400" dirty="0">
                <a:solidFill>
                  <a:schemeClr val="tx1"/>
                </a:solidFill>
              </a:endParaRPr>
            </a:p>
          </p:txBody>
        </p:sp>
        <p:sp>
          <p:nvSpPr>
            <p:cNvPr id="19" name="Freeform 18"/>
            <p:cNvSpPr/>
            <p:nvPr/>
          </p:nvSpPr>
          <p:spPr>
            <a:xfrm>
              <a:off x="9447501" y="4685345"/>
              <a:ext cx="1771275" cy="813975"/>
            </a:xfrm>
            <a:custGeom>
              <a:avLst/>
              <a:gdLst>
                <a:gd name="connsiteX0" fmla="*/ 0 w 1220963"/>
                <a:gd name="connsiteY0" fmla="*/ 81398 h 813975"/>
                <a:gd name="connsiteX1" fmla="*/ 81398 w 1220963"/>
                <a:gd name="connsiteY1" fmla="*/ 0 h 813975"/>
                <a:gd name="connsiteX2" fmla="*/ 1139566 w 1220963"/>
                <a:gd name="connsiteY2" fmla="*/ 0 h 813975"/>
                <a:gd name="connsiteX3" fmla="*/ 1220964 w 1220963"/>
                <a:gd name="connsiteY3" fmla="*/ 81398 h 813975"/>
                <a:gd name="connsiteX4" fmla="*/ 1220963 w 1220963"/>
                <a:gd name="connsiteY4" fmla="*/ 732578 h 813975"/>
                <a:gd name="connsiteX5" fmla="*/ 1139565 w 1220963"/>
                <a:gd name="connsiteY5" fmla="*/ 813976 h 813975"/>
                <a:gd name="connsiteX6" fmla="*/ 81398 w 1220963"/>
                <a:gd name="connsiteY6" fmla="*/ 813975 h 813975"/>
                <a:gd name="connsiteX7" fmla="*/ 0 w 1220963"/>
                <a:gd name="connsiteY7" fmla="*/ 732577 h 813975"/>
                <a:gd name="connsiteX8" fmla="*/ 0 w 1220963"/>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63" h="813975">
                  <a:moveTo>
                    <a:pt x="0" y="81398"/>
                  </a:moveTo>
                  <a:cubicBezTo>
                    <a:pt x="0" y="36443"/>
                    <a:pt x="36443" y="0"/>
                    <a:pt x="81398" y="0"/>
                  </a:cubicBezTo>
                  <a:lnTo>
                    <a:pt x="1139566" y="0"/>
                  </a:lnTo>
                  <a:cubicBezTo>
                    <a:pt x="1184521" y="0"/>
                    <a:pt x="1220964" y="36443"/>
                    <a:pt x="1220964" y="81398"/>
                  </a:cubicBezTo>
                  <a:cubicBezTo>
                    <a:pt x="1220964" y="298458"/>
                    <a:pt x="1220963" y="515518"/>
                    <a:pt x="1220963" y="732578"/>
                  </a:cubicBezTo>
                  <a:cubicBezTo>
                    <a:pt x="1220963" y="777533"/>
                    <a:pt x="1184520" y="813976"/>
                    <a:pt x="1139565"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801" tIns="84801" rIns="84801" bIns="84801" numCol="1" spcCol="1270" anchor="ctr" anchorCtr="0">
              <a:noAutofit/>
            </a:bodyPr>
            <a:lstStyle/>
            <a:p>
              <a:pPr algn="ctr" defTabSz="711200">
                <a:lnSpc>
                  <a:spcPct val="90000"/>
                </a:lnSpc>
                <a:spcBef>
                  <a:spcPct val="0"/>
                </a:spcBef>
                <a:spcAft>
                  <a:spcPct val="35000"/>
                </a:spcAft>
              </a:pPr>
              <a:r>
                <a:rPr lang="et-EE" sz="1400" dirty="0">
                  <a:solidFill>
                    <a:schemeClr val="tx1"/>
                  </a:solidFill>
                </a:rPr>
                <a:t>3</a:t>
              </a:r>
              <a:r>
                <a:rPr lang="et-EE" sz="1400" dirty="0" smtClean="0">
                  <a:solidFill>
                    <a:schemeClr val="tx1"/>
                  </a:solidFill>
                </a:rPr>
                <a:t>. </a:t>
              </a:r>
              <a:r>
                <a:rPr lang="et-EE" sz="1400" dirty="0" err="1" smtClean="0">
                  <a:solidFill>
                    <a:schemeClr val="tx1"/>
                  </a:solidFill>
                </a:rPr>
                <a:t>Data</a:t>
              </a:r>
              <a:r>
                <a:rPr lang="et-EE" sz="1400" dirty="0" smtClean="0">
                  <a:solidFill>
                    <a:schemeClr val="tx1"/>
                  </a:solidFill>
                </a:rPr>
                <a:t> </a:t>
              </a:r>
              <a:r>
                <a:rPr lang="et-EE" sz="1400" dirty="0" err="1" smtClean="0">
                  <a:solidFill>
                    <a:schemeClr val="tx1"/>
                  </a:solidFill>
                </a:rPr>
                <a:t>governance</a:t>
              </a:r>
              <a:endParaRPr lang="et-EE" sz="1400" dirty="0">
                <a:solidFill>
                  <a:schemeClr val="tx1"/>
                </a:solidFill>
              </a:endParaRPr>
            </a:p>
          </p:txBody>
        </p:sp>
        <p:sp>
          <p:nvSpPr>
            <p:cNvPr id="20" name="Freeform 19"/>
            <p:cNvSpPr/>
            <p:nvPr/>
          </p:nvSpPr>
          <p:spPr>
            <a:xfrm>
              <a:off x="8866295" y="5937042"/>
              <a:ext cx="2165102" cy="661744"/>
            </a:xfrm>
            <a:custGeom>
              <a:avLst/>
              <a:gdLst>
                <a:gd name="connsiteX0" fmla="*/ 0 w 1941234"/>
                <a:gd name="connsiteY0" fmla="*/ 81398 h 813975"/>
                <a:gd name="connsiteX1" fmla="*/ 81398 w 1941234"/>
                <a:gd name="connsiteY1" fmla="*/ 0 h 813975"/>
                <a:gd name="connsiteX2" fmla="*/ 1859837 w 1941234"/>
                <a:gd name="connsiteY2" fmla="*/ 0 h 813975"/>
                <a:gd name="connsiteX3" fmla="*/ 1941235 w 1941234"/>
                <a:gd name="connsiteY3" fmla="*/ 81398 h 813975"/>
                <a:gd name="connsiteX4" fmla="*/ 1941234 w 1941234"/>
                <a:gd name="connsiteY4" fmla="*/ 732578 h 813975"/>
                <a:gd name="connsiteX5" fmla="*/ 1859836 w 1941234"/>
                <a:gd name="connsiteY5" fmla="*/ 813976 h 813975"/>
                <a:gd name="connsiteX6" fmla="*/ 81398 w 1941234"/>
                <a:gd name="connsiteY6" fmla="*/ 813975 h 813975"/>
                <a:gd name="connsiteX7" fmla="*/ 0 w 1941234"/>
                <a:gd name="connsiteY7" fmla="*/ 732577 h 813975"/>
                <a:gd name="connsiteX8" fmla="*/ 0 w 1941234"/>
                <a:gd name="connsiteY8" fmla="*/ 81398 h 8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234" h="813975">
                  <a:moveTo>
                    <a:pt x="0" y="81398"/>
                  </a:moveTo>
                  <a:cubicBezTo>
                    <a:pt x="0" y="36443"/>
                    <a:pt x="36443" y="0"/>
                    <a:pt x="81398" y="0"/>
                  </a:cubicBezTo>
                  <a:lnTo>
                    <a:pt x="1859837" y="0"/>
                  </a:lnTo>
                  <a:cubicBezTo>
                    <a:pt x="1904792" y="0"/>
                    <a:pt x="1941235" y="36443"/>
                    <a:pt x="1941235" y="81398"/>
                  </a:cubicBezTo>
                  <a:cubicBezTo>
                    <a:pt x="1941235" y="298458"/>
                    <a:pt x="1941234" y="515518"/>
                    <a:pt x="1941234" y="732578"/>
                  </a:cubicBezTo>
                  <a:cubicBezTo>
                    <a:pt x="1941234" y="777533"/>
                    <a:pt x="1904791" y="813976"/>
                    <a:pt x="1859836" y="813976"/>
                  </a:cubicBezTo>
                  <a:lnTo>
                    <a:pt x="81398" y="813975"/>
                  </a:lnTo>
                  <a:cubicBezTo>
                    <a:pt x="36443" y="813975"/>
                    <a:pt x="0" y="777532"/>
                    <a:pt x="0" y="732577"/>
                  </a:cubicBezTo>
                  <a:lnTo>
                    <a:pt x="0" y="8139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801" tIns="84801" rIns="84801" bIns="84801" numCol="1" spcCol="1270" anchor="ctr" anchorCtr="0">
              <a:noAutofit/>
            </a:bodyPr>
            <a:lstStyle/>
            <a:p>
              <a:pPr algn="ctr" defTabSz="711200">
                <a:lnSpc>
                  <a:spcPct val="90000"/>
                </a:lnSpc>
                <a:spcBef>
                  <a:spcPct val="0"/>
                </a:spcBef>
                <a:spcAft>
                  <a:spcPct val="35000"/>
                </a:spcAft>
              </a:pPr>
              <a:r>
                <a:rPr lang="et-EE" sz="1400" dirty="0" smtClean="0">
                  <a:solidFill>
                    <a:schemeClr val="tx1"/>
                  </a:solidFill>
                </a:rPr>
                <a:t>7. </a:t>
              </a:r>
              <a:r>
                <a:rPr lang="et-EE" sz="1400" dirty="0" err="1" smtClean="0">
                  <a:solidFill>
                    <a:schemeClr val="tx1"/>
                  </a:solidFill>
                </a:rPr>
                <a:t>Highly</a:t>
              </a:r>
              <a:r>
                <a:rPr lang="et-EE" sz="1400" dirty="0" smtClean="0">
                  <a:solidFill>
                    <a:schemeClr val="tx1"/>
                  </a:solidFill>
                </a:rPr>
                <a:t> </a:t>
              </a:r>
              <a:r>
                <a:rPr lang="et-EE" sz="1400" dirty="0" err="1" smtClean="0">
                  <a:solidFill>
                    <a:schemeClr val="tx1"/>
                  </a:solidFill>
                </a:rPr>
                <a:t>motivated</a:t>
              </a:r>
              <a:r>
                <a:rPr lang="et-EE" sz="1400" dirty="0" smtClean="0">
                  <a:solidFill>
                    <a:schemeClr val="tx1"/>
                  </a:solidFill>
                </a:rPr>
                <a:t> </a:t>
              </a:r>
              <a:r>
                <a:rPr lang="et-EE" sz="1400" dirty="0" err="1" smtClean="0">
                  <a:solidFill>
                    <a:schemeClr val="tx1"/>
                  </a:solidFill>
                </a:rPr>
                <a:t>competent</a:t>
              </a:r>
              <a:r>
                <a:rPr lang="et-EE" sz="1400" dirty="0" smtClean="0">
                  <a:solidFill>
                    <a:schemeClr val="tx1"/>
                  </a:solidFill>
                </a:rPr>
                <a:t> </a:t>
              </a:r>
              <a:r>
                <a:rPr lang="et-EE" sz="1400" dirty="0" err="1" smtClean="0">
                  <a:solidFill>
                    <a:schemeClr val="tx1"/>
                  </a:solidFill>
                </a:rPr>
                <a:t>staff</a:t>
              </a:r>
              <a:r>
                <a:rPr lang="et-EE" sz="1400" dirty="0" smtClean="0">
                  <a:solidFill>
                    <a:schemeClr val="tx1"/>
                  </a:solidFill>
                </a:rPr>
                <a:t>  </a:t>
              </a:r>
            </a:p>
          </p:txBody>
        </p:sp>
      </p:grpSp>
      <p:sp>
        <p:nvSpPr>
          <p:cNvPr id="21" name="TextBox 20"/>
          <p:cNvSpPr txBox="1"/>
          <p:nvPr/>
        </p:nvSpPr>
        <p:spPr>
          <a:xfrm>
            <a:off x="5769204" y="5555384"/>
            <a:ext cx="1705707"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t-EE" sz="1400" dirty="0" smtClean="0"/>
              <a:t>5. </a:t>
            </a:r>
            <a:r>
              <a:rPr lang="et-EE" sz="1400" dirty="0" err="1" smtClean="0"/>
              <a:t>Building</a:t>
            </a:r>
            <a:r>
              <a:rPr lang="et-EE" sz="1400" dirty="0" smtClean="0"/>
              <a:t> </a:t>
            </a:r>
            <a:r>
              <a:rPr lang="et-EE" sz="1400" dirty="0" err="1"/>
              <a:t>p</a:t>
            </a:r>
            <a:r>
              <a:rPr lang="et-EE" sz="1400" dirty="0" err="1" smtClean="0"/>
              <a:t>artnerships</a:t>
            </a:r>
            <a:endParaRPr lang="et-EE" sz="1400" dirty="0"/>
          </a:p>
        </p:txBody>
      </p:sp>
      <p:sp>
        <p:nvSpPr>
          <p:cNvPr id="22" name="TextBox 21"/>
          <p:cNvSpPr txBox="1"/>
          <p:nvPr/>
        </p:nvSpPr>
        <p:spPr>
          <a:xfrm>
            <a:off x="7702235" y="5555384"/>
            <a:ext cx="1714063"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t-EE"/>
            </a:defPPr>
            <a:lvl1pPr algn="ct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t-EE" dirty="0"/>
              <a:t>6. </a:t>
            </a:r>
            <a:r>
              <a:rPr lang="et-EE" dirty="0" err="1" smtClean="0"/>
              <a:t>Digitalisation</a:t>
            </a:r>
            <a:r>
              <a:rPr lang="et-EE" dirty="0" smtClean="0"/>
              <a:t> of </a:t>
            </a:r>
            <a:r>
              <a:rPr lang="et-EE" dirty="0" err="1" smtClean="0"/>
              <a:t>production</a:t>
            </a:r>
            <a:endParaRPr lang="et-EE" dirty="0"/>
          </a:p>
        </p:txBody>
      </p:sp>
    </p:spTree>
    <p:extLst>
      <p:ext uri="{BB962C8B-B14F-4D97-AF65-F5344CB8AC3E}">
        <p14:creationId xmlns:p14="http://schemas.microsoft.com/office/powerpoint/2010/main" val="154476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err="1" smtClean="0"/>
              <a:t>Goals</a:t>
            </a:r>
            <a:r>
              <a:rPr lang="et-EE" dirty="0" smtClean="0"/>
              <a:t> </a:t>
            </a:r>
            <a:r>
              <a:rPr lang="et-EE" dirty="0" err="1" smtClean="0"/>
              <a:t>for</a:t>
            </a:r>
            <a:r>
              <a:rPr lang="et-EE" dirty="0" smtClean="0"/>
              <a:t> 2022</a:t>
            </a:r>
            <a:endParaRPr lang="et-EE" dirty="0"/>
          </a:p>
        </p:txBody>
      </p:sp>
      <p:sp>
        <p:nvSpPr>
          <p:cNvPr id="4" name="Slide Number Placeholder 3"/>
          <p:cNvSpPr>
            <a:spLocks noGrp="1"/>
          </p:cNvSpPr>
          <p:nvPr>
            <p:ph type="sldNum" sz="quarter" idx="12"/>
          </p:nvPr>
        </p:nvSpPr>
        <p:spPr/>
        <p:txBody>
          <a:bodyPr/>
          <a:lstStyle/>
          <a:p>
            <a:fld id="{9705FB9A-5FEA-4486-902A-E9C47A7B21EC}" type="slidenum">
              <a:rPr lang="et-EE" smtClean="0"/>
              <a:pPr/>
              <a:t>8</a:t>
            </a:fld>
            <a:endParaRPr lang="et-EE" dirty="0"/>
          </a:p>
        </p:txBody>
      </p:sp>
      <p:grpSp>
        <p:nvGrpSpPr>
          <p:cNvPr id="6" name="Group 5"/>
          <p:cNvGrpSpPr/>
          <p:nvPr/>
        </p:nvGrpSpPr>
        <p:grpSpPr>
          <a:xfrm>
            <a:off x="2602927" y="1680360"/>
            <a:ext cx="1504687" cy="1504687"/>
            <a:chOff x="1301219" y="1735395"/>
            <a:chExt cx="1504686" cy="1504686"/>
          </a:xfrm>
        </p:grpSpPr>
        <p:sp>
          <p:nvSpPr>
            <p:cNvPr id="7" name="Oval 6"/>
            <p:cNvSpPr>
              <a:spLocks noChangeAspect="1"/>
            </p:cNvSpPr>
            <p:nvPr/>
          </p:nvSpPr>
          <p:spPr>
            <a:xfrm>
              <a:off x="1301219" y="1735395"/>
              <a:ext cx="1504686" cy="15046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sp>
          <p:nvSpPr>
            <p:cNvPr id="8" name="Oval 7"/>
            <p:cNvSpPr>
              <a:spLocks noChangeAspect="1"/>
            </p:cNvSpPr>
            <p:nvPr/>
          </p:nvSpPr>
          <p:spPr>
            <a:xfrm>
              <a:off x="1437723" y="1871899"/>
              <a:ext cx="1231680" cy="1231680"/>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grpSp>
      <p:grpSp>
        <p:nvGrpSpPr>
          <p:cNvPr id="9" name="Group 8"/>
          <p:cNvGrpSpPr/>
          <p:nvPr/>
        </p:nvGrpSpPr>
        <p:grpSpPr>
          <a:xfrm>
            <a:off x="5038845" y="1680360"/>
            <a:ext cx="1504687" cy="1504687"/>
            <a:chOff x="5343657" y="1871899"/>
            <a:chExt cx="1504686" cy="1504686"/>
          </a:xfrm>
          <a:solidFill>
            <a:srgbClr val="FFC000"/>
          </a:solidFill>
        </p:grpSpPr>
        <p:sp>
          <p:nvSpPr>
            <p:cNvPr id="10" name="Oval 9"/>
            <p:cNvSpPr>
              <a:spLocks noChangeAspect="1"/>
            </p:cNvSpPr>
            <p:nvPr/>
          </p:nvSpPr>
          <p:spPr>
            <a:xfrm>
              <a:off x="5343657" y="1871899"/>
              <a:ext cx="1504686" cy="15046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sp>
          <p:nvSpPr>
            <p:cNvPr id="11" name="Oval 10"/>
            <p:cNvSpPr>
              <a:spLocks noChangeAspect="1"/>
            </p:cNvSpPr>
            <p:nvPr/>
          </p:nvSpPr>
          <p:spPr>
            <a:xfrm>
              <a:off x="5480161" y="2008403"/>
              <a:ext cx="1231680" cy="1231680"/>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grpSp>
      <p:grpSp>
        <p:nvGrpSpPr>
          <p:cNvPr id="12" name="Group 11"/>
          <p:cNvGrpSpPr/>
          <p:nvPr/>
        </p:nvGrpSpPr>
        <p:grpSpPr>
          <a:xfrm>
            <a:off x="7482955" y="1637917"/>
            <a:ext cx="1504687" cy="1504687"/>
            <a:chOff x="8532580" y="3015685"/>
            <a:chExt cx="1504686" cy="1504686"/>
          </a:xfrm>
          <a:solidFill>
            <a:srgbClr val="92D050"/>
          </a:solidFill>
        </p:grpSpPr>
        <p:sp>
          <p:nvSpPr>
            <p:cNvPr id="13" name="Oval 12"/>
            <p:cNvSpPr>
              <a:spLocks noChangeAspect="1"/>
            </p:cNvSpPr>
            <p:nvPr/>
          </p:nvSpPr>
          <p:spPr>
            <a:xfrm>
              <a:off x="8532580" y="3015685"/>
              <a:ext cx="1504686" cy="150468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sp>
          <p:nvSpPr>
            <p:cNvPr id="14" name="Oval 13"/>
            <p:cNvSpPr>
              <a:spLocks noChangeAspect="1"/>
            </p:cNvSpPr>
            <p:nvPr/>
          </p:nvSpPr>
          <p:spPr>
            <a:xfrm>
              <a:off x="8669084" y="3152189"/>
              <a:ext cx="1231680" cy="1231680"/>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grpSp>
      <p:sp>
        <p:nvSpPr>
          <p:cNvPr id="15" name="Rectangle 14"/>
          <p:cNvSpPr/>
          <p:nvPr/>
        </p:nvSpPr>
        <p:spPr bwMode="auto">
          <a:xfrm>
            <a:off x="2374278" y="3487035"/>
            <a:ext cx="2098520" cy="291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a:lnSpc>
                <a:spcPct val="90000"/>
              </a:lnSpc>
              <a:defRPr/>
            </a:pPr>
            <a:r>
              <a:rPr lang="en-GB" b="1" kern="0" dirty="0" smtClean="0">
                <a:solidFill>
                  <a:schemeClr val="tx1"/>
                </a:solidFill>
                <a:cs typeface="Arial" pitchFamily="34" charset="0"/>
              </a:rPr>
              <a:t>Reliable</a:t>
            </a:r>
            <a:r>
              <a:rPr lang="et-EE" b="1" kern="0" dirty="0" smtClean="0">
                <a:solidFill>
                  <a:schemeClr val="tx1"/>
                </a:solidFill>
                <a:cs typeface="Arial" pitchFamily="34" charset="0"/>
              </a:rPr>
              <a:t> </a:t>
            </a:r>
            <a:r>
              <a:rPr lang="en-GB" b="1" kern="0" dirty="0" smtClean="0">
                <a:solidFill>
                  <a:schemeClr val="tx1"/>
                </a:solidFill>
                <a:cs typeface="Arial" pitchFamily="34" charset="0"/>
              </a:rPr>
              <a:t>information</a:t>
            </a:r>
            <a:endParaRPr lang="en-GB" b="1" kern="0" dirty="0">
              <a:solidFill>
                <a:schemeClr val="tx1"/>
              </a:solidFill>
              <a:cs typeface="Arial" pitchFamily="34" charset="0"/>
            </a:endParaRPr>
          </a:p>
          <a:p>
            <a:pPr algn="ctr">
              <a:lnSpc>
                <a:spcPct val="90000"/>
              </a:lnSpc>
              <a:defRPr/>
            </a:pPr>
            <a:endParaRPr lang="en-GB" sz="1400" kern="0" dirty="0">
              <a:solidFill>
                <a:schemeClr val="tx1"/>
              </a:solidFill>
              <a:cs typeface="Arial" pitchFamily="34" charset="0"/>
            </a:endParaRPr>
          </a:p>
          <a:p>
            <a:pPr algn="ctr">
              <a:lnSpc>
                <a:spcPct val="90000"/>
              </a:lnSpc>
              <a:defRPr/>
            </a:pPr>
            <a:r>
              <a:rPr lang="en-GB" sz="1400" kern="0" dirty="0">
                <a:solidFill>
                  <a:schemeClr val="tx1"/>
                </a:solidFill>
                <a:cs typeface="Arial" pitchFamily="34" charset="0"/>
              </a:rPr>
              <a:t>Implement the official statistical programme, incl. </a:t>
            </a:r>
            <a:r>
              <a:rPr lang="et-EE" sz="1400" kern="0" dirty="0" err="1" smtClean="0">
                <a:solidFill>
                  <a:schemeClr val="tx1"/>
                </a:solidFill>
                <a:cs typeface="Arial" pitchFamily="34" charset="0"/>
              </a:rPr>
              <a:t>Census</a:t>
            </a:r>
            <a:r>
              <a:rPr lang="et-EE" sz="1400" kern="0" dirty="0" smtClean="0">
                <a:solidFill>
                  <a:schemeClr val="tx1"/>
                </a:solidFill>
                <a:cs typeface="Arial" pitchFamily="34" charset="0"/>
              </a:rPr>
              <a:t> </a:t>
            </a:r>
            <a:r>
              <a:rPr lang="en-GB" sz="1400" kern="0" dirty="0" smtClean="0">
                <a:solidFill>
                  <a:schemeClr val="tx1"/>
                </a:solidFill>
                <a:cs typeface="Arial" pitchFamily="34" charset="0"/>
              </a:rPr>
              <a:t>202</a:t>
            </a:r>
            <a:r>
              <a:rPr lang="et-EE" sz="1400" kern="0" dirty="0" smtClean="0">
                <a:solidFill>
                  <a:schemeClr val="tx1"/>
                </a:solidFill>
                <a:cs typeface="Arial" pitchFamily="34" charset="0"/>
              </a:rPr>
              <a:t>1</a:t>
            </a:r>
            <a:r>
              <a:rPr lang="en-GB" sz="1400" kern="0" dirty="0" smtClean="0">
                <a:solidFill>
                  <a:schemeClr val="tx1"/>
                </a:solidFill>
                <a:cs typeface="Arial" pitchFamily="34" charset="0"/>
              </a:rPr>
              <a:t>, </a:t>
            </a:r>
            <a:r>
              <a:rPr lang="et-EE" sz="1400" kern="0" dirty="0">
                <a:solidFill>
                  <a:schemeClr val="tx1"/>
                </a:solidFill>
                <a:cs typeface="Arial" pitchFamily="34" charset="0"/>
              </a:rPr>
              <a:t>i</a:t>
            </a:r>
            <a:r>
              <a:rPr lang="en-GB" sz="1400" kern="0" dirty="0" err="1">
                <a:solidFill>
                  <a:schemeClr val="tx1"/>
                </a:solidFill>
                <a:cs typeface="Arial" pitchFamily="34" charset="0"/>
              </a:rPr>
              <a:t>ndicators</a:t>
            </a:r>
            <a:r>
              <a:rPr lang="en-GB" sz="1400" kern="0" dirty="0">
                <a:solidFill>
                  <a:schemeClr val="tx1"/>
                </a:solidFill>
                <a:cs typeface="Arial" pitchFamily="34" charset="0"/>
              </a:rPr>
              <a:t> of sustainable development and other </a:t>
            </a:r>
            <a:r>
              <a:rPr lang="et-EE" sz="1400" kern="0" dirty="0">
                <a:solidFill>
                  <a:schemeClr val="tx1"/>
                </a:solidFill>
                <a:cs typeface="Arial" pitchFamily="34" charset="0"/>
              </a:rPr>
              <a:t>i</a:t>
            </a:r>
            <a:r>
              <a:rPr lang="en-GB" sz="1400" kern="0" dirty="0" err="1">
                <a:solidFill>
                  <a:schemeClr val="tx1"/>
                </a:solidFill>
                <a:cs typeface="Arial" pitchFamily="34" charset="0"/>
              </a:rPr>
              <a:t>nternational</a:t>
            </a:r>
            <a:r>
              <a:rPr lang="en-GB" sz="1400" kern="0" dirty="0">
                <a:solidFill>
                  <a:schemeClr val="tx1"/>
                </a:solidFill>
                <a:cs typeface="Arial" pitchFamily="34" charset="0"/>
              </a:rPr>
              <a:t> and development plan indicators in the domains of population, social life, environment and economy.</a:t>
            </a:r>
          </a:p>
        </p:txBody>
      </p:sp>
      <p:sp>
        <p:nvSpPr>
          <p:cNvPr id="16" name="Rectangle 15"/>
          <p:cNvSpPr/>
          <p:nvPr/>
        </p:nvSpPr>
        <p:spPr bwMode="auto">
          <a:xfrm>
            <a:off x="7193189" y="3487035"/>
            <a:ext cx="2106086" cy="291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a:lnSpc>
                <a:spcPct val="90000"/>
              </a:lnSpc>
            </a:pPr>
            <a:r>
              <a:rPr lang="en-GB" b="1" kern="0" dirty="0">
                <a:solidFill>
                  <a:schemeClr val="tx1"/>
                </a:solidFill>
                <a:cs typeface="Arial" pitchFamily="34" charset="0"/>
              </a:rPr>
              <a:t>Low administrative </a:t>
            </a:r>
            <a:r>
              <a:rPr lang="en-GB" b="1" kern="0" dirty="0" smtClean="0">
                <a:solidFill>
                  <a:schemeClr val="tx1"/>
                </a:solidFill>
                <a:cs typeface="Arial" pitchFamily="34" charset="0"/>
              </a:rPr>
              <a:t>burden</a:t>
            </a:r>
            <a:endParaRPr lang="et-EE" b="1" kern="0" dirty="0" smtClean="0">
              <a:solidFill>
                <a:schemeClr val="tx1"/>
              </a:solidFill>
              <a:cs typeface="Arial" pitchFamily="34" charset="0"/>
            </a:endParaRPr>
          </a:p>
          <a:p>
            <a:pPr algn="ctr">
              <a:lnSpc>
                <a:spcPct val="90000"/>
              </a:lnSpc>
            </a:pPr>
            <a:endParaRPr lang="en-GB" sz="1400" kern="0" dirty="0">
              <a:solidFill>
                <a:schemeClr val="tx1"/>
              </a:solidFill>
              <a:cs typeface="Arial" pitchFamily="34" charset="0"/>
            </a:endParaRPr>
          </a:p>
          <a:p>
            <a:pPr algn="ctr">
              <a:lnSpc>
                <a:spcPct val="90000"/>
              </a:lnSpc>
            </a:pPr>
            <a:r>
              <a:rPr lang="et-EE" sz="1400" kern="0" dirty="0" smtClean="0">
                <a:solidFill>
                  <a:schemeClr val="tx1"/>
                </a:solidFill>
                <a:cs typeface="Arial" pitchFamily="34" charset="0"/>
              </a:rPr>
              <a:t>Realise </a:t>
            </a:r>
            <a:r>
              <a:rPr lang="et-EE" sz="1400" kern="0" dirty="0" err="1">
                <a:solidFill>
                  <a:schemeClr val="tx1"/>
                </a:solidFill>
                <a:cs typeface="Arial" pitchFamily="34" charset="0"/>
              </a:rPr>
              <a:t>automatic</a:t>
            </a:r>
            <a:r>
              <a:rPr lang="et-EE" sz="1400" kern="0" dirty="0">
                <a:solidFill>
                  <a:schemeClr val="tx1"/>
                </a:solidFill>
                <a:cs typeface="Arial" pitchFamily="34" charset="0"/>
              </a:rPr>
              <a:t> </a:t>
            </a:r>
            <a:r>
              <a:rPr lang="et-EE" sz="1400" kern="0" dirty="0" err="1">
                <a:solidFill>
                  <a:schemeClr val="tx1"/>
                </a:solidFill>
                <a:cs typeface="Arial" pitchFamily="34" charset="0"/>
              </a:rPr>
              <a:t>data</a:t>
            </a:r>
            <a:r>
              <a:rPr lang="et-EE" sz="1400" kern="0" dirty="0">
                <a:solidFill>
                  <a:schemeClr val="tx1"/>
                </a:solidFill>
                <a:cs typeface="Arial" pitchFamily="34" charset="0"/>
              </a:rPr>
              <a:t> </a:t>
            </a:r>
            <a:r>
              <a:rPr lang="et-EE" sz="1400" kern="0" dirty="0" err="1">
                <a:solidFill>
                  <a:schemeClr val="tx1"/>
                </a:solidFill>
                <a:cs typeface="Arial" pitchFamily="34" charset="0"/>
              </a:rPr>
              <a:t>collection</a:t>
            </a:r>
            <a:r>
              <a:rPr lang="et-EE" sz="1400" kern="0" dirty="0">
                <a:solidFill>
                  <a:schemeClr val="tx1"/>
                </a:solidFill>
                <a:cs typeface="Arial" pitchFamily="34" charset="0"/>
              </a:rPr>
              <a:t> in</a:t>
            </a:r>
            <a:r>
              <a:rPr lang="en-GB" sz="1400" kern="0" dirty="0">
                <a:solidFill>
                  <a:schemeClr val="tx1"/>
                </a:solidFill>
                <a:cs typeface="Arial" pitchFamily="34" charset="0"/>
              </a:rPr>
              <a:t> Reporting 3.0, adopt additional data sources for big data and administrative data and ensure the implementation </a:t>
            </a:r>
            <a:r>
              <a:rPr lang="en-GB" sz="1400" kern="0" dirty="0" smtClean="0">
                <a:solidFill>
                  <a:schemeClr val="tx1"/>
                </a:solidFill>
                <a:cs typeface="Arial" pitchFamily="34" charset="0"/>
              </a:rPr>
              <a:t>of</a:t>
            </a:r>
            <a:r>
              <a:rPr lang="et-EE" sz="1400" kern="0" dirty="0" smtClean="0">
                <a:solidFill>
                  <a:schemeClr val="tx1"/>
                </a:solidFill>
                <a:cs typeface="Arial" pitchFamily="34" charset="0"/>
              </a:rPr>
              <a:t> </a:t>
            </a:r>
            <a:r>
              <a:rPr lang="et-EE" sz="1400" kern="0" dirty="0" err="1" smtClean="0">
                <a:solidFill>
                  <a:schemeClr val="tx1"/>
                </a:solidFill>
                <a:cs typeface="Arial" pitchFamily="34" charset="0"/>
              </a:rPr>
              <a:t>the</a:t>
            </a:r>
            <a:r>
              <a:rPr lang="en-GB" sz="1400" kern="0" dirty="0" smtClean="0">
                <a:solidFill>
                  <a:schemeClr val="tx1"/>
                </a:solidFill>
                <a:cs typeface="Arial" pitchFamily="34" charset="0"/>
              </a:rPr>
              <a:t> once</a:t>
            </a:r>
            <a:r>
              <a:rPr lang="et-EE" sz="1400" kern="0" dirty="0" smtClean="0">
                <a:solidFill>
                  <a:schemeClr val="tx1"/>
                </a:solidFill>
                <a:cs typeface="Arial" pitchFamily="34" charset="0"/>
              </a:rPr>
              <a:t>-</a:t>
            </a:r>
            <a:r>
              <a:rPr lang="en-GB" sz="1400" kern="0" dirty="0" err="1" smtClean="0">
                <a:solidFill>
                  <a:schemeClr val="tx1"/>
                </a:solidFill>
                <a:cs typeface="Arial" pitchFamily="34" charset="0"/>
              </a:rPr>
              <a:t>onl</a:t>
            </a:r>
            <a:r>
              <a:rPr lang="et-EE" sz="1400" kern="0" dirty="0">
                <a:solidFill>
                  <a:schemeClr val="tx1"/>
                </a:solidFill>
                <a:cs typeface="Arial" pitchFamily="34" charset="0"/>
              </a:rPr>
              <a:t>y</a:t>
            </a:r>
            <a:r>
              <a:rPr lang="en-GB" sz="1400" kern="0" dirty="0">
                <a:solidFill>
                  <a:schemeClr val="tx1"/>
                </a:solidFill>
                <a:cs typeface="Arial" pitchFamily="34" charset="0"/>
              </a:rPr>
              <a:t> principle.</a:t>
            </a:r>
          </a:p>
        </p:txBody>
      </p:sp>
      <p:sp>
        <p:nvSpPr>
          <p:cNvPr id="17" name="Rectangle 16"/>
          <p:cNvSpPr/>
          <p:nvPr/>
        </p:nvSpPr>
        <p:spPr bwMode="auto">
          <a:xfrm>
            <a:off x="4802557" y="3465602"/>
            <a:ext cx="2098520" cy="2936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a:lnSpc>
                <a:spcPct val="90000"/>
              </a:lnSpc>
            </a:pPr>
            <a:r>
              <a:rPr lang="en-GB" b="1" kern="0" dirty="0">
                <a:solidFill>
                  <a:schemeClr val="tx1"/>
                </a:solidFill>
                <a:cs typeface="Arial" pitchFamily="34" charset="0"/>
              </a:rPr>
              <a:t>User-friendly information</a:t>
            </a:r>
          </a:p>
          <a:p>
            <a:pPr algn="ctr">
              <a:lnSpc>
                <a:spcPct val="90000"/>
              </a:lnSpc>
            </a:pPr>
            <a:endParaRPr lang="en-GB" sz="1400" kern="0" dirty="0">
              <a:solidFill>
                <a:schemeClr val="tx1"/>
              </a:solidFill>
              <a:cs typeface="Arial" pitchFamily="34" charset="0"/>
            </a:endParaRPr>
          </a:p>
          <a:p>
            <a:pPr algn="ctr">
              <a:lnSpc>
                <a:spcPct val="90000"/>
              </a:lnSpc>
            </a:pPr>
            <a:r>
              <a:rPr lang="en-GB" sz="1400" kern="0" dirty="0" err="1" smtClean="0">
                <a:solidFill>
                  <a:schemeClr val="tx1"/>
                </a:solidFill>
                <a:cs typeface="Arial" pitchFamily="34" charset="0"/>
              </a:rPr>
              <a:t>Visuali</a:t>
            </a:r>
            <a:r>
              <a:rPr lang="et-EE" sz="1400" kern="0" dirty="0" smtClean="0">
                <a:solidFill>
                  <a:schemeClr val="tx1"/>
                </a:solidFill>
                <a:cs typeface="Arial" pitchFamily="34" charset="0"/>
              </a:rPr>
              <a:t>s</a:t>
            </a:r>
            <a:r>
              <a:rPr lang="en-GB" sz="1400" kern="0" dirty="0" smtClean="0">
                <a:solidFill>
                  <a:schemeClr val="tx1"/>
                </a:solidFill>
                <a:cs typeface="Arial" pitchFamily="34" charset="0"/>
              </a:rPr>
              <a:t>e </a:t>
            </a:r>
            <a:r>
              <a:rPr lang="en-GB" sz="1400" kern="0" dirty="0">
                <a:solidFill>
                  <a:schemeClr val="tx1"/>
                </a:solidFill>
                <a:cs typeface="Arial" pitchFamily="34" charset="0"/>
              </a:rPr>
              <a:t>and offer important information in as personalised format as possible, through </a:t>
            </a:r>
            <a:r>
              <a:rPr lang="et-EE" sz="1400" kern="0" dirty="0" err="1">
                <a:solidFill>
                  <a:schemeClr val="tx1"/>
                </a:solidFill>
                <a:cs typeface="Arial" pitchFamily="34" charset="0"/>
              </a:rPr>
              <a:t>governance</a:t>
            </a:r>
            <a:r>
              <a:rPr lang="et-EE" sz="1400" kern="0" dirty="0">
                <a:solidFill>
                  <a:schemeClr val="tx1"/>
                </a:solidFill>
                <a:cs typeface="Arial" pitchFamily="34" charset="0"/>
              </a:rPr>
              <a:t> </a:t>
            </a:r>
            <a:r>
              <a:rPr lang="et-EE" sz="1400" kern="0" dirty="0" err="1">
                <a:solidFill>
                  <a:schemeClr val="tx1"/>
                </a:solidFill>
                <a:cs typeface="Arial" pitchFamily="34" charset="0"/>
              </a:rPr>
              <a:t>dashboards</a:t>
            </a:r>
            <a:r>
              <a:rPr lang="en-GB" sz="1400" kern="0" dirty="0">
                <a:solidFill>
                  <a:schemeClr val="tx1"/>
                </a:solidFill>
                <a:cs typeface="Arial" pitchFamily="34" charset="0"/>
              </a:rPr>
              <a:t> and development of statistical literacy, </a:t>
            </a:r>
            <a:r>
              <a:rPr lang="et-EE" sz="1400" kern="0" dirty="0" err="1">
                <a:solidFill>
                  <a:schemeClr val="tx1"/>
                </a:solidFill>
                <a:cs typeface="Arial" pitchFamily="34" charset="0"/>
              </a:rPr>
              <a:t>thereby</a:t>
            </a:r>
            <a:r>
              <a:rPr lang="et-EE" sz="1400" kern="0" dirty="0">
                <a:solidFill>
                  <a:schemeClr val="tx1"/>
                </a:solidFill>
                <a:cs typeface="Arial" pitchFamily="34" charset="0"/>
              </a:rPr>
              <a:t> </a:t>
            </a:r>
            <a:r>
              <a:rPr lang="en-GB" sz="1400" kern="0" dirty="0">
                <a:solidFill>
                  <a:schemeClr val="tx1"/>
                </a:solidFill>
                <a:cs typeface="Arial" pitchFamily="34" charset="0"/>
              </a:rPr>
              <a:t>contributing to </a:t>
            </a:r>
            <a:r>
              <a:rPr lang="en-GB" sz="1400" kern="0" dirty="0" smtClean="0">
                <a:solidFill>
                  <a:schemeClr val="tx1"/>
                </a:solidFill>
                <a:cs typeface="Arial" pitchFamily="34" charset="0"/>
              </a:rPr>
              <a:t>knowledge-based </a:t>
            </a:r>
            <a:r>
              <a:rPr lang="en-GB" sz="1400" kern="0" dirty="0">
                <a:solidFill>
                  <a:schemeClr val="tx1"/>
                </a:solidFill>
                <a:cs typeface="Arial" pitchFamily="34" charset="0"/>
              </a:rPr>
              <a:t>decisions.</a:t>
            </a:r>
          </a:p>
        </p:txBody>
      </p:sp>
      <p:grpSp>
        <p:nvGrpSpPr>
          <p:cNvPr id="18" name="Group 17"/>
          <p:cNvGrpSpPr/>
          <p:nvPr/>
        </p:nvGrpSpPr>
        <p:grpSpPr>
          <a:xfrm>
            <a:off x="9924256" y="1661896"/>
            <a:ext cx="1504687" cy="1504687"/>
            <a:chOff x="8532580" y="3015685"/>
            <a:chExt cx="1504686" cy="1504686"/>
          </a:xfrm>
          <a:solidFill>
            <a:schemeClr val="accent6"/>
          </a:solidFill>
        </p:grpSpPr>
        <p:sp>
          <p:nvSpPr>
            <p:cNvPr id="19" name="Oval 18"/>
            <p:cNvSpPr>
              <a:spLocks noChangeAspect="1"/>
            </p:cNvSpPr>
            <p:nvPr/>
          </p:nvSpPr>
          <p:spPr>
            <a:xfrm>
              <a:off x="8532580" y="3015685"/>
              <a:ext cx="1504686" cy="15046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sp>
          <p:nvSpPr>
            <p:cNvPr id="20" name="Oval 19"/>
            <p:cNvSpPr>
              <a:spLocks noChangeAspect="1"/>
            </p:cNvSpPr>
            <p:nvPr/>
          </p:nvSpPr>
          <p:spPr>
            <a:xfrm>
              <a:off x="8669084" y="3152189"/>
              <a:ext cx="1231680" cy="1231680"/>
            </a:xfrm>
            <a:prstGeom prst="ellipse">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kern="0" dirty="0">
                <a:solidFill>
                  <a:srgbClr val="003951"/>
                </a:solidFill>
              </a:endParaRPr>
            </a:p>
          </p:txBody>
        </p:sp>
      </p:grpSp>
      <p:sp>
        <p:nvSpPr>
          <p:cNvPr id="21" name="Rectangle 20"/>
          <p:cNvSpPr/>
          <p:nvPr/>
        </p:nvSpPr>
        <p:spPr bwMode="auto">
          <a:xfrm>
            <a:off x="9634490" y="3487035"/>
            <a:ext cx="2084218" cy="291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a:lnSpc>
                <a:spcPct val="90000"/>
              </a:lnSpc>
            </a:pPr>
            <a:r>
              <a:rPr lang="en-GB" b="1" kern="0" dirty="0">
                <a:solidFill>
                  <a:schemeClr val="tx1"/>
                </a:solidFill>
                <a:cs typeface="Arial" pitchFamily="34" charset="0"/>
              </a:rPr>
              <a:t>Rapid real-time data mining</a:t>
            </a:r>
          </a:p>
          <a:p>
            <a:pPr algn="ctr">
              <a:lnSpc>
                <a:spcPct val="90000"/>
              </a:lnSpc>
            </a:pPr>
            <a:endParaRPr lang="en-GB" sz="1400" kern="0" dirty="0">
              <a:solidFill>
                <a:schemeClr val="tx1"/>
              </a:solidFill>
              <a:cs typeface="Arial" pitchFamily="34" charset="0"/>
            </a:endParaRPr>
          </a:p>
          <a:p>
            <a:pPr algn="ctr">
              <a:lnSpc>
                <a:spcPct val="90000"/>
              </a:lnSpc>
            </a:pPr>
            <a:r>
              <a:rPr lang="en-GB" sz="1400" kern="0" dirty="0">
                <a:solidFill>
                  <a:schemeClr val="tx1"/>
                </a:solidFill>
                <a:cs typeface="Arial" pitchFamily="34" charset="0"/>
              </a:rPr>
              <a:t>Establish and offer real-time data mining related to important social phenomena and for quick and relevant decision-making</a:t>
            </a:r>
            <a:r>
              <a:rPr lang="et-EE" sz="1400" kern="0" dirty="0">
                <a:solidFill>
                  <a:schemeClr val="tx1"/>
                </a:solidFill>
                <a:cs typeface="Arial" pitchFamily="34" charset="0"/>
              </a:rPr>
              <a:t>, </a:t>
            </a:r>
            <a:r>
              <a:rPr lang="en-GB" sz="1400" kern="0" dirty="0">
                <a:solidFill>
                  <a:schemeClr val="tx1"/>
                </a:solidFill>
                <a:cs typeface="Arial" pitchFamily="34" charset="0"/>
              </a:rPr>
              <a:t>establish a basis for </a:t>
            </a:r>
            <a:r>
              <a:rPr lang="en-GB" sz="1400" kern="0" dirty="0" smtClean="0">
                <a:solidFill>
                  <a:schemeClr val="tx1"/>
                </a:solidFill>
                <a:cs typeface="Arial" pitchFamily="34" charset="0"/>
              </a:rPr>
              <a:t>twice</a:t>
            </a:r>
            <a:r>
              <a:rPr lang="et-EE" sz="1400" kern="0" dirty="0" smtClean="0">
                <a:solidFill>
                  <a:schemeClr val="tx1"/>
                </a:solidFill>
                <a:cs typeface="Arial" pitchFamily="34" charset="0"/>
              </a:rPr>
              <a:t>-</a:t>
            </a:r>
            <a:r>
              <a:rPr lang="en-GB" sz="1400" kern="0" dirty="0" smtClean="0">
                <a:solidFill>
                  <a:schemeClr val="tx1"/>
                </a:solidFill>
                <a:cs typeface="Arial" pitchFamily="34" charset="0"/>
              </a:rPr>
              <a:t>used </a:t>
            </a:r>
            <a:r>
              <a:rPr lang="en-GB" sz="1400" kern="0" dirty="0">
                <a:solidFill>
                  <a:schemeClr val="tx1"/>
                </a:solidFill>
                <a:cs typeface="Arial" pitchFamily="34" charset="0"/>
              </a:rPr>
              <a:t>data use.</a:t>
            </a:r>
          </a:p>
        </p:txBody>
      </p:sp>
      <p:grpSp>
        <p:nvGrpSpPr>
          <p:cNvPr id="22" name="POWER_USER_ID_ICONS_Graph"/>
          <p:cNvGrpSpPr>
            <a:grpSpLocks noChangeAspect="1"/>
          </p:cNvGrpSpPr>
          <p:nvPr>
            <p:custDataLst>
              <p:tags r:id="rId1"/>
            </p:custDataLst>
          </p:nvPr>
        </p:nvGrpSpPr>
        <p:grpSpPr bwMode="auto">
          <a:xfrm>
            <a:off x="5437492" y="2036220"/>
            <a:ext cx="640079" cy="810840"/>
            <a:chOff x="959" y="1717"/>
            <a:chExt cx="2875" cy="3642"/>
          </a:xfrm>
          <a:solidFill>
            <a:schemeClr val="bg1"/>
          </a:solidFill>
        </p:grpSpPr>
        <p:sp>
          <p:nvSpPr>
            <p:cNvPr id="23" name="Rectangle 467"/>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4" name="Rectangle 468"/>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5" name="Rectangle 469"/>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6" name="Rectangle 470"/>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7" name="Rectangle 471"/>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8" name="Rectangle 472"/>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29" name="Rectangle 473"/>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0" name="Freeform 474"/>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grpSp>
      <p:sp>
        <p:nvSpPr>
          <p:cNvPr id="31" name="POWER_USER_ID_ICONS_Worker"/>
          <p:cNvSpPr>
            <a:spLocks noChangeAspect="1" noEditPoints="1"/>
          </p:cNvSpPr>
          <p:nvPr>
            <p:custDataLst>
              <p:tags r:id="rId2"/>
            </p:custDataLst>
          </p:nvPr>
        </p:nvSpPr>
        <p:spPr bwMode="auto">
          <a:xfrm>
            <a:off x="10225194" y="2018179"/>
            <a:ext cx="902812" cy="678071"/>
          </a:xfrm>
          <a:custGeom>
            <a:avLst/>
            <a:gdLst>
              <a:gd name="T0" fmla="*/ 681 w 1250"/>
              <a:gd name="T1" fmla="*/ 336 h 938"/>
              <a:gd name="T2" fmla="*/ 675 w 1250"/>
              <a:gd name="T3" fmla="*/ 378 h 938"/>
              <a:gd name="T4" fmla="*/ 619 w 1250"/>
              <a:gd name="T5" fmla="*/ 533 h 938"/>
              <a:gd name="T6" fmla="*/ 732 w 1250"/>
              <a:gd name="T7" fmla="*/ 473 h 938"/>
              <a:gd name="T8" fmla="*/ 756 w 1250"/>
              <a:gd name="T9" fmla="*/ 409 h 938"/>
              <a:gd name="T10" fmla="*/ 942 w 1250"/>
              <a:gd name="T11" fmla="*/ 168 h 938"/>
              <a:gd name="T12" fmla="*/ 969 w 1250"/>
              <a:gd name="T13" fmla="*/ 325 h 938"/>
              <a:gd name="T14" fmla="*/ 875 w 1250"/>
              <a:gd name="T15" fmla="*/ 158 h 938"/>
              <a:gd name="T16" fmla="*/ 886 w 1250"/>
              <a:gd name="T17" fmla="*/ 511 h 938"/>
              <a:gd name="T18" fmla="*/ 959 w 1250"/>
              <a:gd name="T19" fmla="*/ 689 h 938"/>
              <a:gd name="T20" fmla="*/ 1142 w 1250"/>
              <a:gd name="T21" fmla="*/ 846 h 938"/>
              <a:gd name="T22" fmla="*/ 1113 w 1250"/>
              <a:gd name="T23" fmla="*/ 924 h 938"/>
              <a:gd name="T24" fmla="*/ 1118 w 1250"/>
              <a:gd name="T25" fmla="*/ 938 h 938"/>
              <a:gd name="T26" fmla="*/ 1190 w 1250"/>
              <a:gd name="T27" fmla="*/ 910 h 938"/>
              <a:gd name="T28" fmla="*/ 1250 w 1250"/>
              <a:gd name="T29" fmla="*/ 803 h 938"/>
              <a:gd name="T30" fmla="*/ 1207 w 1250"/>
              <a:gd name="T31" fmla="*/ 775 h 938"/>
              <a:gd name="T32" fmla="*/ 1069 w 1250"/>
              <a:gd name="T33" fmla="*/ 627 h 938"/>
              <a:gd name="T34" fmla="*/ 1044 w 1250"/>
              <a:gd name="T35" fmla="*/ 602 h 938"/>
              <a:gd name="T36" fmla="*/ 1002 w 1250"/>
              <a:gd name="T37" fmla="*/ 349 h 938"/>
              <a:gd name="T38" fmla="*/ 1028 w 1250"/>
              <a:gd name="T39" fmla="*/ 357 h 938"/>
              <a:gd name="T40" fmla="*/ 1064 w 1250"/>
              <a:gd name="T41" fmla="*/ 332 h 938"/>
              <a:gd name="T42" fmla="*/ 1066 w 1250"/>
              <a:gd name="T43" fmla="*/ 320 h 938"/>
              <a:gd name="T44" fmla="*/ 1034 w 1250"/>
              <a:gd name="T45" fmla="*/ 268 h 938"/>
              <a:gd name="T46" fmla="*/ 970 w 1250"/>
              <a:gd name="T47" fmla="*/ 100 h 938"/>
              <a:gd name="T48" fmla="*/ 797 w 1250"/>
              <a:gd name="T49" fmla="*/ 66 h 938"/>
              <a:gd name="T50" fmla="*/ 699 w 1250"/>
              <a:gd name="T51" fmla="*/ 119 h 938"/>
              <a:gd name="T52" fmla="*/ 681 w 1250"/>
              <a:gd name="T53" fmla="*/ 109 h 938"/>
              <a:gd name="T54" fmla="*/ 627 w 1250"/>
              <a:gd name="T55" fmla="*/ 11 h 938"/>
              <a:gd name="T56" fmla="*/ 561 w 1250"/>
              <a:gd name="T57" fmla="*/ 8 h 938"/>
              <a:gd name="T58" fmla="*/ 508 w 1250"/>
              <a:gd name="T59" fmla="*/ 79 h 938"/>
              <a:gd name="T60" fmla="*/ 612 w 1250"/>
              <a:gd name="T61" fmla="*/ 170 h 938"/>
              <a:gd name="T62" fmla="*/ 619 w 1250"/>
              <a:gd name="T63" fmla="*/ 192 h 938"/>
              <a:gd name="T64" fmla="*/ 575 w 1250"/>
              <a:gd name="T65" fmla="*/ 244 h 938"/>
              <a:gd name="T66" fmla="*/ 594 w 1250"/>
              <a:gd name="T67" fmla="*/ 390 h 938"/>
              <a:gd name="T68" fmla="*/ 591 w 1250"/>
              <a:gd name="T69" fmla="*/ 428 h 938"/>
              <a:gd name="T70" fmla="*/ 532 w 1250"/>
              <a:gd name="T71" fmla="*/ 578 h 938"/>
              <a:gd name="T72" fmla="*/ 470 w 1250"/>
              <a:gd name="T73" fmla="*/ 638 h 938"/>
              <a:gd name="T74" fmla="*/ 443 w 1250"/>
              <a:gd name="T75" fmla="*/ 610 h 938"/>
              <a:gd name="T76" fmla="*/ 380 w 1250"/>
              <a:gd name="T77" fmla="*/ 579 h 938"/>
              <a:gd name="T78" fmla="*/ 346 w 1250"/>
              <a:gd name="T79" fmla="*/ 525 h 938"/>
              <a:gd name="T80" fmla="*/ 275 w 1250"/>
              <a:gd name="T81" fmla="*/ 511 h 938"/>
              <a:gd name="T82" fmla="*/ 234 w 1250"/>
              <a:gd name="T83" fmla="*/ 533 h 938"/>
              <a:gd name="T84" fmla="*/ 540 w 1250"/>
              <a:gd name="T85" fmla="*/ 938 h 938"/>
              <a:gd name="T86" fmla="*/ 480 w 1250"/>
              <a:gd name="T87" fmla="*/ 678 h 938"/>
              <a:gd name="T88" fmla="*/ 567 w 1250"/>
              <a:gd name="T89" fmla="*/ 633 h 938"/>
              <a:gd name="T90" fmla="*/ 612 w 1250"/>
              <a:gd name="T91" fmla="*/ 616 h 938"/>
              <a:gd name="T92" fmla="*/ 623 w 1250"/>
              <a:gd name="T93" fmla="*/ 587 h 938"/>
              <a:gd name="T94" fmla="*/ 699 w 1250"/>
              <a:gd name="T95" fmla="*/ 565 h 938"/>
              <a:gd name="T96" fmla="*/ 669 w 1250"/>
              <a:gd name="T97" fmla="*/ 867 h 938"/>
              <a:gd name="T98" fmla="*/ 664 w 1250"/>
              <a:gd name="T99" fmla="*/ 891 h 938"/>
              <a:gd name="T100" fmla="*/ 584 w 1250"/>
              <a:gd name="T101" fmla="*/ 924 h 938"/>
              <a:gd name="T102" fmla="*/ 756 w 1250"/>
              <a:gd name="T103" fmla="*/ 938 h 938"/>
              <a:gd name="T104" fmla="*/ 804 w 1250"/>
              <a:gd name="T105" fmla="*/ 692 h 938"/>
              <a:gd name="T106" fmla="*/ 799 w 1250"/>
              <a:gd name="T107" fmla="*/ 686 h 938"/>
              <a:gd name="T108" fmla="*/ 793 w 1250"/>
              <a:gd name="T109" fmla="*/ 657 h 938"/>
              <a:gd name="T110" fmla="*/ 878 w 1250"/>
              <a:gd name="T111" fmla="*/ 513 h 938"/>
              <a:gd name="T112" fmla="*/ 886 w 1250"/>
              <a:gd name="T113" fmla="*/ 511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0" h="938">
                <a:moveTo>
                  <a:pt x="756" y="409"/>
                </a:moveTo>
                <a:cubicBezTo>
                  <a:pt x="729" y="371"/>
                  <a:pt x="720" y="362"/>
                  <a:pt x="681" y="336"/>
                </a:cubicBezTo>
                <a:cubicBezTo>
                  <a:pt x="678" y="333"/>
                  <a:pt x="673" y="335"/>
                  <a:pt x="673" y="340"/>
                </a:cubicBezTo>
                <a:cubicBezTo>
                  <a:pt x="673" y="352"/>
                  <a:pt x="675" y="365"/>
                  <a:pt x="675" y="378"/>
                </a:cubicBezTo>
                <a:cubicBezTo>
                  <a:pt x="675" y="416"/>
                  <a:pt x="672" y="433"/>
                  <a:pt x="658" y="468"/>
                </a:cubicBezTo>
                <a:lnTo>
                  <a:pt x="619" y="533"/>
                </a:lnTo>
                <a:cubicBezTo>
                  <a:pt x="618" y="537"/>
                  <a:pt x="623" y="543"/>
                  <a:pt x="627" y="540"/>
                </a:cubicBezTo>
                <a:lnTo>
                  <a:pt x="732" y="473"/>
                </a:lnTo>
                <a:lnTo>
                  <a:pt x="756" y="421"/>
                </a:lnTo>
                <a:cubicBezTo>
                  <a:pt x="758" y="416"/>
                  <a:pt x="758" y="413"/>
                  <a:pt x="756" y="409"/>
                </a:cubicBezTo>
                <a:close/>
                <a:moveTo>
                  <a:pt x="934" y="162"/>
                </a:moveTo>
                <a:cubicBezTo>
                  <a:pt x="939" y="162"/>
                  <a:pt x="942" y="163"/>
                  <a:pt x="942" y="168"/>
                </a:cubicBezTo>
                <a:lnTo>
                  <a:pt x="985" y="316"/>
                </a:lnTo>
                <a:lnTo>
                  <a:pt x="969" y="325"/>
                </a:lnTo>
                <a:lnTo>
                  <a:pt x="870" y="170"/>
                </a:lnTo>
                <a:cubicBezTo>
                  <a:pt x="867" y="166"/>
                  <a:pt x="869" y="158"/>
                  <a:pt x="875" y="158"/>
                </a:cubicBezTo>
                <a:lnTo>
                  <a:pt x="934" y="162"/>
                </a:lnTo>
                <a:close/>
                <a:moveTo>
                  <a:pt x="886" y="511"/>
                </a:moveTo>
                <a:cubicBezTo>
                  <a:pt x="886" y="511"/>
                  <a:pt x="948" y="673"/>
                  <a:pt x="948" y="675"/>
                </a:cubicBezTo>
                <a:cubicBezTo>
                  <a:pt x="950" y="681"/>
                  <a:pt x="955" y="686"/>
                  <a:pt x="959" y="689"/>
                </a:cubicBezTo>
                <a:lnTo>
                  <a:pt x="1132" y="829"/>
                </a:lnTo>
                <a:cubicBezTo>
                  <a:pt x="1137" y="834"/>
                  <a:pt x="1140" y="840"/>
                  <a:pt x="1142" y="846"/>
                </a:cubicBezTo>
                <a:lnTo>
                  <a:pt x="1142" y="857"/>
                </a:lnTo>
                <a:cubicBezTo>
                  <a:pt x="1142" y="883"/>
                  <a:pt x="1132" y="907"/>
                  <a:pt x="1113" y="924"/>
                </a:cubicBezTo>
                <a:cubicBezTo>
                  <a:pt x="1112" y="924"/>
                  <a:pt x="1110" y="927"/>
                  <a:pt x="1110" y="930"/>
                </a:cubicBezTo>
                <a:cubicBezTo>
                  <a:pt x="1110" y="934"/>
                  <a:pt x="1113" y="938"/>
                  <a:pt x="1118" y="938"/>
                </a:cubicBezTo>
                <a:lnTo>
                  <a:pt x="1142" y="938"/>
                </a:lnTo>
                <a:cubicBezTo>
                  <a:pt x="1161" y="938"/>
                  <a:pt x="1180" y="927"/>
                  <a:pt x="1190" y="910"/>
                </a:cubicBezTo>
                <a:lnTo>
                  <a:pt x="1248" y="810"/>
                </a:lnTo>
                <a:cubicBezTo>
                  <a:pt x="1250" y="808"/>
                  <a:pt x="1250" y="807"/>
                  <a:pt x="1250" y="803"/>
                </a:cubicBezTo>
                <a:cubicBezTo>
                  <a:pt x="1250" y="799"/>
                  <a:pt x="1247" y="794"/>
                  <a:pt x="1242" y="791"/>
                </a:cubicBezTo>
                <a:lnTo>
                  <a:pt x="1207" y="775"/>
                </a:lnTo>
                <a:lnTo>
                  <a:pt x="1086" y="635"/>
                </a:lnTo>
                <a:cubicBezTo>
                  <a:pt x="1082" y="630"/>
                  <a:pt x="1075" y="627"/>
                  <a:pt x="1069" y="627"/>
                </a:cubicBezTo>
                <a:cubicBezTo>
                  <a:pt x="1064" y="627"/>
                  <a:pt x="1061" y="629"/>
                  <a:pt x="1058" y="630"/>
                </a:cubicBezTo>
                <a:cubicBezTo>
                  <a:pt x="1050" y="621"/>
                  <a:pt x="1045" y="613"/>
                  <a:pt x="1044" y="602"/>
                </a:cubicBezTo>
                <a:lnTo>
                  <a:pt x="985" y="360"/>
                </a:lnTo>
                <a:lnTo>
                  <a:pt x="1002" y="349"/>
                </a:lnTo>
                <a:lnTo>
                  <a:pt x="1004" y="349"/>
                </a:lnTo>
                <a:cubicBezTo>
                  <a:pt x="1010" y="354"/>
                  <a:pt x="1018" y="357"/>
                  <a:pt x="1028" y="357"/>
                </a:cubicBezTo>
                <a:cubicBezTo>
                  <a:pt x="1032" y="357"/>
                  <a:pt x="1037" y="357"/>
                  <a:pt x="1040" y="354"/>
                </a:cubicBezTo>
                <a:cubicBezTo>
                  <a:pt x="1051" y="347"/>
                  <a:pt x="1056" y="343"/>
                  <a:pt x="1064" y="332"/>
                </a:cubicBezTo>
                <a:cubicBezTo>
                  <a:pt x="1066" y="330"/>
                  <a:pt x="1066" y="325"/>
                  <a:pt x="1066" y="322"/>
                </a:cubicBezTo>
                <a:lnTo>
                  <a:pt x="1066" y="320"/>
                </a:lnTo>
                <a:cubicBezTo>
                  <a:pt x="1066" y="311"/>
                  <a:pt x="1059" y="301"/>
                  <a:pt x="1050" y="297"/>
                </a:cubicBezTo>
                <a:cubicBezTo>
                  <a:pt x="1040" y="290"/>
                  <a:pt x="1034" y="281"/>
                  <a:pt x="1034" y="268"/>
                </a:cubicBezTo>
                <a:cubicBezTo>
                  <a:pt x="1032" y="225"/>
                  <a:pt x="1023" y="179"/>
                  <a:pt x="1007" y="139"/>
                </a:cubicBezTo>
                <a:cubicBezTo>
                  <a:pt x="999" y="122"/>
                  <a:pt x="988" y="109"/>
                  <a:pt x="970" y="100"/>
                </a:cubicBezTo>
                <a:cubicBezTo>
                  <a:pt x="923" y="77"/>
                  <a:pt x="872" y="66"/>
                  <a:pt x="820" y="66"/>
                </a:cubicBezTo>
                <a:lnTo>
                  <a:pt x="797" y="66"/>
                </a:lnTo>
                <a:cubicBezTo>
                  <a:pt x="781" y="66"/>
                  <a:pt x="770" y="71"/>
                  <a:pt x="758" y="79"/>
                </a:cubicBezTo>
                <a:lnTo>
                  <a:pt x="699" y="119"/>
                </a:lnTo>
                <a:cubicBezTo>
                  <a:pt x="697" y="120"/>
                  <a:pt x="696" y="120"/>
                  <a:pt x="693" y="120"/>
                </a:cubicBezTo>
                <a:cubicBezTo>
                  <a:pt x="686" y="120"/>
                  <a:pt x="681" y="116"/>
                  <a:pt x="681" y="109"/>
                </a:cubicBezTo>
                <a:lnTo>
                  <a:pt x="681" y="101"/>
                </a:lnTo>
                <a:cubicBezTo>
                  <a:pt x="681" y="63"/>
                  <a:pt x="661" y="28"/>
                  <a:pt x="627" y="11"/>
                </a:cubicBezTo>
                <a:cubicBezTo>
                  <a:pt x="615" y="3"/>
                  <a:pt x="605" y="0"/>
                  <a:pt x="591" y="0"/>
                </a:cubicBezTo>
                <a:cubicBezTo>
                  <a:pt x="578" y="0"/>
                  <a:pt x="572" y="1"/>
                  <a:pt x="561" y="8"/>
                </a:cubicBezTo>
                <a:cubicBezTo>
                  <a:pt x="543" y="14"/>
                  <a:pt x="531" y="27"/>
                  <a:pt x="519" y="41"/>
                </a:cubicBezTo>
                <a:cubicBezTo>
                  <a:pt x="511" y="52"/>
                  <a:pt x="508" y="65"/>
                  <a:pt x="508" y="79"/>
                </a:cubicBezTo>
                <a:cubicBezTo>
                  <a:pt x="508" y="116"/>
                  <a:pt x="538" y="151"/>
                  <a:pt x="573" y="163"/>
                </a:cubicBezTo>
                <a:lnTo>
                  <a:pt x="612" y="170"/>
                </a:lnTo>
                <a:cubicBezTo>
                  <a:pt x="619" y="170"/>
                  <a:pt x="624" y="174"/>
                  <a:pt x="624" y="182"/>
                </a:cubicBezTo>
                <a:cubicBezTo>
                  <a:pt x="624" y="185"/>
                  <a:pt x="623" y="189"/>
                  <a:pt x="619" y="192"/>
                </a:cubicBezTo>
                <a:lnTo>
                  <a:pt x="580" y="232"/>
                </a:lnTo>
                <a:cubicBezTo>
                  <a:pt x="577" y="236"/>
                  <a:pt x="575" y="238"/>
                  <a:pt x="575" y="244"/>
                </a:cubicBezTo>
                <a:lnTo>
                  <a:pt x="575" y="255"/>
                </a:lnTo>
                <a:cubicBezTo>
                  <a:pt x="575" y="300"/>
                  <a:pt x="581" y="347"/>
                  <a:pt x="594" y="390"/>
                </a:cubicBezTo>
                <a:cubicBezTo>
                  <a:pt x="594" y="397"/>
                  <a:pt x="596" y="402"/>
                  <a:pt x="596" y="406"/>
                </a:cubicBezTo>
                <a:cubicBezTo>
                  <a:pt x="596" y="414"/>
                  <a:pt x="594" y="421"/>
                  <a:pt x="591" y="428"/>
                </a:cubicBezTo>
                <a:lnTo>
                  <a:pt x="537" y="562"/>
                </a:lnTo>
                <a:cubicBezTo>
                  <a:pt x="534" y="567"/>
                  <a:pt x="532" y="573"/>
                  <a:pt x="532" y="578"/>
                </a:cubicBezTo>
                <a:cubicBezTo>
                  <a:pt x="532" y="584"/>
                  <a:pt x="534" y="591"/>
                  <a:pt x="537" y="595"/>
                </a:cubicBezTo>
                <a:lnTo>
                  <a:pt x="470" y="638"/>
                </a:lnTo>
                <a:cubicBezTo>
                  <a:pt x="467" y="627"/>
                  <a:pt x="462" y="621"/>
                  <a:pt x="453" y="614"/>
                </a:cubicBezTo>
                <a:lnTo>
                  <a:pt x="443" y="610"/>
                </a:lnTo>
                <a:lnTo>
                  <a:pt x="402" y="597"/>
                </a:lnTo>
                <a:cubicBezTo>
                  <a:pt x="392" y="594"/>
                  <a:pt x="384" y="587"/>
                  <a:pt x="380" y="579"/>
                </a:cubicBezTo>
                <a:lnTo>
                  <a:pt x="349" y="529"/>
                </a:lnTo>
                <a:cubicBezTo>
                  <a:pt x="348" y="529"/>
                  <a:pt x="348" y="527"/>
                  <a:pt x="346" y="525"/>
                </a:cubicBezTo>
                <a:lnTo>
                  <a:pt x="322" y="517"/>
                </a:lnTo>
                <a:lnTo>
                  <a:pt x="275" y="511"/>
                </a:lnTo>
                <a:lnTo>
                  <a:pt x="272" y="511"/>
                </a:lnTo>
                <a:cubicBezTo>
                  <a:pt x="256" y="511"/>
                  <a:pt x="241" y="519"/>
                  <a:pt x="234" y="533"/>
                </a:cubicBezTo>
                <a:lnTo>
                  <a:pt x="0" y="938"/>
                </a:lnTo>
                <a:lnTo>
                  <a:pt x="540" y="938"/>
                </a:lnTo>
                <a:cubicBezTo>
                  <a:pt x="545" y="938"/>
                  <a:pt x="550" y="934"/>
                  <a:pt x="550" y="929"/>
                </a:cubicBezTo>
                <a:cubicBezTo>
                  <a:pt x="550" y="929"/>
                  <a:pt x="550" y="927"/>
                  <a:pt x="480" y="678"/>
                </a:cubicBezTo>
                <a:lnTo>
                  <a:pt x="554" y="630"/>
                </a:lnTo>
                <a:cubicBezTo>
                  <a:pt x="559" y="633"/>
                  <a:pt x="562" y="633"/>
                  <a:pt x="567" y="633"/>
                </a:cubicBezTo>
                <a:cubicBezTo>
                  <a:pt x="572" y="633"/>
                  <a:pt x="575" y="633"/>
                  <a:pt x="578" y="632"/>
                </a:cubicBezTo>
                <a:lnTo>
                  <a:pt x="612" y="616"/>
                </a:lnTo>
                <a:cubicBezTo>
                  <a:pt x="619" y="611"/>
                  <a:pt x="624" y="605"/>
                  <a:pt x="624" y="595"/>
                </a:cubicBezTo>
                <a:cubicBezTo>
                  <a:pt x="624" y="592"/>
                  <a:pt x="624" y="591"/>
                  <a:pt x="623" y="587"/>
                </a:cubicBezTo>
                <a:lnTo>
                  <a:pt x="712" y="533"/>
                </a:lnTo>
                <a:lnTo>
                  <a:pt x="699" y="565"/>
                </a:lnTo>
                <a:cubicBezTo>
                  <a:pt x="688" y="594"/>
                  <a:pt x="681" y="624"/>
                  <a:pt x="680" y="654"/>
                </a:cubicBezTo>
                <a:lnTo>
                  <a:pt x="669" y="867"/>
                </a:lnTo>
                <a:lnTo>
                  <a:pt x="667" y="888"/>
                </a:lnTo>
                <a:cubicBezTo>
                  <a:pt x="665" y="889"/>
                  <a:pt x="665" y="891"/>
                  <a:pt x="664" y="891"/>
                </a:cubicBezTo>
                <a:lnTo>
                  <a:pt x="596" y="910"/>
                </a:lnTo>
                <a:cubicBezTo>
                  <a:pt x="589" y="911"/>
                  <a:pt x="584" y="918"/>
                  <a:pt x="584" y="924"/>
                </a:cubicBezTo>
                <a:cubicBezTo>
                  <a:pt x="584" y="932"/>
                  <a:pt x="592" y="938"/>
                  <a:pt x="599" y="938"/>
                </a:cubicBezTo>
                <a:lnTo>
                  <a:pt x="756" y="938"/>
                </a:lnTo>
                <a:cubicBezTo>
                  <a:pt x="766" y="938"/>
                  <a:pt x="772" y="930"/>
                  <a:pt x="774" y="922"/>
                </a:cubicBezTo>
                <a:cubicBezTo>
                  <a:pt x="783" y="846"/>
                  <a:pt x="793" y="770"/>
                  <a:pt x="804" y="692"/>
                </a:cubicBezTo>
                <a:cubicBezTo>
                  <a:pt x="804" y="691"/>
                  <a:pt x="804" y="689"/>
                  <a:pt x="802" y="687"/>
                </a:cubicBezTo>
                <a:lnTo>
                  <a:pt x="799" y="686"/>
                </a:lnTo>
                <a:cubicBezTo>
                  <a:pt x="796" y="686"/>
                  <a:pt x="793" y="683"/>
                  <a:pt x="793" y="678"/>
                </a:cubicBezTo>
                <a:lnTo>
                  <a:pt x="793" y="657"/>
                </a:lnTo>
                <a:cubicBezTo>
                  <a:pt x="793" y="652"/>
                  <a:pt x="794" y="649"/>
                  <a:pt x="796" y="646"/>
                </a:cubicBezTo>
                <a:cubicBezTo>
                  <a:pt x="847" y="587"/>
                  <a:pt x="848" y="583"/>
                  <a:pt x="878" y="513"/>
                </a:cubicBezTo>
                <a:cubicBezTo>
                  <a:pt x="878" y="511"/>
                  <a:pt x="880" y="510"/>
                  <a:pt x="882" y="510"/>
                </a:cubicBezTo>
                <a:cubicBezTo>
                  <a:pt x="885" y="510"/>
                  <a:pt x="886" y="511"/>
                  <a:pt x="886" y="51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grpSp>
        <p:nvGrpSpPr>
          <p:cNvPr id="32" name="POWER_USER_ID_ICONS_Microscope"/>
          <p:cNvGrpSpPr>
            <a:grpSpLocks noChangeAspect="1"/>
          </p:cNvGrpSpPr>
          <p:nvPr>
            <p:custDataLst>
              <p:tags r:id="rId3"/>
            </p:custDataLst>
          </p:nvPr>
        </p:nvGrpSpPr>
        <p:grpSpPr bwMode="auto">
          <a:xfrm>
            <a:off x="2998198" y="2019116"/>
            <a:ext cx="687981" cy="822788"/>
            <a:chOff x="95" y="66"/>
            <a:chExt cx="296" cy="354"/>
          </a:xfrm>
          <a:solidFill>
            <a:schemeClr val="bg1"/>
          </a:solidFill>
        </p:grpSpPr>
        <p:sp>
          <p:nvSpPr>
            <p:cNvPr id="33" name="POWER_USER_ID_ICONS_Microscope"/>
            <p:cNvSpPr>
              <a:spLocks/>
            </p:cNvSpPr>
            <p:nvPr>
              <p:custDataLst>
                <p:tags r:id="rId7"/>
              </p:custDataLst>
            </p:nvPr>
          </p:nvSpPr>
          <p:spPr bwMode="auto">
            <a:xfrm>
              <a:off x="260" y="208"/>
              <a:ext cx="40" cy="28"/>
            </a:xfrm>
            <a:custGeom>
              <a:avLst/>
              <a:gdLst>
                <a:gd name="T0" fmla="*/ 0 w 107"/>
                <a:gd name="T1" fmla="*/ 52 h 74"/>
                <a:gd name="T2" fmla="*/ 95 w 107"/>
                <a:gd name="T3" fmla="*/ 0 h 74"/>
                <a:gd name="T4" fmla="*/ 107 w 107"/>
                <a:gd name="T5" fmla="*/ 23 h 74"/>
                <a:gd name="T6" fmla="*/ 12 w 107"/>
                <a:gd name="T7" fmla="*/ 74 h 74"/>
                <a:gd name="T8" fmla="*/ 0 w 107"/>
                <a:gd name="T9" fmla="*/ 52 h 74"/>
              </a:gdLst>
              <a:ahLst/>
              <a:cxnLst>
                <a:cxn ang="0">
                  <a:pos x="T0" y="T1"/>
                </a:cxn>
                <a:cxn ang="0">
                  <a:pos x="T2" y="T3"/>
                </a:cxn>
                <a:cxn ang="0">
                  <a:pos x="T4" y="T5"/>
                </a:cxn>
                <a:cxn ang="0">
                  <a:pos x="T6" y="T7"/>
                </a:cxn>
                <a:cxn ang="0">
                  <a:pos x="T8" y="T9"/>
                </a:cxn>
              </a:cxnLst>
              <a:rect l="0" t="0" r="r" b="b"/>
              <a:pathLst>
                <a:path w="107" h="74">
                  <a:moveTo>
                    <a:pt x="0" y="52"/>
                  </a:moveTo>
                  <a:lnTo>
                    <a:pt x="95" y="0"/>
                  </a:lnTo>
                  <a:lnTo>
                    <a:pt x="107" y="23"/>
                  </a:lnTo>
                  <a:lnTo>
                    <a:pt x="12" y="74"/>
                  </a:lnTo>
                  <a:lnTo>
                    <a:pt x="0" y="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4" name="POWER_USER_ID_ICONS_Microscope"/>
            <p:cNvSpPr>
              <a:spLocks/>
            </p:cNvSpPr>
            <p:nvPr>
              <p:custDataLst>
                <p:tags r:id="rId8"/>
              </p:custDataLst>
            </p:nvPr>
          </p:nvSpPr>
          <p:spPr bwMode="auto">
            <a:xfrm>
              <a:off x="183" y="66"/>
              <a:ext cx="41" cy="28"/>
            </a:xfrm>
            <a:custGeom>
              <a:avLst/>
              <a:gdLst>
                <a:gd name="T0" fmla="*/ 96 w 108"/>
                <a:gd name="T1" fmla="*/ 0 h 73"/>
                <a:gd name="T2" fmla="*/ 108 w 108"/>
                <a:gd name="T3" fmla="*/ 22 h 73"/>
                <a:gd name="T4" fmla="*/ 12 w 108"/>
                <a:gd name="T5" fmla="*/ 73 h 73"/>
                <a:gd name="T6" fmla="*/ 0 w 108"/>
                <a:gd name="T7" fmla="*/ 51 h 73"/>
                <a:gd name="T8" fmla="*/ 96 w 108"/>
                <a:gd name="T9" fmla="*/ 0 h 73"/>
              </a:gdLst>
              <a:ahLst/>
              <a:cxnLst>
                <a:cxn ang="0">
                  <a:pos x="T0" y="T1"/>
                </a:cxn>
                <a:cxn ang="0">
                  <a:pos x="T2" y="T3"/>
                </a:cxn>
                <a:cxn ang="0">
                  <a:pos x="T4" y="T5"/>
                </a:cxn>
                <a:cxn ang="0">
                  <a:pos x="T6" y="T7"/>
                </a:cxn>
                <a:cxn ang="0">
                  <a:pos x="T8" y="T9"/>
                </a:cxn>
              </a:cxnLst>
              <a:rect l="0" t="0" r="r" b="b"/>
              <a:pathLst>
                <a:path w="108" h="73">
                  <a:moveTo>
                    <a:pt x="96" y="0"/>
                  </a:moveTo>
                  <a:lnTo>
                    <a:pt x="108" y="22"/>
                  </a:lnTo>
                  <a:lnTo>
                    <a:pt x="12" y="73"/>
                  </a:lnTo>
                  <a:lnTo>
                    <a:pt x="0" y="51"/>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5" name="POWER_USER_ID_ICONS_Microscope"/>
            <p:cNvSpPr>
              <a:spLocks/>
            </p:cNvSpPr>
            <p:nvPr>
              <p:custDataLst>
                <p:tags r:id="rId9"/>
              </p:custDataLst>
            </p:nvPr>
          </p:nvSpPr>
          <p:spPr bwMode="auto">
            <a:xfrm>
              <a:off x="260" y="208"/>
              <a:ext cx="40" cy="28"/>
            </a:xfrm>
            <a:custGeom>
              <a:avLst/>
              <a:gdLst>
                <a:gd name="T0" fmla="*/ 0 w 107"/>
                <a:gd name="T1" fmla="*/ 52 h 74"/>
                <a:gd name="T2" fmla="*/ 95 w 107"/>
                <a:gd name="T3" fmla="*/ 0 h 74"/>
                <a:gd name="T4" fmla="*/ 107 w 107"/>
                <a:gd name="T5" fmla="*/ 23 h 74"/>
                <a:gd name="T6" fmla="*/ 12 w 107"/>
                <a:gd name="T7" fmla="*/ 74 h 74"/>
                <a:gd name="T8" fmla="*/ 0 w 107"/>
                <a:gd name="T9" fmla="*/ 52 h 74"/>
              </a:gdLst>
              <a:ahLst/>
              <a:cxnLst>
                <a:cxn ang="0">
                  <a:pos x="T0" y="T1"/>
                </a:cxn>
                <a:cxn ang="0">
                  <a:pos x="T2" y="T3"/>
                </a:cxn>
                <a:cxn ang="0">
                  <a:pos x="T4" y="T5"/>
                </a:cxn>
                <a:cxn ang="0">
                  <a:pos x="T6" y="T7"/>
                </a:cxn>
                <a:cxn ang="0">
                  <a:pos x="T8" y="T9"/>
                </a:cxn>
              </a:cxnLst>
              <a:rect l="0" t="0" r="r" b="b"/>
              <a:pathLst>
                <a:path w="107" h="74">
                  <a:moveTo>
                    <a:pt x="0" y="52"/>
                  </a:moveTo>
                  <a:lnTo>
                    <a:pt x="95" y="0"/>
                  </a:lnTo>
                  <a:lnTo>
                    <a:pt x="107" y="23"/>
                  </a:lnTo>
                  <a:lnTo>
                    <a:pt x="12" y="74"/>
                  </a:lnTo>
                  <a:lnTo>
                    <a:pt x="0" y="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6" name="POWER_USER_ID_ICONS_Microscope"/>
            <p:cNvSpPr>
              <a:spLocks noChangeArrowheads="1"/>
            </p:cNvSpPr>
            <p:nvPr>
              <p:custDataLst>
                <p:tags r:id="rId10"/>
              </p:custDataLst>
            </p:nvPr>
          </p:nvSpPr>
          <p:spPr bwMode="auto">
            <a:xfrm>
              <a:off x="205" y="270"/>
              <a:ext cx="186" cy="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7" name="POWER_USER_ID_ICONS_Microscope"/>
            <p:cNvSpPr>
              <a:spLocks/>
            </p:cNvSpPr>
            <p:nvPr>
              <p:custDataLst>
                <p:tags r:id="rId11"/>
              </p:custDataLst>
            </p:nvPr>
          </p:nvSpPr>
          <p:spPr bwMode="auto">
            <a:xfrm>
              <a:off x="204" y="403"/>
              <a:ext cx="139" cy="17"/>
            </a:xfrm>
            <a:custGeom>
              <a:avLst/>
              <a:gdLst>
                <a:gd name="T0" fmla="*/ 146 w 371"/>
                <a:gd name="T1" fmla="*/ 0 h 46"/>
                <a:gd name="T2" fmla="*/ 0 w 371"/>
                <a:gd name="T3" fmla="*/ 46 h 46"/>
                <a:gd name="T4" fmla="*/ 371 w 371"/>
                <a:gd name="T5" fmla="*/ 46 h 46"/>
                <a:gd name="T6" fmla="*/ 226 w 371"/>
                <a:gd name="T7" fmla="*/ 0 h 46"/>
                <a:gd name="T8" fmla="*/ 186 w 371"/>
                <a:gd name="T9" fmla="*/ 9 h 46"/>
                <a:gd name="T10" fmla="*/ 146 w 371"/>
                <a:gd name="T11" fmla="*/ 0 h 46"/>
              </a:gdLst>
              <a:ahLst/>
              <a:cxnLst>
                <a:cxn ang="0">
                  <a:pos x="T0" y="T1"/>
                </a:cxn>
                <a:cxn ang="0">
                  <a:pos x="T2" y="T3"/>
                </a:cxn>
                <a:cxn ang="0">
                  <a:pos x="T4" y="T5"/>
                </a:cxn>
                <a:cxn ang="0">
                  <a:pos x="T6" y="T7"/>
                </a:cxn>
                <a:cxn ang="0">
                  <a:pos x="T8" y="T9"/>
                </a:cxn>
                <a:cxn ang="0">
                  <a:pos x="T10" y="T11"/>
                </a:cxn>
              </a:cxnLst>
              <a:rect l="0" t="0" r="r" b="b"/>
              <a:pathLst>
                <a:path w="371" h="46">
                  <a:moveTo>
                    <a:pt x="146" y="0"/>
                  </a:moveTo>
                  <a:lnTo>
                    <a:pt x="0" y="46"/>
                  </a:lnTo>
                  <a:lnTo>
                    <a:pt x="371" y="46"/>
                  </a:lnTo>
                  <a:lnTo>
                    <a:pt x="226" y="0"/>
                  </a:lnTo>
                  <a:cubicBezTo>
                    <a:pt x="214" y="6"/>
                    <a:pt x="200" y="9"/>
                    <a:pt x="186" y="9"/>
                  </a:cubicBezTo>
                  <a:cubicBezTo>
                    <a:pt x="171" y="9"/>
                    <a:pt x="158" y="6"/>
                    <a:pt x="14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8" name="POWER_USER_ID_ICONS_Microscope"/>
            <p:cNvSpPr>
              <a:spLocks/>
            </p:cNvSpPr>
            <p:nvPr>
              <p:custDataLst>
                <p:tags r:id="rId12"/>
              </p:custDataLst>
            </p:nvPr>
          </p:nvSpPr>
          <p:spPr bwMode="auto">
            <a:xfrm>
              <a:off x="264" y="340"/>
              <a:ext cx="14" cy="26"/>
            </a:xfrm>
            <a:custGeom>
              <a:avLst/>
              <a:gdLst>
                <a:gd name="T0" fmla="*/ 0 w 38"/>
                <a:gd name="T1" fmla="*/ 0 h 67"/>
                <a:gd name="T2" fmla="*/ 38 w 38"/>
                <a:gd name="T3" fmla="*/ 67 h 67"/>
                <a:gd name="T4" fmla="*/ 9 w 38"/>
                <a:gd name="T5" fmla="*/ 16 h 67"/>
                <a:gd name="T6" fmla="*/ 0 w 38"/>
                <a:gd name="T7" fmla="*/ 0 h 67"/>
              </a:gdLst>
              <a:ahLst/>
              <a:cxnLst>
                <a:cxn ang="0">
                  <a:pos x="T0" y="T1"/>
                </a:cxn>
                <a:cxn ang="0">
                  <a:pos x="T2" y="T3"/>
                </a:cxn>
                <a:cxn ang="0">
                  <a:pos x="T4" y="T5"/>
                </a:cxn>
                <a:cxn ang="0">
                  <a:pos x="T6" y="T7"/>
                </a:cxn>
              </a:cxnLst>
              <a:rect l="0" t="0" r="r" b="b"/>
              <a:pathLst>
                <a:path w="38" h="67">
                  <a:moveTo>
                    <a:pt x="0" y="0"/>
                  </a:moveTo>
                  <a:lnTo>
                    <a:pt x="38" y="67"/>
                  </a:lnTo>
                  <a:lnTo>
                    <a:pt x="9"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39" name="POWER_USER_ID_ICONS_Microscope"/>
            <p:cNvSpPr>
              <a:spLocks/>
            </p:cNvSpPr>
            <p:nvPr>
              <p:custDataLst>
                <p:tags r:id="rId13"/>
              </p:custDataLst>
            </p:nvPr>
          </p:nvSpPr>
          <p:spPr bwMode="auto">
            <a:xfrm>
              <a:off x="95" y="76"/>
              <a:ext cx="271" cy="295"/>
            </a:xfrm>
            <a:custGeom>
              <a:avLst/>
              <a:gdLst>
                <a:gd name="T0" fmla="*/ 582 w 723"/>
                <a:gd name="T1" fmla="*/ 566 h 784"/>
                <a:gd name="T2" fmla="*/ 547 w 723"/>
                <a:gd name="T3" fmla="*/ 566 h 784"/>
                <a:gd name="T4" fmla="*/ 517 w 723"/>
                <a:gd name="T5" fmla="*/ 566 h 784"/>
                <a:gd name="T6" fmla="*/ 415 w 723"/>
                <a:gd name="T7" fmla="*/ 642 h 784"/>
                <a:gd name="T8" fmla="*/ 315 w 723"/>
                <a:gd name="T9" fmla="*/ 662 h 784"/>
                <a:gd name="T10" fmla="*/ 54 w 723"/>
                <a:gd name="T11" fmla="*/ 401 h 784"/>
                <a:gd name="T12" fmla="*/ 285 w 723"/>
                <a:gd name="T13" fmla="*/ 141 h 784"/>
                <a:gd name="T14" fmla="*/ 424 w 723"/>
                <a:gd name="T15" fmla="*/ 401 h 784"/>
                <a:gd name="T16" fmla="*/ 541 w 723"/>
                <a:gd name="T17" fmla="*/ 338 h 784"/>
                <a:gd name="T18" fmla="*/ 457 w 723"/>
                <a:gd name="T19" fmla="*/ 182 h 784"/>
                <a:gd name="T20" fmla="*/ 414 w 723"/>
                <a:gd name="T21" fmla="*/ 102 h 784"/>
                <a:gd name="T22" fmla="*/ 359 w 723"/>
                <a:gd name="T23" fmla="*/ 0 h 784"/>
                <a:gd name="T24" fmla="*/ 243 w 723"/>
                <a:gd name="T25" fmla="*/ 62 h 784"/>
                <a:gd name="T26" fmla="*/ 258 w 723"/>
                <a:gd name="T27" fmla="*/ 91 h 784"/>
                <a:gd name="T28" fmla="*/ 0 w 723"/>
                <a:gd name="T29" fmla="*/ 401 h 784"/>
                <a:gd name="T30" fmla="*/ 311 w 723"/>
                <a:gd name="T31" fmla="*/ 778 h 784"/>
                <a:gd name="T32" fmla="*/ 377 w 723"/>
                <a:gd name="T33" fmla="*/ 784 h 784"/>
                <a:gd name="T34" fmla="*/ 377 w 723"/>
                <a:gd name="T35" fmla="*/ 779 h 784"/>
                <a:gd name="T36" fmla="*/ 441 w 723"/>
                <a:gd name="T37" fmla="*/ 687 h 784"/>
                <a:gd name="T38" fmla="*/ 476 w 723"/>
                <a:gd name="T39" fmla="*/ 680 h 784"/>
                <a:gd name="T40" fmla="*/ 555 w 723"/>
                <a:gd name="T41" fmla="*/ 721 h 784"/>
                <a:gd name="T42" fmla="*/ 636 w 723"/>
                <a:gd name="T43" fmla="*/ 662 h 784"/>
                <a:gd name="T44" fmla="*/ 723 w 723"/>
                <a:gd name="T45" fmla="*/ 566 h 784"/>
                <a:gd name="T46" fmla="*/ 582 w 723"/>
                <a:gd name="T47" fmla="*/ 56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3" h="784">
                  <a:moveTo>
                    <a:pt x="582" y="566"/>
                  </a:moveTo>
                  <a:lnTo>
                    <a:pt x="547" y="566"/>
                  </a:lnTo>
                  <a:lnTo>
                    <a:pt x="517" y="566"/>
                  </a:lnTo>
                  <a:cubicBezTo>
                    <a:pt x="489" y="599"/>
                    <a:pt x="454" y="625"/>
                    <a:pt x="415" y="642"/>
                  </a:cubicBezTo>
                  <a:cubicBezTo>
                    <a:pt x="384" y="655"/>
                    <a:pt x="350" y="662"/>
                    <a:pt x="315" y="662"/>
                  </a:cubicBezTo>
                  <a:cubicBezTo>
                    <a:pt x="171" y="662"/>
                    <a:pt x="54" y="545"/>
                    <a:pt x="54" y="401"/>
                  </a:cubicBezTo>
                  <a:cubicBezTo>
                    <a:pt x="54" y="267"/>
                    <a:pt x="155" y="156"/>
                    <a:pt x="285" y="141"/>
                  </a:cubicBezTo>
                  <a:lnTo>
                    <a:pt x="424" y="401"/>
                  </a:lnTo>
                  <a:lnTo>
                    <a:pt x="541" y="338"/>
                  </a:lnTo>
                  <a:lnTo>
                    <a:pt x="457" y="182"/>
                  </a:lnTo>
                  <a:lnTo>
                    <a:pt x="414" y="102"/>
                  </a:lnTo>
                  <a:lnTo>
                    <a:pt x="359" y="0"/>
                  </a:lnTo>
                  <a:lnTo>
                    <a:pt x="243" y="62"/>
                  </a:lnTo>
                  <a:lnTo>
                    <a:pt x="258" y="91"/>
                  </a:lnTo>
                  <a:cubicBezTo>
                    <a:pt x="111" y="118"/>
                    <a:pt x="0" y="246"/>
                    <a:pt x="0" y="401"/>
                  </a:cubicBezTo>
                  <a:cubicBezTo>
                    <a:pt x="0" y="574"/>
                    <a:pt x="140" y="744"/>
                    <a:pt x="311" y="778"/>
                  </a:cubicBezTo>
                  <a:cubicBezTo>
                    <a:pt x="329" y="782"/>
                    <a:pt x="353" y="784"/>
                    <a:pt x="377" y="784"/>
                  </a:cubicBezTo>
                  <a:cubicBezTo>
                    <a:pt x="377" y="783"/>
                    <a:pt x="377" y="781"/>
                    <a:pt x="377" y="779"/>
                  </a:cubicBezTo>
                  <a:cubicBezTo>
                    <a:pt x="377" y="737"/>
                    <a:pt x="404" y="701"/>
                    <a:pt x="441" y="687"/>
                  </a:cubicBezTo>
                  <a:cubicBezTo>
                    <a:pt x="452" y="683"/>
                    <a:pt x="463" y="680"/>
                    <a:pt x="476" y="680"/>
                  </a:cubicBezTo>
                  <a:cubicBezTo>
                    <a:pt x="508" y="680"/>
                    <a:pt x="537" y="696"/>
                    <a:pt x="555" y="721"/>
                  </a:cubicBezTo>
                  <a:lnTo>
                    <a:pt x="636" y="662"/>
                  </a:lnTo>
                  <a:lnTo>
                    <a:pt x="723" y="566"/>
                  </a:lnTo>
                  <a:lnTo>
                    <a:pt x="582" y="5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40" name="POWER_USER_ID_ICONS_Microscope"/>
            <p:cNvSpPr>
              <a:spLocks/>
            </p:cNvSpPr>
            <p:nvPr>
              <p:custDataLst>
                <p:tags r:id="rId14"/>
              </p:custDataLst>
            </p:nvPr>
          </p:nvSpPr>
          <p:spPr bwMode="auto">
            <a:xfrm>
              <a:off x="240" y="336"/>
              <a:ext cx="67" cy="67"/>
            </a:xfrm>
            <a:custGeom>
              <a:avLst/>
              <a:gdLst>
                <a:gd name="T0" fmla="*/ 162 w 179"/>
                <a:gd name="T1" fmla="*/ 36 h 179"/>
                <a:gd name="T2" fmla="*/ 162 w 179"/>
                <a:gd name="T3" fmla="*/ 36 h 179"/>
                <a:gd name="T4" fmla="*/ 155 w 179"/>
                <a:gd name="T5" fmla="*/ 28 h 179"/>
                <a:gd name="T6" fmla="*/ 150 w 179"/>
                <a:gd name="T7" fmla="*/ 23 h 179"/>
                <a:gd name="T8" fmla="*/ 144 w 179"/>
                <a:gd name="T9" fmla="*/ 18 h 179"/>
                <a:gd name="T10" fmla="*/ 136 w 179"/>
                <a:gd name="T11" fmla="*/ 13 h 179"/>
                <a:gd name="T12" fmla="*/ 127 w 179"/>
                <a:gd name="T13" fmla="*/ 8 h 179"/>
                <a:gd name="T14" fmla="*/ 123 w 179"/>
                <a:gd name="T15" fmla="*/ 6 h 179"/>
                <a:gd name="T16" fmla="*/ 109 w 179"/>
                <a:gd name="T17" fmla="*/ 2 h 179"/>
                <a:gd name="T18" fmla="*/ 106 w 179"/>
                <a:gd name="T19" fmla="*/ 1 h 179"/>
                <a:gd name="T20" fmla="*/ 90 w 179"/>
                <a:gd name="T21" fmla="*/ 0 h 179"/>
                <a:gd name="T22" fmla="*/ 0 w 179"/>
                <a:gd name="T23" fmla="*/ 89 h 179"/>
                <a:gd name="T24" fmla="*/ 1 w 179"/>
                <a:gd name="T25" fmla="*/ 94 h 179"/>
                <a:gd name="T26" fmla="*/ 1 w 179"/>
                <a:gd name="T27" fmla="*/ 94 h 179"/>
                <a:gd name="T28" fmla="*/ 50 w 179"/>
                <a:gd name="T29" fmla="*/ 169 h 179"/>
                <a:gd name="T30" fmla="*/ 56 w 179"/>
                <a:gd name="T31" fmla="*/ 172 h 179"/>
                <a:gd name="T32" fmla="*/ 64 w 179"/>
                <a:gd name="T33" fmla="*/ 175 h 179"/>
                <a:gd name="T34" fmla="*/ 90 w 179"/>
                <a:gd name="T35" fmla="*/ 179 h 179"/>
                <a:gd name="T36" fmla="*/ 116 w 179"/>
                <a:gd name="T37" fmla="*/ 175 h 179"/>
                <a:gd name="T38" fmla="*/ 123 w 179"/>
                <a:gd name="T39" fmla="*/ 172 h 179"/>
                <a:gd name="T40" fmla="*/ 129 w 179"/>
                <a:gd name="T41" fmla="*/ 169 h 179"/>
                <a:gd name="T42" fmla="*/ 179 w 179"/>
                <a:gd name="T43" fmla="*/ 89 h 179"/>
                <a:gd name="T44" fmla="*/ 162 w 179"/>
                <a:gd name="T45"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179">
                  <a:moveTo>
                    <a:pt x="162" y="36"/>
                  </a:moveTo>
                  <a:lnTo>
                    <a:pt x="162" y="36"/>
                  </a:lnTo>
                  <a:cubicBezTo>
                    <a:pt x="160" y="34"/>
                    <a:pt x="158" y="31"/>
                    <a:pt x="155" y="28"/>
                  </a:cubicBezTo>
                  <a:cubicBezTo>
                    <a:pt x="153" y="26"/>
                    <a:pt x="152" y="25"/>
                    <a:pt x="150" y="23"/>
                  </a:cubicBezTo>
                  <a:cubicBezTo>
                    <a:pt x="148" y="21"/>
                    <a:pt x="146" y="20"/>
                    <a:pt x="144" y="18"/>
                  </a:cubicBezTo>
                  <a:cubicBezTo>
                    <a:pt x="141" y="16"/>
                    <a:pt x="139" y="15"/>
                    <a:pt x="136" y="13"/>
                  </a:cubicBezTo>
                  <a:cubicBezTo>
                    <a:pt x="134" y="11"/>
                    <a:pt x="131" y="9"/>
                    <a:pt x="127" y="8"/>
                  </a:cubicBezTo>
                  <a:cubicBezTo>
                    <a:pt x="126" y="7"/>
                    <a:pt x="124" y="7"/>
                    <a:pt x="123" y="6"/>
                  </a:cubicBezTo>
                  <a:cubicBezTo>
                    <a:pt x="119" y="4"/>
                    <a:pt x="114" y="3"/>
                    <a:pt x="109" y="2"/>
                  </a:cubicBezTo>
                  <a:cubicBezTo>
                    <a:pt x="108" y="2"/>
                    <a:pt x="107" y="1"/>
                    <a:pt x="106" y="1"/>
                  </a:cubicBezTo>
                  <a:cubicBezTo>
                    <a:pt x="101" y="0"/>
                    <a:pt x="95" y="0"/>
                    <a:pt x="90" y="0"/>
                  </a:cubicBezTo>
                  <a:cubicBezTo>
                    <a:pt x="40" y="0"/>
                    <a:pt x="0" y="40"/>
                    <a:pt x="0" y="89"/>
                  </a:cubicBezTo>
                  <a:cubicBezTo>
                    <a:pt x="0" y="91"/>
                    <a:pt x="0" y="93"/>
                    <a:pt x="1" y="94"/>
                  </a:cubicBezTo>
                  <a:lnTo>
                    <a:pt x="1" y="94"/>
                  </a:lnTo>
                  <a:cubicBezTo>
                    <a:pt x="2" y="127"/>
                    <a:pt x="22" y="155"/>
                    <a:pt x="50" y="169"/>
                  </a:cubicBezTo>
                  <a:cubicBezTo>
                    <a:pt x="52" y="170"/>
                    <a:pt x="54" y="171"/>
                    <a:pt x="56" y="172"/>
                  </a:cubicBezTo>
                  <a:cubicBezTo>
                    <a:pt x="59" y="173"/>
                    <a:pt x="61" y="174"/>
                    <a:pt x="64" y="175"/>
                  </a:cubicBezTo>
                  <a:cubicBezTo>
                    <a:pt x="72" y="177"/>
                    <a:pt x="81" y="179"/>
                    <a:pt x="90" y="179"/>
                  </a:cubicBezTo>
                  <a:cubicBezTo>
                    <a:pt x="99" y="179"/>
                    <a:pt x="108" y="177"/>
                    <a:pt x="116" y="175"/>
                  </a:cubicBezTo>
                  <a:cubicBezTo>
                    <a:pt x="118" y="174"/>
                    <a:pt x="121" y="173"/>
                    <a:pt x="123" y="172"/>
                  </a:cubicBezTo>
                  <a:cubicBezTo>
                    <a:pt x="125" y="171"/>
                    <a:pt x="127" y="170"/>
                    <a:pt x="129" y="169"/>
                  </a:cubicBezTo>
                  <a:cubicBezTo>
                    <a:pt x="159" y="155"/>
                    <a:pt x="179" y="124"/>
                    <a:pt x="179" y="89"/>
                  </a:cubicBezTo>
                  <a:cubicBezTo>
                    <a:pt x="179" y="69"/>
                    <a:pt x="173" y="51"/>
                    <a:pt x="162"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grpSp>
      <p:grpSp>
        <p:nvGrpSpPr>
          <p:cNvPr id="41" name="POWER_USER_ID_ICONS_Magnet2"/>
          <p:cNvGrpSpPr>
            <a:grpSpLocks noChangeAspect="1"/>
          </p:cNvGrpSpPr>
          <p:nvPr>
            <p:custDataLst>
              <p:tags r:id="rId4"/>
            </p:custDataLst>
          </p:nvPr>
        </p:nvGrpSpPr>
        <p:grpSpPr bwMode="auto">
          <a:xfrm>
            <a:off x="7755118" y="1999859"/>
            <a:ext cx="821943" cy="800813"/>
            <a:chOff x="44" y="46"/>
            <a:chExt cx="389" cy="379"/>
          </a:xfrm>
          <a:solidFill>
            <a:schemeClr val="bg1"/>
          </a:solidFill>
        </p:grpSpPr>
        <p:sp>
          <p:nvSpPr>
            <p:cNvPr id="42" name="POWER_USER_ID_ICONS_Magnet2"/>
            <p:cNvSpPr>
              <a:spLocks noEditPoints="1"/>
            </p:cNvSpPr>
            <p:nvPr>
              <p:custDataLst>
                <p:tags r:id="rId5"/>
              </p:custDataLst>
            </p:nvPr>
          </p:nvSpPr>
          <p:spPr bwMode="auto">
            <a:xfrm>
              <a:off x="44" y="46"/>
              <a:ext cx="325" cy="323"/>
            </a:xfrm>
            <a:custGeom>
              <a:avLst/>
              <a:gdLst>
                <a:gd name="T0" fmla="*/ 545 w 864"/>
                <a:gd name="T1" fmla="*/ 740 h 859"/>
                <a:gd name="T2" fmla="*/ 232 w 864"/>
                <a:gd name="T3" fmla="*/ 524 h 859"/>
                <a:gd name="T4" fmla="*/ 170 w 864"/>
                <a:gd name="T5" fmla="*/ 394 h 859"/>
                <a:gd name="T6" fmla="*/ 234 w 864"/>
                <a:gd name="T7" fmla="*/ 231 h 859"/>
                <a:gd name="T8" fmla="*/ 388 w 864"/>
                <a:gd name="T9" fmla="*/ 167 h 859"/>
                <a:gd name="T10" fmla="*/ 528 w 864"/>
                <a:gd name="T11" fmla="*/ 229 h 859"/>
                <a:gd name="T12" fmla="*/ 743 w 864"/>
                <a:gd name="T13" fmla="*/ 541 h 859"/>
                <a:gd name="T14" fmla="*/ 757 w 864"/>
                <a:gd name="T15" fmla="*/ 550 h 859"/>
                <a:gd name="T16" fmla="*/ 772 w 864"/>
                <a:gd name="T17" fmla="*/ 544 h 859"/>
                <a:gd name="T18" fmla="*/ 856 w 864"/>
                <a:gd name="T19" fmla="*/ 460 h 859"/>
                <a:gd name="T20" fmla="*/ 859 w 864"/>
                <a:gd name="T21" fmla="*/ 437 h 859"/>
                <a:gd name="T22" fmla="*/ 634 w 864"/>
                <a:gd name="T23" fmla="*/ 111 h 859"/>
                <a:gd name="T24" fmla="*/ 378 w 864"/>
                <a:gd name="T25" fmla="*/ 0 h 859"/>
                <a:gd name="T26" fmla="*/ 114 w 864"/>
                <a:gd name="T27" fmla="*/ 107 h 859"/>
                <a:gd name="T28" fmla="*/ 113 w 864"/>
                <a:gd name="T29" fmla="*/ 108 h 859"/>
                <a:gd name="T30" fmla="*/ 111 w 864"/>
                <a:gd name="T31" fmla="*/ 110 h 859"/>
                <a:gd name="T32" fmla="*/ 111 w 864"/>
                <a:gd name="T33" fmla="*/ 111 h 859"/>
                <a:gd name="T34" fmla="*/ 3 w 864"/>
                <a:gd name="T35" fmla="*/ 384 h 859"/>
                <a:gd name="T36" fmla="*/ 114 w 864"/>
                <a:gd name="T37" fmla="*/ 631 h 859"/>
                <a:gd name="T38" fmla="*/ 440 w 864"/>
                <a:gd name="T39" fmla="*/ 856 h 859"/>
                <a:gd name="T40" fmla="*/ 450 w 864"/>
                <a:gd name="T41" fmla="*/ 859 h 859"/>
                <a:gd name="T42" fmla="*/ 463 w 864"/>
                <a:gd name="T43" fmla="*/ 853 h 859"/>
                <a:gd name="T44" fmla="*/ 548 w 864"/>
                <a:gd name="T45" fmla="*/ 769 h 859"/>
                <a:gd name="T46" fmla="*/ 553 w 864"/>
                <a:gd name="T47" fmla="*/ 754 h 859"/>
                <a:gd name="T48" fmla="*/ 545 w 864"/>
                <a:gd name="T49" fmla="*/ 740 h 859"/>
                <a:gd name="T50" fmla="*/ 40 w 864"/>
                <a:gd name="T51" fmla="*/ 383 h 859"/>
                <a:gd name="T52" fmla="*/ 139 w 864"/>
                <a:gd name="T53" fmla="*/ 136 h 859"/>
                <a:gd name="T54" fmla="*/ 378 w 864"/>
                <a:gd name="T55" fmla="*/ 37 h 859"/>
                <a:gd name="T56" fmla="*/ 606 w 864"/>
                <a:gd name="T57" fmla="*/ 136 h 859"/>
                <a:gd name="T58" fmla="*/ 691 w 864"/>
                <a:gd name="T59" fmla="*/ 249 h 859"/>
                <a:gd name="T60" fmla="*/ 632 w 864"/>
                <a:gd name="T61" fmla="*/ 308 h 859"/>
                <a:gd name="T62" fmla="*/ 556 w 864"/>
                <a:gd name="T63" fmla="*/ 205 h 859"/>
                <a:gd name="T64" fmla="*/ 388 w 864"/>
                <a:gd name="T65" fmla="*/ 129 h 859"/>
                <a:gd name="T66" fmla="*/ 207 w 864"/>
                <a:gd name="T67" fmla="*/ 204 h 859"/>
                <a:gd name="T68" fmla="*/ 133 w 864"/>
                <a:gd name="T69" fmla="*/ 396 h 859"/>
                <a:gd name="T70" fmla="*/ 208 w 864"/>
                <a:gd name="T71" fmla="*/ 553 h 859"/>
                <a:gd name="T72" fmla="*/ 311 w 864"/>
                <a:gd name="T73" fmla="*/ 629 h 859"/>
                <a:gd name="T74" fmla="*/ 252 w 864"/>
                <a:gd name="T75" fmla="*/ 687 h 859"/>
                <a:gd name="T76" fmla="*/ 139 w 864"/>
                <a:gd name="T77" fmla="*/ 603 h 859"/>
                <a:gd name="T78" fmla="*/ 40 w 864"/>
                <a:gd name="T79" fmla="*/ 383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4" h="859">
                  <a:moveTo>
                    <a:pt x="545" y="740"/>
                  </a:moveTo>
                  <a:cubicBezTo>
                    <a:pt x="542" y="738"/>
                    <a:pt x="304" y="584"/>
                    <a:pt x="232" y="524"/>
                  </a:cubicBezTo>
                  <a:cubicBezTo>
                    <a:pt x="195" y="493"/>
                    <a:pt x="172" y="447"/>
                    <a:pt x="170" y="394"/>
                  </a:cubicBezTo>
                  <a:cubicBezTo>
                    <a:pt x="167" y="335"/>
                    <a:pt x="191" y="274"/>
                    <a:pt x="234" y="231"/>
                  </a:cubicBezTo>
                  <a:cubicBezTo>
                    <a:pt x="275" y="190"/>
                    <a:pt x="331" y="167"/>
                    <a:pt x="388" y="167"/>
                  </a:cubicBezTo>
                  <a:cubicBezTo>
                    <a:pt x="444" y="167"/>
                    <a:pt x="494" y="189"/>
                    <a:pt x="528" y="229"/>
                  </a:cubicBezTo>
                  <a:cubicBezTo>
                    <a:pt x="587" y="301"/>
                    <a:pt x="741" y="539"/>
                    <a:pt x="743" y="541"/>
                  </a:cubicBezTo>
                  <a:cubicBezTo>
                    <a:pt x="746" y="546"/>
                    <a:pt x="751" y="549"/>
                    <a:pt x="757" y="550"/>
                  </a:cubicBezTo>
                  <a:cubicBezTo>
                    <a:pt x="762" y="551"/>
                    <a:pt x="768" y="549"/>
                    <a:pt x="772" y="544"/>
                  </a:cubicBezTo>
                  <a:lnTo>
                    <a:pt x="856" y="460"/>
                  </a:lnTo>
                  <a:cubicBezTo>
                    <a:pt x="862" y="454"/>
                    <a:pt x="864" y="444"/>
                    <a:pt x="859" y="437"/>
                  </a:cubicBezTo>
                  <a:cubicBezTo>
                    <a:pt x="852" y="427"/>
                    <a:pt x="700" y="183"/>
                    <a:pt x="634" y="111"/>
                  </a:cubicBezTo>
                  <a:cubicBezTo>
                    <a:pt x="569" y="39"/>
                    <a:pt x="478" y="0"/>
                    <a:pt x="378" y="0"/>
                  </a:cubicBezTo>
                  <a:cubicBezTo>
                    <a:pt x="280" y="0"/>
                    <a:pt x="184" y="39"/>
                    <a:pt x="114" y="107"/>
                  </a:cubicBezTo>
                  <a:cubicBezTo>
                    <a:pt x="114" y="108"/>
                    <a:pt x="114" y="108"/>
                    <a:pt x="113" y="108"/>
                  </a:cubicBezTo>
                  <a:lnTo>
                    <a:pt x="111" y="110"/>
                  </a:lnTo>
                  <a:cubicBezTo>
                    <a:pt x="111" y="111"/>
                    <a:pt x="111" y="111"/>
                    <a:pt x="111" y="111"/>
                  </a:cubicBezTo>
                  <a:cubicBezTo>
                    <a:pt x="40" y="184"/>
                    <a:pt x="0" y="283"/>
                    <a:pt x="3" y="384"/>
                  </a:cubicBezTo>
                  <a:cubicBezTo>
                    <a:pt x="5" y="481"/>
                    <a:pt x="45" y="568"/>
                    <a:pt x="114" y="631"/>
                  </a:cubicBezTo>
                  <a:cubicBezTo>
                    <a:pt x="186" y="696"/>
                    <a:pt x="430" y="849"/>
                    <a:pt x="440" y="856"/>
                  </a:cubicBezTo>
                  <a:cubicBezTo>
                    <a:pt x="443" y="858"/>
                    <a:pt x="447" y="859"/>
                    <a:pt x="450" y="859"/>
                  </a:cubicBezTo>
                  <a:cubicBezTo>
                    <a:pt x="455" y="859"/>
                    <a:pt x="460" y="857"/>
                    <a:pt x="463" y="853"/>
                  </a:cubicBezTo>
                  <a:lnTo>
                    <a:pt x="548" y="769"/>
                  </a:lnTo>
                  <a:cubicBezTo>
                    <a:pt x="552" y="765"/>
                    <a:pt x="554" y="759"/>
                    <a:pt x="553" y="754"/>
                  </a:cubicBezTo>
                  <a:cubicBezTo>
                    <a:pt x="552" y="748"/>
                    <a:pt x="549" y="743"/>
                    <a:pt x="545" y="740"/>
                  </a:cubicBezTo>
                  <a:close/>
                  <a:moveTo>
                    <a:pt x="40" y="383"/>
                  </a:moveTo>
                  <a:cubicBezTo>
                    <a:pt x="38" y="291"/>
                    <a:pt x="74" y="201"/>
                    <a:pt x="139" y="136"/>
                  </a:cubicBezTo>
                  <a:cubicBezTo>
                    <a:pt x="202" y="73"/>
                    <a:pt x="289" y="37"/>
                    <a:pt x="378" y="37"/>
                  </a:cubicBezTo>
                  <a:cubicBezTo>
                    <a:pt x="467" y="37"/>
                    <a:pt x="548" y="72"/>
                    <a:pt x="606" y="136"/>
                  </a:cubicBezTo>
                  <a:cubicBezTo>
                    <a:pt x="627" y="159"/>
                    <a:pt x="658" y="202"/>
                    <a:pt x="691" y="249"/>
                  </a:cubicBezTo>
                  <a:lnTo>
                    <a:pt x="632" y="308"/>
                  </a:lnTo>
                  <a:cubicBezTo>
                    <a:pt x="603" y="266"/>
                    <a:pt x="575" y="228"/>
                    <a:pt x="556" y="205"/>
                  </a:cubicBezTo>
                  <a:cubicBezTo>
                    <a:pt x="515" y="156"/>
                    <a:pt x="456" y="129"/>
                    <a:pt x="388" y="129"/>
                  </a:cubicBezTo>
                  <a:cubicBezTo>
                    <a:pt x="321" y="129"/>
                    <a:pt x="255" y="156"/>
                    <a:pt x="207" y="204"/>
                  </a:cubicBezTo>
                  <a:cubicBezTo>
                    <a:pt x="157" y="254"/>
                    <a:pt x="129" y="326"/>
                    <a:pt x="133" y="396"/>
                  </a:cubicBezTo>
                  <a:cubicBezTo>
                    <a:pt x="135" y="459"/>
                    <a:pt x="162" y="515"/>
                    <a:pt x="208" y="553"/>
                  </a:cubicBezTo>
                  <a:cubicBezTo>
                    <a:pt x="231" y="572"/>
                    <a:pt x="269" y="600"/>
                    <a:pt x="311" y="629"/>
                  </a:cubicBezTo>
                  <a:lnTo>
                    <a:pt x="252" y="687"/>
                  </a:lnTo>
                  <a:cubicBezTo>
                    <a:pt x="205" y="655"/>
                    <a:pt x="162" y="624"/>
                    <a:pt x="139" y="603"/>
                  </a:cubicBezTo>
                  <a:cubicBezTo>
                    <a:pt x="78" y="547"/>
                    <a:pt x="43" y="469"/>
                    <a:pt x="40" y="3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sp>
          <p:nvSpPr>
            <p:cNvPr id="43" name="POWER_USER_ID_ICONS_Magnet2"/>
            <p:cNvSpPr>
              <a:spLocks/>
            </p:cNvSpPr>
            <p:nvPr>
              <p:custDataLst>
                <p:tags r:id="rId6"/>
              </p:custDataLst>
            </p:nvPr>
          </p:nvSpPr>
          <p:spPr bwMode="auto">
            <a:xfrm>
              <a:off x="307" y="324"/>
              <a:ext cx="126" cy="101"/>
            </a:xfrm>
            <a:custGeom>
              <a:avLst/>
              <a:gdLst>
                <a:gd name="T0" fmla="*/ 320 w 334"/>
                <a:gd name="T1" fmla="*/ 234 h 270"/>
                <a:gd name="T2" fmla="*/ 170 w 334"/>
                <a:gd name="T3" fmla="*/ 172 h 270"/>
                <a:gd name="T4" fmla="*/ 228 w 334"/>
                <a:gd name="T5" fmla="*/ 88 h 270"/>
                <a:gd name="T6" fmla="*/ 231 w 334"/>
                <a:gd name="T7" fmla="*/ 71 h 270"/>
                <a:gd name="T8" fmla="*/ 218 w 334"/>
                <a:gd name="T9" fmla="*/ 59 h 270"/>
                <a:gd name="T10" fmla="*/ 27 w 334"/>
                <a:gd name="T11" fmla="*/ 3 h 270"/>
                <a:gd name="T12" fmla="*/ 3 w 334"/>
                <a:gd name="T13" fmla="*/ 16 h 270"/>
                <a:gd name="T14" fmla="*/ 16 w 334"/>
                <a:gd name="T15" fmla="*/ 39 h 270"/>
                <a:gd name="T16" fmla="*/ 183 w 334"/>
                <a:gd name="T17" fmla="*/ 88 h 270"/>
                <a:gd name="T18" fmla="*/ 125 w 334"/>
                <a:gd name="T19" fmla="*/ 169 h 270"/>
                <a:gd name="T20" fmla="*/ 123 w 334"/>
                <a:gd name="T21" fmla="*/ 185 h 270"/>
                <a:gd name="T22" fmla="*/ 134 w 334"/>
                <a:gd name="T23" fmla="*/ 197 h 270"/>
                <a:gd name="T24" fmla="*/ 306 w 334"/>
                <a:gd name="T25" fmla="*/ 268 h 270"/>
                <a:gd name="T26" fmla="*/ 313 w 334"/>
                <a:gd name="T27" fmla="*/ 270 h 270"/>
                <a:gd name="T28" fmla="*/ 330 w 334"/>
                <a:gd name="T29" fmla="*/ 258 h 270"/>
                <a:gd name="T30" fmla="*/ 320 w 334"/>
                <a:gd name="T3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4" h="270">
                  <a:moveTo>
                    <a:pt x="320" y="234"/>
                  </a:moveTo>
                  <a:lnTo>
                    <a:pt x="170" y="172"/>
                  </a:lnTo>
                  <a:lnTo>
                    <a:pt x="228" y="88"/>
                  </a:lnTo>
                  <a:cubicBezTo>
                    <a:pt x="232" y="83"/>
                    <a:pt x="233" y="77"/>
                    <a:pt x="231" y="71"/>
                  </a:cubicBezTo>
                  <a:cubicBezTo>
                    <a:pt x="229" y="66"/>
                    <a:pt x="224" y="61"/>
                    <a:pt x="218" y="59"/>
                  </a:cubicBezTo>
                  <a:lnTo>
                    <a:pt x="27" y="3"/>
                  </a:lnTo>
                  <a:cubicBezTo>
                    <a:pt x="17" y="0"/>
                    <a:pt x="6" y="6"/>
                    <a:pt x="3" y="16"/>
                  </a:cubicBezTo>
                  <a:cubicBezTo>
                    <a:pt x="0" y="26"/>
                    <a:pt x="6" y="36"/>
                    <a:pt x="16" y="39"/>
                  </a:cubicBezTo>
                  <a:lnTo>
                    <a:pt x="183" y="88"/>
                  </a:lnTo>
                  <a:lnTo>
                    <a:pt x="125" y="169"/>
                  </a:lnTo>
                  <a:cubicBezTo>
                    <a:pt x="122" y="174"/>
                    <a:pt x="121" y="180"/>
                    <a:pt x="123" y="185"/>
                  </a:cubicBezTo>
                  <a:cubicBezTo>
                    <a:pt x="124" y="191"/>
                    <a:pt x="128" y="195"/>
                    <a:pt x="134" y="197"/>
                  </a:cubicBezTo>
                  <a:lnTo>
                    <a:pt x="306" y="268"/>
                  </a:lnTo>
                  <a:cubicBezTo>
                    <a:pt x="308" y="269"/>
                    <a:pt x="311" y="270"/>
                    <a:pt x="313" y="270"/>
                  </a:cubicBezTo>
                  <a:cubicBezTo>
                    <a:pt x="320" y="270"/>
                    <a:pt x="327" y="265"/>
                    <a:pt x="330" y="258"/>
                  </a:cubicBezTo>
                  <a:cubicBezTo>
                    <a:pt x="334" y="248"/>
                    <a:pt x="330" y="238"/>
                    <a:pt x="320" y="2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400" kern="0" dirty="0">
                <a:solidFill>
                  <a:sysClr val="windowText" lastClr="000000"/>
                </a:solidFill>
              </a:endParaRPr>
            </a:p>
          </p:txBody>
        </p:sp>
      </p:grpSp>
    </p:spTree>
    <p:extLst>
      <p:ext uri="{BB962C8B-B14F-4D97-AF65-F5344CB8AC3E}">
        <p14:creationId xmlns:p14="http://schemas.microsoft.com/office/powerpoint/2010/main" val="1183021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GSBPM and </a:t>
            </a:r>
            <a:r>
              <a:rPr lang="et-EE" dirty="0" err="1" smtClean="0"/>
              <a:t>statistical</a:t>
            </a:r>
            <a:r>
              <a:rPr lang="et-EE" dirty="0" smtClean="0"/>
              <a:t> programme</a:t>
            </a:r>
            <a:endParaRPr lang="et-EE" dirty="0"/>
          </a:p>
        </p:txBody>
      </p:sp>
      <p:sp>
        <p:nvSpPr>
          <p:cNvPr id="3" name="Slide Number Placeholder 2"/>
          <p:cNvSpPr>
            <a:spLocks noGrp="1"/>
          </p:cNvSpPr>
          <p:nvPr>
            <p:ph type="sldNum" sz="quarter" idx="12"/>
          </p:nvPr>
        </p:nvSpPr>
        <p:spPr/>
        <p:txBody>
          <a:bodyPr/>
          <a:lstStyle/>
          <a:p>
            <a:fld id="{9705FB9A-5FEA-4486-902A-E9C47A7B21EC}" type="slidenum">
              <a:rPr lang="et-EE" smtClean="0"/>
              <a:pPr/>
              <a:t>9</a:t>
            </a:fld>
            <a:endParaRPr lang="et-EE" dirty="0"/>
          </a:p>
        </p:txBody>
      </p:sp>
      <p:sp>
        <p:nvSpPr>
          <p:cNvPr id="4" name="Content Placeholder 6"/>
          <p:cNvSpPr txBox="1">
            <a:spLocks/>
          </p:cNvSpPr>
          <p:nvPr/>
        </p:nvSpPr>
        <p:spPr>
          <a:xfrm>
            <a:off x="8660941" y="3710068"/>
            <a:ext cx="3416760" cy="3002072"/>
          </a:xfrm>
          <a:prstGeom prst="rect">
            <a:avLst/>
          </a:prstGeom>
        </p:spPr>
        <p:txBody>
          <a:bodyPr>
            <a:noAutofit/>
          </a:bodyPr>
          <a:lstStyle>
            <a:lvl1pPr marL="144000" indent="-144000" algn="l" defTabSz="914400" rtl="0" eaLnBrk="1" latinLnBrk="0" hangingPunct="1">
              <a:lnSpc>
                <a:spcPct val="100000"/>
              </a:lnSpc>
              <a:spcBef>
                <a:spcPts val="400"/>
              </a:spcBef>
              <a:buFont typeface="Arial" panose="020B0604020202020204" pitchFamily="34" charset="0"/>
              <a:buChar char="•"/>
              <a:defRPr sz="2000" kern="1200">
                <a:solidFill>
                  <a:schemeClr val="tx1"/>
                </a:solidFill>
                <a:latin typeface="+mn-lt"/>
                <a:ea typeface="+mn-ea"/>
                <a:cs typeface="+mn-cs"/>
              </a:defRPr>
            </a:lvl1pPr>
            <a:lvl2pPr marL="444500" indent="-179388"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17550" indent="-179388"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982663" indent="-179388" algn="l" defTabSz="914400" rtl="0" eaLnBrk="1" latinLnBrk="0" hangingPunct="1">
              <a:lnSpc>
                <a:spcPct val="100000"/>
              </a:lnSpc>
              <a:spcBef>
                <a:spcPts val="400"/>
              </a:spcBef>
              <a:buFont typeface="Arial" panose="020B0604020202020204" pitchFamily="34" charset="0"/>
              <a:buChar char="•"/>
              <a:defRPr sz="1400" kern="1200">
                <a:solidFill>
                  <a:schemeClr val="tx1"/>
                </a:solidFill>
                <a:latin typeface="+mn-lt"/>
                <a:ea typeface="+mn-ea"/>
                <a:cs typeface="+mn-cs"/>
              </a:defRPr>
            </a:lvl4pPr>
            <a:lvl5pPr marL="1162050" indent="-85725" algn="l" defTabSz="914400" rtl="0" eaLnBrk="1" latinLnBrk="0" hangingPunct="1">
              <a:lnSpc>
                <a:spcPct val="100000"/>
              </a:lnSpc>
              <a:spcBef>
                <a:spcPts val="4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1800" b="1" dirty="0" err="1" smtClean="0"/>
              <a:t>SE’s</a:t>
            </a:r>
            <a:r>
              <a:rPr lang="et-EE" sz="1800" b="1" dirty="0" smtClean="0"/>
              <a:t> </a:t>
            </a:r>
            <a:r>
              <a:rPr lang="et-EE" sz="1800" b="1" dirty="0" err="1" smtClean="0"/>
              <a:t>additional</a:t>
            </a:r>
            <a:r>
              <a:rPr lang="et-EE" sz="1800" b="1" dirty="0" smtClean="0"/>
              <a:t> </a:t>
            </a:r>
            <a:r>
              <a:rPr lang="et-EE" sz="1800" b="1" dirty="0" err="1" smtClean="0"/>
              <a:t>tasks</a:t>
            </a:r>
            <a:r>
              <a:rPr lang="et-EE" sz="1800" b="1" dirty="0" smtClean="0"/>
              <a:t>:</a:t>
            </a:r>
          </a:p>
          <a:p>
            <a:pPr marL="285750" indent="-285750"/>
            <a:r>
              <a:rPr lang="et-EE" sz="1800" dirty="0" err="1" smtClean="0"/>
              <a:t>Data</a:t>
            </a:r>
            <a:r>
              <a:rPr lang="et-EE" sz="1800" dirty="0" smtClean="0"/>
              <a:t> </a:t>
            </a:r>
            <a:r>
              <a:rPr lang="et-EE" sz="1800" dirty="0" err="1" smtClean="0"/>
              <a:t>governance</a:t>
            </a:r>
            <a:r>
              <a:rPr lang="et-EE" sz="1800" dirty="0" smtClean="0"/>
              <a:t> </a:t>
            </a:r>
          </a:p>
          <a:p>
            <a:pPr marL="285750" indent="-285750"/>
            <a:r>
              <a:rPr lang="et-EE" sz="1800" dirty="0" err="1" smtClean="0"/>
              <a:t>Maintaining</a:t>
            </a:r>
            <a:r>
              <a:rPr lang="et-EE" sz="1800" dirty="0" smtClean="0"/>
              <a:t> </a:t>
            </a:r>
            <a:r>
              <a:rPr lang="et-EE" sz="1800" dirty="0" err="1" smtClean="0"/>
              <a:t>registers</a:t>
            </a:r>
            <a:endParaRPr lang="et-EE" sz="1800" dirty="0" smtClean="0"/>
          </a:p>
          <a:p>
            <a:pPr marL="0" indent="0">
              <a:buFont typeface="Arial" panose="020B0604020202020204" pitchFamily="34" charset="0"/>
              <a:buNone/>
            </a:pPr>
            <a:r>
              <a:rPr lang="et-EE" sz="1800" b="1" dirty="0" err="1" smtClean="0"/>
              <a:t>Contract</a:t>
            </a:r>
            <a:r>
              <a:rPr lang="et-EE" sz="1800" b="1" dirty="0" smtClean="0"/>
              <a:t> </a:t>
            </a:r>
            <a:r>
              <a:rPr lang="et-EE" sz="1800" b="1" dirty="0" err="1" smtClean="0"/>
              <a:t>services</a:t>
            </a:r>
            <a:r>
              <a:rPr lang="et-EE" sz="1800" b="1" dirty="0" smtClean="0"/>
              <a:t> </a:t>
            </a:r>
            <a:r>
              <a:rPr lang="et-EE" sz="1800" b="1" dirty="0" err="1" smtClean="0"/>
              <a:t>offered</a:t>
            </a:r>
            <a:r>
              <a:rPr lang="et-EE" sz="1800" b="1" dirty="0" smtClean="0"/>
              <a:t>: </a:t>
            </a:r>
          </a:p>
          <a:p>
            <a:pPr marL="285750" indent="-285750"/>
            <a:r>
              <a:rPr lang="et-EE" sz="1800" dirty="0" err="1" smtClean="0"/>
              <a:t>Data</a:t>
            </a:r>
            <a:r>
              <a:rPr lang="et-EE" sz="1800" dirty="0" smtClean="0"/>
              <a:t> </a:t>
            </a:r>
            <a:r>
              <a:rPr lang="et-EE" sz="1800" dirty="0" err="1" smtClean="0"/>
              <a:t>analysis</a:t>
            </a:r>
            <a:endParaRPr lang="et-EE" sz="1800" dirty="0" smtClean="0"/>
          </a:p>
          <a:p>
            <a:pPr marL="285750" indent="-285750"/>
            <a:r>
              <a:rPr lang="et-EE" sz="1800" dirty="0" err="1" smtClean="0"/>
              <a:t>Data</a:t>
            </a:r>
            <a:r>
              <a:rPr lang="et-EE" sz="1800" dirty="0" smtClean="0"/>
              <a:t> </a:t>
            </a:r>
            <a:r>
              <a:rPr lang="et-EE" sz="1800" dirty="0" err="1" smtClean="0"/>
              <a:t>capture</a:t>
            </a:r>
            <a:r>
              <a:rPr lang="et-EE" sz="1800" dirty="0" smtClean="0"/>
              <a:t> and </a:t>
            </a:r>
            <a:r>
              <a:rPr lang="et-EE" sz="1800" dirty="0" err="1" smtClean="0"/>
              <a:t>surveys</a:t>
            </a:r>
            <a:endParaRPr lang="et-EE" sz="1800" dirty="0" smtClean="0"/>
          </a:p>
          <a:p>
            <a:pPr marL="285750" indent="-285750"/>
            <a:r>
              <a:rPr lang="et-EE" sz="1800" dirty="0" err="1" smtClean="0"/>
              <a:t>Data</a:t>
            </a:r>
            <a:r>
              <a:rPr lang="et-EE" sz="1800" dirty="0" smtClean="0"/>
              <a:t> </a:t>
            </a:r>
            <a:r>
              <a:rPr lang="et-EE" sz="1800" dirty="0" err="1" smtClean="0"/>
              <a:t>sharing</a:t>
            </a:r>
            <a:r>
              <a:rPr lang="et-EE" sz="1800" dirty="0" smtClean="0"/>
              <a:t> (</a:t>
            </a:r>
            <a:r>
              <a:rPr lang="et-EE" sz="1800" dirty="0" err="1" smtClean="0"/>
              <a:t>as</a:t>
            </a:r>
            <a:r>
              <a:rPr lang="et-EE" sz="1800" dirty="0" smtClean="0"/>
              <a:t> </a:t>
            </a:r>
            <a:r>
              <a:rPr lang="et-EE" sz="1800" dirty="0" err="1" smtClean="0"/>
              <a:t>service</a:t>
            </a:r>
            <a:r>
              <a:rPr lang="et-EE" sz="1800" dirty="0" smtClean="0"/>
              <a:t>)</a:t>
            </a:r>
          </a:p>
          <a:p>
            <a:pPr marL="285750" indent="-285750"/>
            <a:r>
              <a:rPr lang="et-EE" sz="1800" dirty="0" err="1" smtClean="0"/>
              <a:t>Anonymisation</a:t>
            </a:r>
            <a:endParaRPr lang="et-EE" sz="1800" dirty="0" smtClean="0"/>
          </a:p>
          <a:p>
            <a:pPr marL="285750" indent="-285750"/>
            <a:r>
              <a:rPr lang="et-EE" sz="1800" dirty="0" err="1" smtClean="0"/>
              <a:t>Virtualisation</a:t>
            </a:r>
            <a:endParaRPr lang="et-EE" sz="1800" dirty="0"/>
          </a:p>
        </p:txBody>
      </p:sp>
      <p:graphicFrame>
        <p:nvGraphicFramePr>
          <p:cNvPr id="5" name="Content Placeholder 11"/>
          <p:cNvGraphicFramePr>
            <a:graphicFrameLocks/>
          </p:cNvGraphicFramePr>
          <p:nvPr>
            <p:extLst/>
          </p:nvPr>
        </p:nvGraphicFramePr>
        <p:xfrm>
          <a:off x="1431138" y="1334505"/>
          <a:ext cx="7728901" cy="536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573576" y="3666610"/>
            <a:ext cx="1252266" cy="461665"/>
          </a:xfrm>
          <a:prstGeom prst="rect">
            <a:avLst/>
          </a:prstGeom>
          <a:noFill/>
        </p:spPr>
        <p:txBody>
          <a:bodyPr wrap="none" rtlCol="0">
            <a:spAutoFit/>
          </a:bodyPr>
          <a:lstStyle/>
          <a:p>
            <a:r>
              <a:rPr lang="et-EE" sz="2400" b="1" dirty="0" smtClean="0">
                <a:latin typeface="+mj-lt"/>
              </a:rPr>
              <a:t>GSBPM</a:t>
            </a:r>
            <a:endParaRPr lang="et-EE" sz="2400" b="1" dirty="0">
              <a:latin typeface="+mj-lt"/>
            </a:endParaRPr>
          </a:p>
        </p:txBody>
      </p:sp>
      <p:sp>
        <p:nvSpPr>
          <p:cNvPr id="9" name="TextBox 8"/>
          <p:cNvSpPr txBox="1"/>
          <p:nvPr/>
        </p:nvSpPr>
        <p:spPr>
          <a:xfrm>
            <a:off x="9045739" y="1334505"/>
            <a:ext cx="1456157" cy="923330"/>
          </a:xfrm>
          <a:prstGeom prst="rect">
            <a:avLst/>
          </a:prstGeom>
          <a:solidFill>
            <a:schemeClr val="accent5"/>
          </a:solidFill>
        </p:spPr>
        <p:txBody>
          <a:bodyPr wrap="square" rtlCol="0">
            <a:spAutoFit/>
          </a:bodyPr>
          <a:lstStyle/>
          <a:p>
            <a:r>
              <a:rPr lang="et-EE" dirty="0" err="1" smtClean="0"/>
              <a:t>Draft</a:t>
            </a:r>
            <a:r>
              <a:rPr lang="et-EE" dirty="0" smtClean="0"/>
              <a:t> of </a:t>
            </a:r>
            <a:r>
              <a:rPr lang="et-EE" dirty="0" err="1" smtClean="0"/>
              <a:t>statistical</a:t>
            </a:r>
            <a:r>
              <a:rPr lang="et-EE" dirty="0" smtClean="0"/>
              <a:t> programme</a:t>
            </a:r>
            <a:endParaRPr lang="et-EE" dirty="0"/>
          </a:p>
        </p:txBody>
      </p:sp>
      <p:sp>
        <p:nvSpPr>
          <p:cNvPr id="10" name="TextBox 9"/>
          <p:cNvSpPr txBox="1"/>
          <p:nvPr/>
        </p:nvSpPr>
        <p:spPr>
          <a:xfrm>
            <a:off x="10016121" y="2476154"/>
            <a:ext cx="1456157" cy="923330"/>
          </a:xfrm>
          <a:prstGeom prst="rect">
            <a:avLst/>
          </a:prstGeom>
          <a:solidFill>
            <a:schemeClr val="accent2"/>
          </a:solidFill>
        </p:spPr>
        <p:txBody>
          <a:bodyPr wrap="square" rtlCol="0">
            <a:spAutoFit/>
          </a:bodyPr>
          <a:lstStyle/>
          <a:p>
            <a:r>
              <a:rPr lang="et-EE" dirty="0" err="1" smtClean="0">
                <a:solidFill>
                  <a:schemeClr val="bg1"/>
                </a:solidFill>
              </a:rPr>
              <a:t>Government</a:t>
            </a:r>
            <a:r>
              <a:rPr lang="et-EE" dirty="0" smtClean="0">
                <a:solidFill>
                  <a:schemeClr val="bg1"/>
                </a:solidFill>
              </a:rPr>
              <a:t> </a:t>
            </a:r>
            <a:r>
              <a:rPr lang="et-EE" dirty="0" err="1" smtClean="0">
                <a:solidFill>
                  <a:schemeClr val="bg1"/>
                </a:solidFill>
              </a:rPr>
              <a:t>approval</a:t>
            </a:r>
            <a:r>
              <a:rPr lang="et-EE" dirty="0" smtClean="0">
                <a:solidFill>
                  <a:schemeClr val="bg1"/>
                </a:solidFill>
              </a:rPr>
              <a:t> </a:t>
            </a:r>
            <a:r>
              <a:rPr lang="et-EE" dirty="0" err="1" smtClean="0">
                <a:solidFill>
                  <a:schemeClr val="bg1"/>
                </a:solidFill>
              </a:rPr>
              <a:t>for</a:t>
            </a:r>
            <a:r>
              <a:rPr lang="et-EE" dirty="0" smtClean="0">
                <a:solidFill>
                  <a:schemeClr val="bg1"/>
                </a:solidFill>
              </a:rPr>
              <a:t> 5-year </a:t>
            </a:r>
            <a:r>
              <a:rPr lang="et-EE" dirty="0" err="1" smtClean="0">
                <a:solidFill>
                  <a:schemeClr val="bg1"/>
                </a:solidFill>
              </a:rPr>
              <a:t>plan</a:t>
            </a:r>
            <a:endParaRPr lang="et-EE" dirty="0">
              <a:solidFill>
                <a:schemeClr val="bg1"/>
              </a:solidFill>
            </a:endParaRPr>
          </a:p>
        </p:txBody>
      </p:sp>
      <p:cxnSp>
        <p:nvCxnSpPr>
          <p:cNvPr id="12" name="Straight Arrow Connector 11"/>
          <p:cNvCxnSpPr/>
          <p:nvPr/>
        </p:nvCxnSpPr>
        <p:spPr>
          <a:xfrm>
            <a:off x="6248400" y="1796170"/>
            <a:ext cx="259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0601325" y="1796170"/>
            <a:ext cx="495300" cy="54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248400" y="1866900"/>
            <a:ext cx="3609975" cy="107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brain_POWER_USER_SEPARATOR_ICONS_doctor_POWER_USER_SEPARATOR_ICONS_health_POWER_USER_SEPARATOR_ICONS_hospit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worker_POWER_USER_SEPARATOR_ICONS_man_POWER_USER_SEPARATOR_ICONS_person_POWER_USER_SEPARATOR_ICONS_roadworks_POWER_USER_SEPARATOR_ICONS_shovel"/>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worker_POWER_USER_SEPARATOR_ICONS_man_POWER_USER_SEPARATOR_ICONS_person_POWER_USER_SEPARATOR_ICONS_roadworks_POWER_USER_SEPARATOR_ICONS_shovel"/>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community_POWER_USER_SEPARATOR_ICONS_group_POWER_USER_SEPARATOR_ICONS_people_POWER_USER_SEPARATOR_ICONS_together"/>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magnet_POWER_USER_SEPARATOR_ICONS_attraction"/>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microscope_POWER_USER_SEPARATOR_ICONS_biology_POWER_USER_SEPARATOR_ICONS_equipment_POWER_USER_SEPARATOR_ICONS_research_POWER_USER_SEPARATOR_ICONS_science_POWER_USER_SEPARATOR_ICONS_zoom"/>
</p:tagLst>
</file>

<file path=ppt/theme/theme1.xml><?xml version="1.0" encoding="utf-8"?>
<a:theme xmlns:a="http://schemas.openxmlformats.org/drawingml/2006/main" name="Statistikaamet Theme">
  <a:themeElements>
    <a:clrScheme name="Statistikaamet">
      <a:dk1>
        <a:sysClr val="windowText" lastClr="000000"/>
      </a:dk1>
      <a:lt1>
        <a:sysClr val="window" lastClr="FFFFFF"/>
      </a:lt1>
      <a:dk2>
        <a:srgbClr val="A7A7A7"/>
      </a:dk2>
      <a:lt2>
        <a:srgbClr val="535353"/>
      </a:lt2>
      <a:accent1>
        <a:srgbClr val="7C7C7C"/>
      </a:accent1>
      <a:accent2>
        <a:srgbClr val="3F1A84"/>
      </a:accent2>
      <a:accent3>
        <a:srgbClr val="F58FA9"/>
      </a:accent3>
      <a:accent4>
        <a:srgbClr val="F7664F"/>
      </a:accent4>
      <a:accent5>
        <a:srgbClr val="3AD8CC"/>
      </a:accent5>
      <a:accent6>
        <a:srgbClr val="0F4FEF"/>
      </a:accent6>
      <a:hlink>
        <a:srgbClr val="565656"/>
      </a:hlink>
      <a:folHlink>
        <a:srgbClr val="DDDDDD"/>
      </a:folHlink>
    </a:clrScheme>
    <a:fontScheme name="Statistikaamet">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stikaamet esitlus ENG.potx" id="{11B9F9F6-116C-47B0-8E54-3C478F279354}" vid="{E9DEB463-DE91-4CC7-9B5D-80830EDA55FF}"/>
    </a:ext>
  </a:extLst>
</a:theme>
</file>

<file path=ppt/theme/theme2.xml><?xml version="1.0" encoding="utf-8"?>
<a:theme xmlns:a="http://schemas.openxmlformats.org/drawingml/2006/main" name="1_Statistikaamet Theme">
  <a:themeElements>
    <a:clrScheme name="Statistikaamet">
      <a:dk1>
        <a:sysClr val="windowText" lastClr="000000"/>
      </a:dk1>
      <a:lt1>
        <a:sysClr val="window" lastClr="FFFFFF"/>
      </a:lt1>
      <a:dk2>
        <a:srgbClr val="A7A7A7"/>
      </a:dk2>
      <a:lt2>
        <a:srgbClr val="535353"/>
      </a:lt2>
      <a:accent1>
        <a:srgbClr val="7C7C7C"/>
      </a:accent1>
      <a:accent2>
        <a:srgbClr val="3F1A84"/>
      </a:accent2>
      <a:accent3>
        <a:srgbClr val="F58FA9"/>
      </a:accent3>
      <a:accent4>
        <a:srgbClr val="F7664F"/>
      </a:accent4>
      <a:accent5>
        <a:srgbClr val="3AD8CC"/>
      </a:accent5>
      <a:accent6>
        <a:srgbClr val="0F4FEF"/>
      </a:accent6>
      <a:hlink>
        <a:srgbClr val="565656"/>
      </a:hlink>
      <a:folHlink>
        <a:srgbClr val="DDDDDD"/>
      </a:folHlink>
    </a:clrScheme>
    <a:fontScheme name="Statistikaamet">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stikaamet esitlus ENG.potx" id="{11B9F9F6-116C-47B0-8E54-3C478F279354}" vid="{E9DEB463-DE91-4CC7-9B5D-80830EDA55F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ord document" ma:contentTypeID="0x010100A17FFBBA6B7345468090FD6320B0A1D7" ma:contentTypeVersion="16" ma:contentTypeDescription="Create a new document." ma:contentTypeScope="" ma:versionID="fd0abda1a411a5f0669b5a477e651310">
  <xsd:schema xmlns:xsd="http://www.w3.org/2001/XMLSchema" xmlns:xs="http://www.w3.org/2001/XMLSchema" xmlns:p="http://schemas.microsoft.com/office/2006/metadata/properties" xmlns:ns2="1d0285eb-89d6-4f1c-93c0-e83cd6f59766" xmlns:ns3="93818195-9dd9-492e-8fda-c7ae2bb0dfe7" targetNamespace="http://schemas.microsoft.com/office/2006/metadata/properties" ma:root="true" ma:fieldsID="be1267b0d12a22227ec7adb7fab651f4" ns2:_="" ns3:_="">
    <xsd:import namespace="1d0285eb-89d6-4f1c-93c0-e83cd6f59766"/>
    <xsd:import namespace="93818195-9dd9-492e-8fda-c7ae2bb0d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285eb-89d6-4f1c-93c0-e83cd6f5976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18195-9dd9-492e-8fda-c7ae2bb0dfe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3818195-9dd9-492e-8fda-c7ae2bb0dfe7" xsi:nil="true"/>
  </documentManagement>
</p:properties>
</file>

<file path=customXml/itemProps1.xml><?xml version="1.0" encoding="utf-8"?>
<ds:datastoreItem xmlns:ds="http://schemas.openxmlformats.org/officeDocument/2006/customXml" ds:itemID="{23CA9C55-A876-4319-B406-F38F2C3774EB}"/>
</file>

<file path=customXml/itemProps2.xml><?xml version="1.0" encoding="utf-8"?>
<ds:datastoreItem xmlns:ds="http://schemas.openxmlformats.org/officeDocument/2006/customXml" ds:itemID="{ACA5B35F-79CB-4BAA-9D4F-8C2623D46041}"/>
</file>

<file path=customXml/itemProps3.xml><?xml version="1.0" encoding="utf-8"?>
<ds:datastoreItem xmlns:ds="http://schemas.openxmlformats.org/officeDocument/2006/customXml" ds:itemID="{B72A21F0-B309-4400-B21F-6C6ED4D3CBB1}"/>
</file>

<file path=docProps/app.xml><?xml version="1.0" encoding="utf-8"?>
<Properties xmlns="http://schemas.openxmlformats.org/officeDocument/2006/extended-properties" xmlns:vt="http://schemas.openxmlformats.org/officeDocument/2006/docPropsVTypes">
  <Template>blank</Template>
  <TotalTime>1378</TotalTime>
  <Words>3168</Words>
  <Application>Microsoft Office PowerPoint</Application>
  <PresentationFormat>Widescreen</PresentationFormat>
  <Paragraphs>500</Paragraphs>
  <Slides>46</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Aino</vt:lpstr>
      <vt:lpstr>Arial</vt:lpstr>
      <vt:lpstr>Calibri</vt:lpstr>
      <vt:lpstr>Roboto</vt:lpstr>
      <vt:lpstr>Roboto Light</vt:lpstr>
      <vt:lpstr>Statistikaamet Theme</vt:lpstr>
      <vt:lpstr>1_Statistikaamet Theme</vt:lpstr>
      <vt:lpstr>Statistics Estonia: Data collection for effective decision-making</vt:lpstr>
      <vt:lpstr>Brief history (1)</vt:lpstr>
      <vt:lpstr>Brief history (2)</vt:lpstr>
      <vt:lpstr>Statistics Estonia (SE)</vt:lpstr>
      <vt:lpstr>Our mission</vt:lpstr>
      <vt:lpstr>European Statistics Code of Practice </vt:lpstr>
      <vt:lpstr>Strategy map</vt:lpstr>
      <vt:lpstr>Goals for 2022</vt:lpstr>
      <vt:lpstr>GSBPM and statistical programme</vt:lpstr>
      <vt:lpstr>e-Estonia timeline</vt:lpstr>
      <vt:lpstr>e-Estonia timeline</vt:lpstr>
      <vt:lpstr>e-Estonia timeline</vt:lpstr>
      <vt:lpstr>e-Estonia timeline</vt:lpstr>
      <vt:lpstr>X-road</vt:lpstr>
      <vt:lpstr>Number of queries via X-Road</vt:lpstr>
      <vt:lpstr>Data Governance</vt:lpstr>
      <vt:lpstr>Summary of main challenges for the next decade</vt:lpstr>
      <vt:lpstr>Prerequisites: data accessibility and quality</vt:lpstr>
      <vt:lpstr>Digital Agenda 2020 for Estonia (EIS)</vt:lpstr>
      <vt:lpstr>Data governance – new role for NSOs</vt:lpstr>
      <vt:lpstr>State Information System management (RIHA)</vt:lpstr>
      <vt:lpstr>Data Collection</vt:lpstr>
      <vt:lpstr>From classical surveys to machine-to-machine solutions</vt:lpstr>
      <vt:lpstr>New collection tool: eSTAT</vt:lpstr>
      <vt:lpstr>Obligation to use administrative data</vt:lpstr>
      <vt:lpstr>Supported by Public Information Act</vt:lpstr>
      <vt:lpstr>Examples</vt:lpstr>
      <vt:lpstr>Annual financial statements</vt:lpstr>
      <vt:lpstr>Data Dissemination</vt:lpstr>
      <vt:lpstr>Client segments and solutions</vt:lpstr>
      <vt:lpstr>Publishing</vt:lpstr>
      <vt:lpstr>Social media (all major channels)</vt:lpstr>
      <vt:lpstr>Automated requests and orders for information</vt:lpstr>
      <vt:lpstr>Data visualisation and data science</vt:lpstr>
      <vt:lpstr>Example: Population and average income</vt:lpstr>
      <vt:lpstr>Population: Gastner-Newman method (ArcGIS)</vt:lpstr>
      <vt:lpstr>Movement of secondary school students, 2016</vt:lpstr>
      <vt:lpstr>Availability of public libraries, 2017</vt:lpstr>
      <vt:lpstr>Foreign trade visualization app https://data.stat.ee/</vt:lpstr>
      <vt:lpstr>Strategic actions and performance-based budgeting</vt:lpstr>
      <vt:lpstr>Same information in a personalised format</vt:lpstr>
      <vt:lpstr>Dashboards https://juhtimislauad.stat.ee/</vt:lpstr>
      <vt:lpstr>The Tree of Truth     https://tamm.stat.ee/</vt:lpstr>
      <vt:lpstr>Statistics Day: celebrated every year on 20.10.2020</vt:lpstr>
      <vt:lpstr>Empowering</vt:lpstr>
      <vt:lpstr>Thank you!</vt:lpstr>
    </vt:vector>
  </TitlesOfParts>
  <Company>RMIT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Urmet Lee</dc:creator>
  <cp:lastModifiedBy>Urmet Lee</cp:lastModifiedBy>
  <cp:revision>15</cp:revision>
  <dcterms:created xsi:type="dcterms:W3CDTF">2021-10-15T10:51:00Z</dcterms:created>
  <dcterms:modified xsi:type="dcterms:W3CDTF">2021-11-24T10:41:19Z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0x010100A17FFBBA6B7345468090FD6320B0A1D7</vt:lpwstr>
  </property>
</Properties>
</file>